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7" r:id="rId4"/>
    <p:sldId id="268" r:id="rId5"/>
    <p:sldId id="269" r:id="rId6"/>
    <p:sldId id="270" r:id="rId7"/>
    <p:sldId id="271" r:id="rId8"/>
    <p:sldId id="272" r:id="rId9"/>
    <p:sldId id="25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5" autoAdjust="0"/>
    <p:restoredTop sz="88284" autoAdjust="0"/>
  </p:normalViewPr>
  <p:slideViewPr>
    <p:cSldViewPr>
      <p:cViewPr>
        <p:scale>
          <a:sx n="50" d="100"/>
          <a:sy n="50" d="100"/>
        </p:scale>
        <p:origin x="-1541" y="-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80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9018-64B4-401A-BD40-F690519131BB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0902-B916-4524-95A5-799485C675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D4CEA-58BF-4659-8904-80264DAAB0E2}" type="datetimeFigureOut">
              <a:rPr lang="de-DE" smtClean="0"/>
              <a:pPr/>
              <a:t>26.05.2015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5E49-E842-4283-9C09-D24CD03BFA4A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6808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el 1"/>
          <p:cNvSpPr txBox="1">
            <a:spLocks/>
          </p:cNvSpPr>
          <p:nvPr userDrawn="1"/>
        </p:nvSpPr>
        <p:spPr>
          <a:xfrm>
            <a:off x="1547664" y="4292352"/>
            <a:ext cx="6048672" cy="7208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subtitle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7" name="Picture 2" descr="foto homepage 1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1"/>
            <a:ext cx="6789523" cy="3182589"/>
          </a:xfrm>
          <a:prstGeom prst="rect">
            <a:avLst/>
          </a:prstGeom>
          <a:blipFill dpi="0"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pic>
        <p:nvPicPr>
          <p:cNvPr id="29" name="Picture 9" descr="Banner grande onaemotion.com"/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38" y="3192527"/>
            <a:ext cx="6611062" cy="3157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T:\Projekte\cycLED_EU_901353\4_191418_Training_Other\WP10 Dissemination\Logo_cycLED_Farbe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44" y="4149080"/>
            <a:ext cx="2852043" cy="1944216"/>
          </a:xfrm>
          <a:prstGeom prst="rect">
            <a:avLst/>
          </a:prstGeom>
          <a:extLst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27384"/>
            <a:ext cx="7224805" cy="3672409"/>
          </a:xfrm>
          <a:prstGeom prst="rect">
            <a:avLst/>
          </a:prstGeom>
        </p:spPr>
      </p:pic>
      <p:pic>
        <p:nvPicPr>
          <p:cNvPr id="28" name="Picture 11" descr="http://www.riva-lighting.de/system/html/logistik1-bacc5c51.jpg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"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87" y="0"/>
            <a:ext cx="3494113" cy="4005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hteck 33"/>
          <p:cNvSpPr/>
          <p:nvPr userDrawn="1"/>
        </p:nvSpPr>
        <p:spPr>
          <a:xfrm>
            <a:off x="3448" y="-27384"/>
            <a:ext cx="9144000" cy="6353944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7" descr="http://www.braun-lighting.com/files/dynamic/generic/275x408-2732_384a4.jpg"/>
          <p:cNvPicPr>
            <a:picLocks noChangeAspect="1" noChangeArrowheads="1"/>
          </p:cNvPicPr>
          <p:nvPr userDrawn="1"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619"/>
            <a:ext cx="2915816" cy="3852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04/06/2014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cycLED mid-term review meeting, Braunschweig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C6D1-CC20-4E77-B932-275A909C7ED2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5E8-C835-46FA-B82F-F89D9D6706DF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BF0-7ABD-4D5F-83BB-F2856A25D410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076-1FB3-483B-B9B6-1E68DBF981CF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136" y="6448251"/>
            <a:ext cx="765448" cy="365125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"/>
            <a:ext cx="1835697" cy="8300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4077072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BE16-9CE1-47D4-87B9-84CF13045996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373" y="768344"/>
            <a:ext cx="1535009" cy="2008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04/06/2014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cycLED mid-term review meeting, Braunschweig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04/06/2014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fr-FR" smtClean="0"/>
              <a:t>cycLED mid-term review meeting, Braunschweig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04/06/2014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6779-D8E2-4516-8486-D261ED2E4297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cycLED CM 29-30 April 2013, Brussels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04/06/2014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cycLED mid-term review meeting, Braunschweig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0" y="6374636"/>
            <a:ext cx="9144000" cy="0"/>
          </a:xfrm>
          <a:prstGeom prst="line">
            <a:avLst/>
          </a:prstGeom>
          <a:ln w="190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47" y="6430572"/>
            <a:ext cx="569876" cy="3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T:\Projekte\cycLED_EU_901353\4_191418_Training_Other\WP10 Dissemination\Logo_cycLED_Farbe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83" y="6446094"/>
            <a:ext cx="526401" cy="35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6451658"/>
            <a:ext cx="765448" cy="365125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-1"/>
            <a:ext cx="1835697" cy="830057"/>
          </a:xfrm>
          <a:prstGeom prst="rect">
            <a:avLst/>
          </a:prstGeom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46A7B77-6EDB-4625-ACAA-58255332BCFF}" type="datetime1">
              <a:rPr lang="fr-FR" smtClean="0"/>
              <a:pPr/>
              <a:t>26/05/2015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1328"/>
            <a:ext cx="4104456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cycLED CM 28-29 April 2014, Cardiff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6381328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Institut Mines-Télécom</a:t>
            </a:r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6042676"/>
            <a:ext cx="719724" cy="7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ossart.wp.mines-telecom.fr/cycled-policy-worksho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ossart.wp.mines-telecom.fr/files/2015/05/cycLED-Policy-Brief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ossart.wp.mines-telecom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ycled-survey.eu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32656"/>
            <a:ext cx="8820472" cy="1296144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LED eco-innovation and diffusion: </a:t>
            </a:r>
            <a:r>
              <a:rPr lang="fr-FR" sz="3600" dirty="0" smtClean="0">
                <a:solidFill>
                  <a:srgbClr val="0070C0"/>
                </a:solidFill>
              </a:rPr>
              <a:t/>
            </a:r>
            <a:br>
              <a:rPr lang="fr-FR" sz="3600" dirty="0" smtClean="0">
                <a:solidFill>
                  <a:srgbClr val="0070C0"/>
                </a:solidFill>
              </a:rPr>
            </a:br>
            <a:r>
              <a:rPr lang="en-GB" sz="3600" b="1" dirty="0" smtClean="0">
                <a:solidFill>
                  <a:srgbClr val="0070C0"/>
                </a:solidFill>
              </a:rPr>
              <a:t>What can policy makers do?</a:t>
            </a:r>
            <a:endParaRPr lang="de-DE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0" y="6453336"/>
            <a:ext cx="8568952" cy="4046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i="1" dirty="0" err="1" smtClean="0">
                <a:ea typeface="+mj-ea"/>
                <a:cs typeface="Arial" panose="020B0604020202020204" pitchFamily="34" charset="0"/>
              </a:rPr>
              <a:t>Melia</a:t>
            </a:r>
            <a:r>
              <a:rPr lang="en-US" sz="2000" i="1" dirty="0" smtClean="0">
                <a:ea typeface="+mj-ea"/>
                <a:cs typeface="Arial" panose="020B0604020202020204" pitchFamily="34" charset="0"/>
              </a:rPr>
              <a:t> Hotel, Berlin, 19 May 2015 (11:00 – 13:00).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0" y="2276872"/>
            <a:ext cx="9144000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smtClean="0">
                <a:ea typeface="+mj-ea"/>
                <a:cs typeface="Arial" panose="020B0604020202020204" pitchFamily="34" charset="0"/>
              </a:rPr>
              <a:t>cycLED </a:t>
            </a:r>
            <a:r>
              <a:rPr lang="de-DE" sz="3600" dirty="0" err="1" smtClean="0">
                <a:ea typeface="+mj-ea"/>
                <a:cs typeface="Arial" panose="020B0604020202020204" pitchFamily="34" charset="0"/>
              </a:rPr>
              <a:t>policy</a:t>
            </a:r>
            <a:r>
              <a:rPr lang="de-DE" sz="3600" dirty="0" smtClean="0">
                <a:ea typeface="+mj-ea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ea typeface="+mj-ea"/>
                <a:cs typeface="Arial" panose="020B0604020202020204" pitchFamily="34" charset="0"/>
              </a:rPr>
              <a:t>workshop</a:t>
            </a:r>
            <a:endParaRPr lang="de-DE" sz="3600" dirty="0" smtClean="0">
              <a:ea typeface="+mj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de-DE" sz="2800" dirty="0" smtClean="0">
                <a:ea typeface="+mj-ea"/>
                <a:cs typeface="Arial" panose="020B0604020202020204" pitchFamily="34" charset="0"/>
                <a:hlinkClick r:id="rId2"/>
              </a:rPr>
              <a:t>http://gossart.wp.mines-telecom.fr/cycled-policy-workshop/</a:t>
            </a:r>
            <a:r>
              <a:rPr lang="de-DE" sz="2800" dirty="0" smtClean="0"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1800200" cy="16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64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00600" cy="5040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Programme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idx="12"/>
          </p:nvPr>
        </p:nvSpPr>
        <p:spPr>
          <a:xfrm>
            <a:off x="7164288" y="6498000"/>
            <a:ext cx="533086" cy="360000"/>
          </a:xfrm>
        </p:spPr>
        <p:txBody>
          <a:bodyPr/>
          <a:lstStyle/>
          <a:p>
            <a:pPr>
              <a:defRPr/>
            </a:pPr>
            <a:fld id="{5247906F-56C3-4EAD-A557-D7AF6DA4DB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523" y="0"/>
            <a:ext cx="921477" cy="83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2031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6128047" y="3400871"/>
            <a:ext cx="5724129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2"/>
              </a:rPr>
              <a:t>http://gossart.wp.mines-telecom.fr/files/2015/05/cycLED-Policy-Brief.pdf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4824536" cy="68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0"/>
            <a:ext cx="7776864" cy="1124316"/>
          </a:xfrm>
        </p:spPr>
        <p:txBody>
          <a:bodyPr/>
          <a:lstStyle/>
          <a:p>
            <a:r>
              <a:rPr lang="en-GB" dirty="0" smtClean="0"/>
              <a:t>Major barriers to ecoinnovation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64225"/>
            <a:ext cx="7206801" cy="5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"/>
            <a:ext cx="7308304" cy="1124316"/>
          </a:xfrm>
        </p:spPr>
        <p:txBody>
          <a:bodyPr/>
          <a:lstStyle/>
          <a:p>
            <a:r>
              <a:rPr lang="en-GB" dirty="0" smtClean="0"/>
              <a:t>Policy recommendations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040560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/>
              <a:t>Protect European firms from unfair competition</a:t>
            </a:r>
          </a:p>
          <a:p>
            <a:pPr marL="914400" lvl="1" indent="-514350"/>
            <a:r>
              <a:rPr lang="en-GB" dirty="0" smtClean="0"/>
              <a:t>Promote an </a:t>
            </a:r>
            <a:r>
              <a:rPr lang="en-GB" b="1" dirty="0" smtClean="0"/>
              <a:t>EU label</a:t>
            </a:r>
            <a:r>
              <a:rPr lang="en-GB" dirty="0" smtClean="0"/>
              <a:t> for LED products and services with a high environmental performance;</a:t>
            </a:r>
          </a:p>
          <a:p>
            <a:pPr marL="914400" lvl="1" indent="-514350"/>
            <a:r>
              <a:rPr lang="en-GB" dirty="0" smtClean="0"/>
              <a:t>European instrument to ensure that LED product </a:t>
            </a:r>
            <a:r>
              <a:rPr lang="en-GB" b="1" dirty="0" smtClean="0"/>
              <a:t>technical specifications</a:t>
            </a:r>
            <a:r>
              <a:rPr lang="en-GB" dirty="0" smtClean="0"/>
              <a:t> are accurate;</a:t>
            </a:r>
          </a:p>
          <a:p>
            <a:pPr marL="914400" lvl="1" indent="-514350"/>
            <a:r>
              <a:rPr lang="en-GB" b="1" dirty="0" smtClean="0"/>
              <a:t>Barriers to trade </a:t>
            </a:r>
            <a:r>
              <a:rPr lang="en-GB" dirty="0" smtClean="0"/>
              <a:t>for LED products that do not meet key standards such as a long lifespan or a high degree of recyclability.</a:t>
            </a:r>
            <a:endParaRPr lang="fr-FR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"/>
            <a:ext cx="7308304" cy="1124316"/>
          </a:xfrm>
        </p:spPr>
        <p:txBody>
          <a:bodyPr/>
          <a:lstStyle/>
          <a:p>
            <a:r>
              <a:rPr lang="en-GB" dirty="0" smtClean="0"/>
              <a:t>Policy recommendations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040560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en-GB" sz="3100" b="1" dirty="0" smtClean="0"/>
              <a:t>2. Provide support to ecoinnovative LED technologies</a:t>
            </a:r>
          </a:p>
          <a:p>
            <a:pPr marL="914400" lvl="1" indent="-514350"/>
            <a:r>
              <a:rPr lang="en-GB" dirty="0" smtClean="0"/>
              <a:t>Develop</a:t>
            </a:r>
            <a:r>
              <a:rPr lang="en-GB" b="1" dirty="0" smtClean="0"/>
              <a:t> specific financial instruments</a:t>
            </a:r>
            <a:r>
              <a:rPr lang="en-GB" dirty="0" smtClean="0"/>
              <a:t> supporting the development of ecoinnovative LED products;</a:t>
            </a:r>
          </a:p>
          <a:p>
            <a:pPr marL="914400" lvl="1" indent="-514350"/>
            <a:r>
              <a:rPr lang="en-GB" dirty="0" smtClean="0"/>
              <a:t>Use </a:t>
            </a:r>
            <a:r>
              <a:rPr lang="en-GB" b="1" dirty="0" smtClean="0"/>
              <a:t>Green public procurement</a:t>
            </a:r>
            <a:r>
              <a:rPr lang="en-GB" dirty="0" smtClean="0"/>
              <a:t> to support the diffusion of highly ecoinnovative LED products;</a:t>
            </a:r>
          </a:p>
          <a:p>
            <a:pPr marL="914400" lvl="1" indent="-514350"/>
            <a:r>
              <a:rPr lang="en-GB" dirty="0" smtClean="0"/>
              <a:t>facilitate the access to </a:t>
            </a:r>
            <a:r>
              <a:rPr lang="en-GB" b="1" dirty="0" smtClean="0"/>
              <a:t>IPR advice and training</a:t>
            </a:r>
            <a:r>
              <a:rPr lang="en-GB" dirty="0" smtClean="0"/>
              <a:t> by European LED SMEs;</a:t>
            </a:r>
          </a:p>
          <a:p>
            <a:pPr marL="914400" lvl="1" indent="-514350"/>
            <a:r>
              <a:rPr lang="en-GB" dirty="0" smtClean="0"/>
              <a:t>Ensure that the </a:t>
            </a:r>
            <a:r>
              <a:rPr lang="en-GB" b="1" dirty="0" smtClean="0"/>
              <a:t>IPR regime</a:t>
            </a:r>
            <a:r>
              <a:rPr lang="en-GB" dirty="0" smtClean="0"/>
              <a:t> in place is more favourable to eco-innovation.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"/>
            <a:ext cx="7308304" cy="1124316"/>
          </a:xfrm>
        </p:spPr>
        <p:txBody>
          <a:bodyPr/>
          <a:lstStyle/>
          <a:p>
            <a:r>
              <a:rPr lang="en-GB" dirty="0" smtClean="0"/>
              <a:t>Policy recommendations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040560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None/>
            </a:pPr>
            <a:r>
              <a:rPr lang="en-GB" b="1" dirty="0" smtClean="0"/>
              <a:t>3. Support ecoinnovation training and education</a:t>
            </a:r>
          </a:p>
          <a:p>
            <a:pPr marL="914400" lvl="1" indent="-514350"/>
            <a:r>
              <a:rPr lang="en-GB" dirty="0" smtClean="0"/>
              <a:t>Develop</a:t>
            </a:r>
            <a:r>
              <a:rPr lang="en-GB" b="1" dirty="0" smtClean="0"/>
              <a:t> training and education programmes</a:t>
            </a:r>
            <a:r>
              <a:rPr lang="en-GB" dirty="0" smtClean="0"/>
              <a:t> across Europe (e.g. integrate eco-innovation issues into management and engineering curricula);</a:t>
            </a:r>
            <a:endParaRPr lang="en-GB" b="1" dirty="0" smtClean="0"/>
          </a:p>
          <a:p>
            <a:pPr marL="914400" lvl="1" indent="-514350"/>
            <a:r>
              <a:rPr lang="en-GB" b="1" dirty="0" smtClean="0"/>
              <a:t>Promote staff exchanges</a:t>
            </a:r>
            <a:r>
              <a:rPr lang="en-GB" dirty="0" smtClean="0"/>
              <a:t> to diffuse ecoinnovation knowledge and practices;</a:t>
            </a:r>
          </a:p>
          <a:p>
            <a:pPr marL="914400" lvl="1" indent="-514350"/>
            <a:r>
              <a:rPr lang="en-GB" b="1" dirty="0" smtClean="0"/>
              <a:t>Raise</a:t>
            </a:r>
            <a:r>
              <a:rPr lang="en-GB" dirty="0" smtClean="0"/>
              <a:t> </a:t>
            </a:r>
            <a:r>
              <a:rPr lang="en-GB" b="1" dirty="0" smtClean="0"/>
              <a:t>policy makers’</a:t>
            </a:r>
            <a:r>
              <a:rPr lang="en-GB" dirty="0" smtClean="0"/>
              <a:t> </a:t>
            </a:r>
            <a:r>
              <a:rPr lang="en-GB" b="1" dirty="0" smtClean="0"/>
              <a:t>awareness </a:t>
            </a:r>
            <a:r>
              <a:rPr lang="en-GB" dirty="0" smtClean="0"/>
              <a:t>about the ecological challenges and economic opportunities of the transition to sustainable lighting systems.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7380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   </a:t>
            </a:r>
            <a:r>
              <a:rPr lang="fr-FR" sz="4000" b="1" dirty="0" err="1" smtClean="0">
                <a:solidFill>
                  <a:srgbClr val="FF0000"/>
                </a:solidFill>
              </a:rPr>
              <a:t>Please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</a:rPr>
              <a:t>fill</a:t>
            </a:r>
            <a:r>
              <a:rPr lang="fr-FR" sz="4000" b="1" dirty="0" smtClean="0">
                <a:solidFill>
                  <a:srgbClr val="FF0000"/>
                </a:solidFill>
              </a:rPr>
              <a:t> in </a:t>
            </a:r>
            <a:r>
              <a:rPr lang="fr-FR" sz="4000" b="1" dirty="0" err="1" smtClean="0">
                <a:solidFill>
                  <a:srgbClr val="FF0000"/>
                </a:solidFill>
              </a:rPr>
              <a:t>our</a:t>
            </a:r>
            <a:r>
              <a:rPr lang="fr-FR" sz="4000" b="1" dirty="0" smtClean="0">
                <a:solidFill>
                  <a:srgbClr val="FF0000"/>
                </a:solidFill>
              </a:rPr>
              <a:t> online </a:t>
            </a:r>
            <a:r>
              <a:rPr lang="fr-FR" sz="4000" b="1" dirty="0" err="1" smtClean="0">
                <a:solidFill>
                  <a:srgbClr val="FF0000"/>
                </a:solidFill>
              </a:rPr>
              <a:t>survey</a:t>
            </a:r>
            <a:r>
              <a:rPr lang="fr-FR" sz="4000" b="1" dirty="0" smtClean="0">
                <a:solidFill>
                  <a:srgbClr val="FF0000"/>
                </a:solidFill>
              </a:rPr>
              <a:t> about </a:t>
            </a:r>
            <a:r>
              <a:rPr lang="fr-FR" sz="4000" b="1" dirty="0" err="1" smtClean="0">
                <a:solidFill>
                  <a:srgbClr val="FF0000"/>
                </a:solidFill>
              </a:rPr>
              <a:t>barriers</a:t>
            </a:r>
            <a:r>
              <a:rPr lang="fr-FR" sz="4000" b="1" dirty="0" smtClean="0">
                <a:solidFill>
                  <a:srgbClr val="FF0000"/>
                </a:solidFill>
              </a:rPr>
              <a:t> to </a:t>
            </a:r>
            <a:r>
              <a:rPr lang="fr-FR" sz="4000" b="1" dirty="0" err="1" smtClean="0">
                <a:solidFill>
                  <a:srgbClr val="FF0000"/>
                </a:solidFill>
              </a:rPr>
              <a:t>eco-innovation</a:t>
            </a:r>
            <a:r>
              <a:rPr lang="fr-FR" sz="4000" b="1" dirty="0" smtClean="0">
                <a:solidFill>
                  <a:srgbClr val="FF0000"/>
                </a:solidFill>
              </a:rPr>
              <a:t>: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589240"/>
            <a:ext cx="362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http://gossart.wp.mines-telecom.fr/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95536" y="335699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717032"/>
            <a:ext cx="71427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2523" y="0"/>
            <a:ext cx="921477" cy="83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35696" y="2276872"/>
            <a:ext cx="4814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hlinkClick r:id="rId5"/>
              </a:rPr>
              <a:t>http://cycled-survey.eu/</a:t>
            </a:r>
            <a:r>
              <a:rPr lang="fr-FR" sz="3600" dirty="0" smtClean="0"/>
              <a:t>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Télécom Bretagne">
  <a:themeElements>
    <a:clrScheme name="Personnalisé 1">
      <a:dk1>
        <a:sysClr val="windowText" lastClr="000000"/>
      </a:dk1>
      <a:lt1>
        <a:sysClr val="window" lastClr="FFFFFF"/>
      </a:lt1>
      <a:dk2>
        <a:srgbClr val="7A1452"/>
      </a:dk2>
      <a:lt2>
        <a:srgbClr val="B8B8B8"/>
      </a:lt2>
      <a:accent1>
        <a:srgbClr val="001489"/>
      </a:accent1>
      <a:accent2>
        <a:srgbClr val="6D5047"/>
      </a:accent2>
      <a:accent3>
        <a:srgbClr val="7A1452"/>
      </a:accent3>
      <a:accent4>
        <a:srgbClr val="7A1452"/>
      </a:accent4>
      <a:accent5>
        <a:srgbClr val="7A1452"/>
      </a:accent5>
      <a:accent6>
        <a:srgbClr val="7A1452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238</Words>
  <Application>Microsoft Office PowerPoint</Application>
  <PresentationFormat>Affichage à l'écran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Benutzerdefiniertes Design</vt:lpstr>
      <vt:lpstr>Modèle Télécom Bretagne</vt:lpstr>
      <vt:lpstr>LED eco-innovation and diffusion:  What can policy makers do?</vt:lpstr>
      <vt:lpstr>Programme </vt:lpstr>
      <vt:lpstr>Diapositive 2</vt:lpstr>
      <vt:lpstr>Major barriers to ecoinnovation</vt:lpstr>
      <vt:lpstr>Policy recommendations</vt:lpstr>
      <vt:lpstr>Policy recommendations</vt:lpstr>
      <vt:lpstr>Policy recommendations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up transition in the LED sector:   How to overcome barriers to eco-innovation?</dc:title>
  <cp:lastModifiedBy>Gossart</cp:lastModifiedBy>
  <cp:revision>38</cp:revision>
  <dcterms:modified xsi:type="dcterms:W3CDTF">2015-05-26T17:52:28Z</dcterms:modified>
</cp:coreProperties>
</file>