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3" r:id="rId1"/>
    <p:sldMasterId id="2147483666" r:id="rId2"/>
  </p:sldMasterIdLst>
  <p:notesMasterIdLst>
    <p:notesMasterId r:id="rId42"/>
  </p:notesMasterIdLst>
  <p:handoutMasterIdLst>
    <p:handoutMasterId r:id="rId43"/>
  </p:handoutMasterIdLst>
  <p:sldIdLst>
    <p:sldId id="265" r:id="rId3"/>
    <p:sldId id="267" r:id="rId4"/>
    <p:sldId id="301" r:id="rId5"/>
    <p:sldId id="302" r:id="rId6"/>
    <p:sldId id="294" r:id="rId7"/>
    <p:sldId id="295" r:id="rId8"/>
    <p:sldId id="305" r:id="rId9"/>
    <p:sldId id="296" r:id="rId10"/>
    <p:sldId id="308" r:id="rId11"/>
    <p:sldId id="307" r:id="rId12"/>
    <p:sldId id="306" r:id="rId13"/>
    <p:sldId id="319" r:id="rId14"/>
    <p:sldId id="303" r:id="rId15"/>
    <p:sldId id="309" r:id="rId16"/>
    <p:sldId id="268" r:id="rId17"/>
    <p:sldId id="310" r:id="rId18"/>
    <p:sldId id="271" r:id="rId19"/>
    <p:sldId id="275" r:id="rId20"/>
    <p:sldId id="318" r:id="rId21"/>
    <p:sldId id="286" r:id="rId22"/>
    <p:sldId id="289" r:id="rId23"/>
    <p:sldId id="290" r:id="rId24"/>
    <p:sldId id="291" r:id="rId25"/>
    <p:sldId id="292" r:id="rId26"/>
    <p:sldId id="279" r:id="rId27"/>
    <p:sldId id="257" r:id="rId28"/>
    <p:sldId id="320" r:id="rId29"/>
    <p:sldId id="321" r:id="rId30"/>
    <p:sldId id="322" r:id="rId31"/>
    <p:sldId id="315" r:id="rId32"/>
    <p:sldId id="316" r:id="rId33"/>
    <p:sldId id="317" r:id="rId34"/>
    <p:sldId id="282" r:id="rId35"/>
    <p:sldId id="283" r:id="rId36"/>
    <p:sldId id="284" r:id="rId37"/>
    <p:sldId id="287" r:id="rId38"/>
    <p:sldId id="288" r:id="rId39"/>
    <p:sldId id="314" r:id="rId40"/>
    <p:sldId id="280"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87770" autoAdjust="0"/>
  </p:normalViewPr>
  <p:slideViewPr>
    <p:cSldViewPr>
      <p:cViewPr>
        <p:scale>
          <a:sx n="50" d="100"/>
          <a:sy n="50" d="100"/>
        </p:scale>
        <p:origin x="-1282" y="-50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7"/>
    </p:cViewPr>
  </p:sorterViewPr>
  <p:notesViewPr>
    <p:cSldViewPr>
      <p:cViewPr varScale="1">
        <p:scale>
          <a:sx n="53" d="100"/>
          <a:sy n="53" d="100"/>
        </p:scale>
        <p:origin x="-2280"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399018-64B4-401A-BD40-F690519131BB}" type="datetimeFigureOut">
              <a:rPr lang="fr-FR" smtClean="0"/>
              <a:pPr/>
              <a:t>20/06/2014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A30902-B916-4524-95A5-799485C67578}"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D4CEA-58BF-4659-8904-80264DAAB0E2}" type="datetimeFigureOut">
              <a:rPr lang="de-DE" smtClean="0"/>
              <a:pPr/>
              <a:t>20.06.2014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15E49-E842-4283-9C09-D24CD03BFA4A}" type="slidenum">
              <a:rPr lang="de-DE" smtClean="0"/>
              <a:pPr/>
              <a:t>‹N°›</a:t>
            </a:fld>
            <a:endParaRPr lang="de-DE"/>
          </a:p>
        </p:txBody>
      </p:sp>
    </p:spTree>
    <p:extLst>
      <p:ext uri="{BB962C8B-B14F-4D97-AF65-F5344CB8AC3E}">
        <p14:creationId xmlns="" xmlns:p14="http://schemas.microsoft.com/office/powerpoint/2010/main" val="38680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ightingfacts.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8F72910-CFD3-42DC-9FBD-22B2384DBD94}" type="slidenum">
              <a:rPr lang="en-GB"/>
              <a:pPr/>
              <a:t>15</a:t>
            </a:fld>
            <a:endParaRPr lang="en-GB"/>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The number of patent analyzed in this study is 16,654, all published by</a:t>
            </a:r>
          </a:p>
          <a:p>
            <a:r>
              <a:rPr lang="en-US" smtClean="0"/>
              <a:t>USPTO.</a:t>
            </a:r>
          </a:p>
          <a:p>
            <a:r>
              <a:rPr lang="en-US" smtClean="0"/>
              <a:t>All patent analysis are carried out in PATSTAT 2013 Oct. edition on H01L33/00</a:t>
            </a:r>
          </a:p>
          <a:p>
            <a:r>
              <a:rPr lang="en-US" smtClean="0"/>
              <a:t>- 33/64 IPC classes, shortly H01L33.</a:t>
            </a:r>
            <a:endParaRPr lang="fr-FR"/>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26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ENEC is the high quality European Mark for electrical products that demonstrates compliance with European standards (EN).</a:t>
            </a:r>
          </a:p>
          <a:p>
            <a:pPr marL="0" marR="0" indent="0" algn="l" defTabSz="914400" rtl="0" eaLnBrk="1" fontAlgn="auto" latinLnBrk="0" hangingPunct="1">
              <a:lnSpc>
                <a:spcPct val="100000"/>
              </a:lnSpc>
              <a:spcBef>
                <a:spcPts val="0"/>
              </a:spcBef>
              <a:spcAft>
                <a:spcPts val="0"/>
              </a:spcAft>
              <a:buClrTx/>
              <a:buSzTx/>
              <a:buFontTx/>
              <a:buNone/>
              <a:tabLst/>
              <a:defRPr/>
            </a:pPr>
            <a:r>
              <a:rPr lang="en-GB" b="0" smtClean="0"/>
              <a:t>In the US, the US DoE “</a:t>
            </a:r>
            <a:r>
              <a:rPr lang="en-GB" b="0" smtClean="0">
                <a:solidFill>
                  <a:srgbClr val="FF0000"/>
                </a:solidFill>
              </a:rPr>
              <a:t>LED Lighting Facts</a:t>
            </a:r>
            <a:r>
              <a:rPr lang="en-GB" b="0" smtClean="0"/>
              <a:t>” programme aims “to assure decision makers that the performance of solid-state lighting (SSL) products is represented accurately as products reach the market” (</a:t>
            </a:r>
            <a:r>
              <a:rPr lang="en-GB" b="0" smtClean="0">
                <a:hlinkClick r:id="rId3"/>
              </a:rPr>
              <a:t>http://www.lightingfacts.com</a:t>
            </a:r>
            <a:r>
              <a:rPr lang="en-GB" b="0" smtClean="0"/>
              <a:t>).</a:t>
            </a:r>
          </a:p>
          <a:p>
            <a:endParaRPr lang="fr-FR"/>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35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mtClean="0"/>
              <a:t>From the news section of the ledsmagazines.com alliance and litigation data are also obtained. In some cases, litigation or risk of litigation is resolved with an alliance.</a:t>
            </a:r>
          </a:p>
          <a:p>
            <a:r>
              <a:rPr lang="en-US" smtClean="0"/>
              <a:t> Professor Gertrude Rothschild is show as an important node. She made important contribution to the LED industry with her researches and throughout her carreer she was awarded with various patents. Towards the end of life of her patents she started various litigation with diverse ﬁrms in the US courts. By reading all news related to the litigation it is understood that some of the</a:t>
            </a:r>
          </a:p>
          <a:p>
            <a:r>
              <a:rPr lang="en-US" smtClean="0"/>
              <a:t>resolution of litigations are also kept secret.</a:t>
            </a:r>
            <a:endParaRPr lang="fr-FR"/>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37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5" name="Titel 1"/>
          <p:cNvSpPr>
            <a:spLocks noGrp="1"/>
          </p:cNvSpPr>
          <p:nvPr>
            <p:ph type="title"/>
          </p:nvPr>
        </p:nvSpPr>
        <p:spPr>
          <a:xfrm>
            <a:off x="467544" y="2996952"/>
            <a:ext cx="8229600" cy="1143000"/>
          </a:xfrm>
          <a:prstGeom prst="rect">
            <a:avLst/>
          </a:prstGeom>
        </p:spPr>
        <p:txBody>
          <a:bodyPr/>
          <a:lstStyle>
            <a:lvl1pPr>
              <a:defRPr sz="60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60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title</a:t>
            </a:r>
            <a:endParaRPr kumimoji="0" lang="de-DE" sz="6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6" name="Titel 1"/>
          <p:cNvSpPr txBox="1">
            <a:spLocks/>
          </p:cNvSpPr>
          <p:nvPr userDrawn="1"/>
        </p:nvSpPr>
        <p:spPr>
          <a:xfrm>
            <a:off x="1547664" y="4292352"/>
            <a:ext cx="6048672" cy="720824"/>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err="1" smtClean="0">
                <a:ln>
                  <a:noFill/>
                </a:ln>
                <a:solidFill>
                  <a:sysClr val="windowText" lastClr="000000"/>
                </a:solidFill>
                <a:effectLst/>
                <a:uLnTx/>
                <a:uFillTx/>
                <a:latin typeface="Arial" panose="020B0604020202020204" pitchFamily="34" charset="0"/>
                <a:ea typeface="+mj-ea"/>
                <a:cs typeface="Arial" panose="020B0604020202020204" pitchFamily="34" charset="0"/>
              </a:rPr>
              <a:t>subtitle</a:t>
            </a:r>
            <a:endParaRPr kumimoji="0" lang="de-DE" sz="4400" b="0"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pic>
        <p:nvPicPr>
          <p:cNvPr id="27" name="Picture 2" descr="foto homepage 1"/>
          <p:cNvPicPr>
            <a:picLocks noChangeAspect="1" noChangeArrowheads="1"/>
          </p:cNvPicPr>
          <p:nvPr userDrawn="1"/>
        </p:nvPicPr>
        <p:blipFill>
          <a:blip r:embed="rId2"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448" y="-1"/>
            <a:ext cx="6789523" cy="3182589"/>
          </a:xfrm>
          <a:prstGeom prst="rect">
            <a:avLst/>
          </a:prstGeom>
          <a:blipFill dpi="0" rotWithShape="1">
            <a:blip r:embed="rId3" cstate="email">
              <a:duotone>
                <a:schemeClr val="bg2">
                  <a:shade val="45000"/>
                  <a:satMod val="135000"/>
                </a:schemeClr>
                <a:prstClr val="white"/>
              </a:duotone>
            </a:blip>
            <a:srcRect/>
            <a:tile tx="0" ty="0" sx="100000" sy="100000" flip="none" algn="tl"/>
          </a:blipFill>
        </p:spPr>
      </p:pic>
      <p:pic>
        <p:nvPicPr>
          <p:cNvPr id="29" name="Picture 9" descr="Banner grande onaemotion.com"/>
          <p:cNvPicPr>
            <a:picLocks noChangeAspect="1" noChangeArrowheads="1"/>
          </p:cNvPicPr>
          <p:nvPr userDrawn="1"/>
        </p:nvPicPr>
        <p:blipFill>
          <a:blip r:embed="rId4"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532938" y="3192527"/>
            <a:ext cx="6611062" cy="3157119"/>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T:\Projekte\cycLED_EU_901353\4_191418_Training_Other\WP10 Dissemination\Logo_cycLED_Farbe.png"/>
          <p:cNvPicPr>
            <a:picLocks noChangeAspect="1" noChangeArrowheads="1"/>
          </p:cNvPicPr>
          <p:nvPr userDrawn="1"/>
        </p:nvPicPr>
        <p:blipFill>
          <a:blip r:embed="rId5" cstate="email">
            <a:extLst>
              <a:ext uri="{28A0092B-C50C-407E-A947-70E740481C1C}">
                <a14:useLocalDpi xmlns="" xmlns:a14="http://schemas.microsoft.com/office/drawing/2010/main" val="0"/>
              </a:ext>
            </a:extLst>
          </a:blip>
          <a:srcRect/>
          <a:stretch>
            <a:fillRect/>
          </a:stretch>
        </p:blipFill>
        <p:spPr bwMode="auto">
          <a:xfrm>
            <a:off x="6074644" y="4149080"/>
            <a:ext cx="2852043" cy="1944216"/>
          </a:xfrm>
          <a:prstGeom prst="rect">
            <a:avLst/>
          </a:prstGeom>
          <a:extLst/>
        </p:spPr>
      </p:pic>
      <p:pic>
        <p:nvPicPr>
          <p:cNvPr id="2" name="Grafik 1"/>
          <p:cNvPicPr>
            <a:picLocks noChangeAspect="1"/>
          </p:cNvPicPr>
          <p:nvPr userDrawn="1"/>
        </p:nvPicPr>
        <p:blipFill>
          <a:blip r:embed="rId6" cstate="email">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3448" y="-27384"/>
            <a:ext cx="7224805" cy="3672409"/>
          </a:xfrm>
          <a:prstGeom prst="rect">
            <a:avLst/>
          </a:prstGeom>
        </p:spPr>
      </p:pic>
      <p:pic>
        <p:nvPicPr>
          <p:cNvPr id="28" name="Picture 11" descr="http://www.riva-lighting.de/system/html/logistik1-bacc5c51.jpg"/>
          <p:cNvPicPr>
            <a:picLocks noChangeAspect="1" noChangeArrowheads="1"/>
          </p:cNvPicPr>
          <p:nvPr userDrawn="1"/>
        </p:nvPicPr>
        <p:blipFill>
          <a:blip r:embed="rId7" cstate="email">
            <a:duotone>
              <a:schemeClr val="bg2">
                <a:shade val="45000"/>
                <a:satMod val="135000"/>
              </a:schemeClr>
              <a:prstClr val="white"/>
            </a:duotone>
            <a:lum bright="1000" contrast="2000"/>
            <a:extLst>
              <a:ext uri="{28A0092B-C50C-407E-A947-70E740481C1C}">
                <a14:useLocalDpi xmlns="" xmlns:a14="http://schemas.microsoft.com/office/drawing/2010/main" val="0"/>
              </a:ext>
            </a:extLst>
          </a:blip>
          <a:srcRect/>
          <a:stretch>
            <a:fillRect/>
          </a:stretch>
        </p:blipFill>
        <p:spPr bwMode="auto">
          <a:xfrm>
            <a:off x="5649887" y="0"/>
            <a:ext cx="3494113" cy="4005063"/>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Rechteck 33"/>
          <p:cNvSpPr/>
          <p:nvPr userDrawn="1"/>
        </p:nvSpPr>
        <p:spPr>
          <a:xfrm>
            <a:off x="3448" y="-27384"/>
            <a:ext cx="9144000" cy="6353944"/>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7" descr="http://www.braun-lighting.com/files/dynamic/generic/275x408-2732_384a4.jpg"/>
          <p:cNvPicPr>
            <a:picLocks noChangeAspect="1" noChangeArrowheads="1"/>
          </p:cNvPicPr>
          <p:nvPr userDrawn="1"/>
        </p:nvPicPr>
        <p:blipFill>
          <a:blip r:embed="rId8" cstate="email">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2511619"/>
            <a:ext cx="2915816" cy="385226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3" name="Espace réservé du pied de page 2"/>
          <p:cNvSpPr>
            <a:spLocks noGrp="1"/>
          </p:cNvSpPr>
          <p:nvPr>
            <p:ph type="ftr" sz="quarter" idx="11"/>
          </p:nvPr>
        </p:nvSpPr>
        <p:spPr/>
        <p:txBody>
          <a:bodyPr/>
          <a:lstStyle/>
          <a:p>
            <a:pPr algn="r"/>
            <a:r>
              <a:rPr lang="fr-FR" smtClean="0"/>
              <a:t>cycLED mid-term review meeting, Braunschweig</a:t>
            </a:r>
            <a:endParaRPr lang="fr-FR" dirty="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8545113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75656" y="273050"/>
            <a:ext cx="1989857" cy="779686"/>
          </a:xfrm>
        </p:spPr>
        <p:txBody>
          <a:bodyPr anchor="b"/>
          <a:lstStyle>
            <a:lvl1pPr algn="l">
              <a:defRPr sz="2000" b="1"/>
            </a:lvl1pPr>
          </a:lstStyle>
          <a:p>
            <a:r>
              <a:rPr lang="fr-FR" dirty="0"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5" name="Espace réservé de la date 4"/>
          <p:cNvSpPr>
            <a:spLocks noGrp="1"/>
          </p:cNvSpPr>
          <p:nvPr>
            <p:ph type="dt" sz="half" idx="10"/>
          </p:nvPr>
        </p:nvSpPr>
        <p:spPr/>
        <p:txBody>
          <a:bodyPr/>
          <a:lstStyle/>
          <a:p>
            <a:fld id="{4B4CC6D1-CC20-4E77-B932-275A909C7ED2}" type="datetime1">
              <a:rPr lang="fr-FR" smtClean="0"/>
              <a:pPr/>
              <a:t>20/06/2014</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3351419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67E5E8-C835-46FA-B82F-F89D9D6706DF}" type="datetime1">
              <a:rPr lang="fr-FR" smtClean="0"/>
              <a:pPr/>
              <a:t>20/06/2014</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099441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1442686" y="1556793"/>
            <a:ext cx="7211144" cy="403244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C75BF0-7ABD-4D5F-83BB-F2856A25D410}" type="datetime1">
              <a:rPr lang="fr-FR" smtClean="0"/>
              <a:pPr/>
              <a:t>20/06/2014</a:t>
            </a:fld>
            <a:endParaRPr lang="fr-FR"/>
          </a:p>
        </p:txBody>
      </p:sp>
      <p:sp>
        <p:nvSpPr>
          <p:cNvPr id="5" name="Espace réservé du pied de page 4"/>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36920240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92696"/>
            <a:ext cx="2057400" cy="5433467"/>
          </a:xfrm>
        </p:spPr>
        <p:txBody>
          <a:bodyPr vert="eaVert"/>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457200" y="692696"/>
            <a:ext cx="6019800" cy="5433467"/>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B0A19076-1FB3-483B-B9B6-1E68DBF981CF}" type="datetime1">
              <a:rPr lang="fr-FR" smtClean="0"/>
              <a:pPr/>
              <a:t>20/06/2014</a:t>
            </a:fld>
            <a:endParaRPr lang="fr-FR"/>
          </a:p>
        </p:txBody>
      </p:sp>
      <p:sp>
        <p:nvSpPr>
          <p:cNvPr id="5" name="Espace réservé du pied de page 4"/>
          <p:cNvSpPr>
            <a:spLocks noGrp="1"/>
          </p:cNvSpPr>
          <p:nvPr>
            <p:ph type="ftr" sz="quarter" idx="11"/>
          </p:nvPr>
        </p:nvSpPr>
        <p:spPr/>
        <p:txBody>
          <a:bodyPr/>
          <a:lstStyle/>
          <a:p>
            <a:pPr algn="r"/>
            <a:r>
              <a:rPr lang="fr-FR" dirty="0" smtClean="0"/>
              <a:t>cycLED CM 29-30 April 2013, Brussels</a:t>
            </a:r>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9511348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a:xfrm>
            <a:off x="62136" y="6448251"/>
            <a:ext cx="765448" cy="365125"/>
          </a:xfrm>
          <a:prstGeom prst="rect">
            <a:avLst/>
          </a:prstGeom>
        </p:spPr>
        <p:txBody>
          <a:bodyPr anchor="t"/>
          <a:lstStyle>
            <a:lvl1pPr algn="ctr">
              <a:defRPr sz="1200">
                <a:solidFill>
                  <a:schemeClr val="tx1"/>
                </a:solidFill>
                <a:latin typeface="Arial" panose="020B0604020202020204" pitchFamily="34" charset="0"/>
                <a:cs typeface="Arial" panose="020B0604020202020204" pitchFamily="34" charset="0"/>
              </a:defRPr>
            </a:lvl1pPr>
          </a:lstStyle>
          <a:p>
            <a:fld id="{6C6AE60A-B69C-4790-82F7-3882EDF23186}" type="slidenum">
              <a:rPr lang="de-DE" smtClean="0"/>
              <a:pPr/>
              <a:t>‹N°›</a:t>
            </a:fld>
            <a:endParaRPr lang="de-DE" dirty="0"/>
          </a:p>
        </p:txBody>
      </p:sp>
      <p:sp>
        <p:nvSpPr>
          <p:cNvPr id="10" name="Rechteck 9"/>
          <p:cNvSpPr/>
          <p:nvPr userDrawn="1"/>
        </p:nvSpPr>
        <p:spPr>
          <a:xfrm>
            <a:off x="0" y="0"/>
            <a:ext cx="9144000" cy="836712"/>
          </a:xfrm>
          <a:prstGeom prst="rect">
            <a:avLst/>
          </a:prstGeom>
          <a:gradFill flip="none" rotWithShape="1">
            <a:gsLst>
              <a:gs pos="0">
                <a:schemeClr val="bg1">
                  <a:lumMod val="6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cxnSp>
        <p:nvCxnSpPr>
          <p:cNvPr id="12" name="Gerade Verbindung 11"/>
          <p:cNvCxnSpPr/>
          <p:nvPr userDrawn="1"/>
        </p:nvCxnSpPr>
        <p:spPr>
          <a:xfrm>
            <a:off x="0" y="836712"/>
            <a:ext cx="9144000"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308304" y="-1"/>
            <a:ext cx="1835697" cy="830057"/>
          </a:xfrm>
          <a:prstGeom prst="rect">
            <a:avLst/>
          </a:prstGeom>
          <a:effectLst>
            <a:softEdge rad="31750"/>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7211144" cy="1124316"/>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1442686" y="1556793"/>
            <a:ext cx="7211144" cy="4485884"/>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dirty="0"/>
          </a:p>
        </p:txBody>
      </p:sp>
    </p:spTree>
    <p:extLst>
      <p:ext uri="{BB962C8B-B14F-4D97-AF65-F5344CB8AC3E}">
        <p14:creationId xmlns:p14="http://schemas.microsoft.com/office/powerpoint/2010/main" xmlns="" val="1399841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ouverture">
    <p:spTree>
      <p:nvGrpSpPr>
        <p:cNvPr id="1" name=""/>
        <p:cNvGrpSpPr/>
        <p:nvPr/>
      </p:nvGrpSpPr>
      <p:grpSpPr>
        <a:xfrm>
          <a:off x="0" y="0"/>
          <a:ext cx="0" cy="0"/>
          <a:chOff x="0" y="0"/>
          <a:chExt cx="0" cy="0"/>
        </a:xfrm>
      </p:grpSpPr>
      <p:sp>
        <p:nvSpPr>
          <p:cNvPr id="9" name="Rectangle 8"/>
          <p:cNvSpPr/>
          <p:nvPr userDrawn="1"/>
        </p:nvSpPr>
        <p:spPr>
          <a:xfrm>
            <a:off x="0" y="0"/>
            <a:ext cx="9144000" cy="3140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563888" y="2492896"/>
            <a:ext cx="5112568" cy="1362075"/>
          </a:xfrm>
        </p:spPr>
        <p:txBody>
          <a:bodyPr anchor="t">
            <a:normAutofit/>
          </a:bodyPr>
          <a:lstStyle>
            <a:lvl1pPr algn="l">
              <a:defRPr sz="3600" b="1" cap="none">
                <a:solidFill>
                  <a:schemeClr val="tx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563888" y="4077072"/>
            <a:ext cx="5112568" cy="1296144"/>
          </a:xfrm>
        </p:spPr>
        <p:txBody>
          <a:bodyPr anchor="t"/>
          <a:lstStyle>
            <a:lvl1pPr marL="0" indent="0">
              <a:buNone/>
              <a:defRPr sz="2000">
                <a:solidFill>
                  <a:srgbClr val="B8B8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fld id="{0746BE16-9CE1-47D4-87B9-84CF13045996}" type="datetime1">
              <a:rPr lang="fr-FR" smtClean="0"/>
              <a:pPr/>
              <a:t>20/06/2014</a:t>
            </a:fld>
            <a:endParaRPr lang="fr-FR"/>
          </a:p>
        </p:txBody>
      </p:sp>
      <p:sp>
        <p:nvSpPr>
          <p:cNvPr id="5" name="Espace réservé du pied de page 4"/>
          <p:cNvSpPr>
            <a:spLocks noGrp="1"/>
          </p:cNvSpPr>
          <p:nvPr>
            <p:ph type="ftr" sz="quarter" idx="11"/>
          </p:nvPr>
        </p:nvSpPr>
        <p:spPr/>
        <p:txBody>
          <a:bodyPr/>
          <a:lstStyle/>
          <a:p>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902373" y="768344"/>
            <a:ext cx="1535009" cy="2008942"/>
          </a:xfrm>
          <a:prstGeom prst="rect">
            <a:avLst/>
          </a:prstGeom>
        </p:spPr>
      </p:pic>
      <p:sp>
        <p:nvSpPr>
          <p:cNvPr id="10" name="Rectangle 9"/>
          <p:cNvSpPr/>
          <p:nvPr userDrawn="1"/>
        </p:nvSpPr>
        <p:spPr>
          <a:xfrm>
            <a:off x="0" y="5805263"/>
            <a:ext cx="9144000" cy="10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3527914" y="5445224"/>
            <a:ext cx="187477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5402691" y="54452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7277468" y="54452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1979699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age intercalaire">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2348880"/>
            <a:ext cx="4966320" cy="1251570"/>
          </a:xfrm>
        </p:spPr>
        <p:txBody>
          <a:bodyPr anchor="t"/>
          <a:lstStyle>
            <a:lvl1pPr>
              <a:defRPr>
                <a:solidFill>
                  <a:srgbClr val="6D5047"/>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3491880" y="3886200"/>
            <a:ext cx="4968552" cy="1752600"/>
          </a:xfrm>
        </p:spPr>
        <p:txBody>
          <a:bodyPr/>
          <a:lstStyle>
            <a:lvl1pPr marL="0" indent="0" algn="l">
              <a:buNone/>
              <a:defRPr>
                <a:solidFill>
                  <a:srgbClr val="B8B8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8" name="Rectangle 7"/>
          <p:cNvSpPr/>
          <p:nvPr userDrawn="1"/>
        </p:nvSpPr>
        <p:spPr>
          <a:xfrm>
            <a:off x="3527914" y="1844824"/>
            <a:ext cx="187477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5402691" y="18448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277468" y="18448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11" name="Espace réservé du pied de page 10"/>
          <p:cNvSpPr>
            <a:spLocks noGrp="1"/>
          </p:cNvSpPr>
          <p:nvPr>
            <p:ph type="ftr" sz="quarter" idx="11"/>
          </p:nvPr>
        </p:nvSpPr>
        <p:spPr/>
        <p:txBody>
          <a:bodyPr/>
          <a:lstStyle/>
          <a:p>
            <a:pPr algn="r"/>
            <a:r>
              <a:rPr lang="fr-FR" smtClean="0"/>
              <a:t>cycLED mid-term review meeting, Braunschweig</a:t>
            </a:r>
            <a:endParaRPr lang="fr-FR" dirty="0"/>
          </a:p>
        </p:txBody>
      </p:sp>
      <p:sp>
        <p:nvSpPr>
          <p:cNvPr id="12" name="Espace réservé du numéro de diapositive 11"/>
          <p:cNvSpPr>
            <a:spLocks noGrp="1"/>
          </p:cNvSpPr>
          <p:nvPr>
            <p:ph type="sldNum" sz="quarter" idx="12"/>
          </p:nvPr>
        </p:nvSpPr>
        <p:spPr/>
        <p:txBody>
          <a:bodyPr/>
          <a:lstStyle/>
          <a:p>
            <a:fld id="{3A5F5595-61AE-4AA6-B423-33EDBD1DAE12}" type="slidenum">
              <a:rPr lang="fr-FR" smtClean="0"/>
              <a:pPr/>
              <a:t>‹N°›</a:t>
            </a:fld>
            <a:endParaRPr lang="fr-FR" dirty="0"/>
          </a:p>
        </p:txBody>
      </p:sp>
    </p:spTree>
    <p:extLst>
      <p:ext uri="{BB962C8B-B14F-4D97-AF65-F5344CB8AC3E}">
        <p14:creationId xmlns:p14="http://schemas.microsoft.com/office/powerpoint/2010/main" xmlns="" val="29690257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8" name="Espace réservé du pied de page 7"/>
          <p:cNvSpPr>
            <a:spLocks noGrp="1"/>
          </p:cNvSpPr>
          <p:nvPr>
            <p:ph type="ftr" sz="quarter" idx="11"/>
          </p:nvPr>
        </p:nvSpPr>
        <p:spPr/>
        <p:txBody>
          <a:bodyPr/>
          <a:lstStyle>
            <a:lvl1pPr>
              <a:defRPr/>
            </a:lvl1pPr>
          </a:lstStyle>
          <a:p>
            <a:pPr algn="r"/>
            <a:r>
              <a:rPr lang="fr-FR" smtClean="0"/>
              <a:t>cycLED mid-term review meeting, Braunschweig</a:t>
            </a:r>
            <a:endParaRPr lang="fr-FR" dirty="0"/>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dirty="0"/>
          </a:p>
        </p:txBody>
      </p:sp>
    </p:spTree>
    <p:extLst>
      <p:ext uri="{BB962C8B-B14F-4D97-AF65-F5344CB8AC3E}">
        <p14:creationId xmlns:p14="http://schemas.microsoft.com/office/powerpoint/2010/main" xmlns="" val="13998418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6" name="Espace réservé du pied de page 5"/>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91221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88A66779-D8E2-4516-8486-D261ED2E4297}" type="datetime1">
              <a:rPr lang="fr-FR" smtClean="0"/>
              <a:pPr/>
              <a:t>20/06/2014</a:t>
            </a:fld>
            <a:endParaRPr lang="fr-FR"/>
          </a:p>
        </p:txBody>
      </p:sp>
      <p:sp>
        <p:nvSpPr>
          <p:cNvPr id="8" name="Espace réservé du pied de page 7"/>
          <p:cNvSpPr>
            <a:spLocks noGrp="1"/>
          </p:cNvSpPr>
          <p:nvPr>
            <p:ph type="ftr" sz="quarter" idx="11"/>
          </p:nvPr>
        </p:nvSpPr>
        <p:spPr/>
        <p:txBody>
          <a:bodyPr/>
          <a:lstStyle>
            <a:lvl1pPr algn="r">
              <a:defRPr/>
            </a:lvl1pPr>
          </a:lstStyle>
          <a:p>
            <a:r>
              <a:rPr lang="fr-FR" dirty="0" smtClean="0"/>
              <a:t>cycLED CM 29-30 April 2013, Brussels</a:t>
            </a:r>
            <a:endParaRPr lang="fr-FR" dirty="0"/>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4204771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lang="fr-FR" smtClean="0"/>
              <a:t>04/06/2014</a:t>
            </a:r>
          </a:p>
        </p:txBody>
      </p:sp>
      <p:sp>
        <p:nvSpPr>
          <p:cNvPr id="4" name="Espace réservé du pied de page 3"/>
          <p:cNvSpPr>
            <a:spLocks noGrp="1"/>
          </p:cNvSpPr>
          <p:nvPr>
            <p:ph type="ftr" sz="quarter" idx="11"/>
          </p:nvPr>
        </p:nvSpPr>
        <p:spPr/>
        <p:txBody>
          <a:bodyPr/>
          <a:lstStyle>
            <a:lvl1pPr algn="r">
              <a:defRPr/>
            </a:lvl1pPr>
          </a:lstStyle>
          <a:p>
            <a:r>
              <a:rPr lang="fr-FR" smtClean="0"/>
              <a:t>cycLED mid-term review meeting, Braunschweig</a:t>
            </a:r>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6314394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Gerade Verbindung 6"/>
          <p:cNvCxnSpPr/>
          <p:nvPr userDrawn="1"/>
        </p:nvCxnSpPr>
        <p:spPr>
          <a:xfrm>
            <a:off x="0" y="6374636"/>
            <a:ext cx="9144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5" cstate="email">
            <a:extLst>
              <a:ext uri="{28A0092B-C50C-407E-A947-70E740481C1C}">
                <a14:useLocalDpi xmlns="" xmlns:a14="http://schemas.microsoft.com/office/drawing/2010/main" val="0"/>
              </a:ext>
            </a:extLst>
          </a:blip>
          <a:srcRect/>
          <a:stretch>
            <a:fillRect/>
          </a:stretch>
        </p:blipFill>
        <p:spPr bwMode="auto">
          <a:xfrm>
            <a:off x="8439547" y="6430572"/>
            <a:ext cx="569876" cy="379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descr="T:\Projekte\cycLED_EU_901353\4_191418_Training_Other\WP10 Dissemination\Logo_cycLED_Farbe.png"/>
          <p:cNvPicPr>
            <a:picLocks noChangeAspect="1" noChangeArrowheads="1"/>
          </p:cNvPicPr>
          <p:nvPr userDrawn="1"/>
        </p:nvPicPr>
        <p:blipFill>
          <a:blip r:embed="rId6" cstate="email">
            <a:extLst>
              <a:ext uri="{28A0092B-C50C-407E-A947-70E740481C1C}">
                <a14:useLocalDpi xmlns="" xmlns:a14="http://schemas.microsoft.com/office/drawing/2010/main" val="0"/>
              </a:ext>
            </a:extLst>
          </a:blip>
          <a:srcRect/>
          <a:stretch>
            <a:fillRect/>
          </a:stretch>
        </p:blipFill>
        <p:spPr bwMode="auto">
          <a:xfrm>
            <a:off x="7815583" y="6446094"/>
            <a:ext cx="526401" cy="35884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Foliennummernplatzhalter 5"/>
          <p:cNvSpPr>
            <a:spLocks noGrp="1"/>
          </p:cNvSpPr>
          <p:nvPr>
            <p:ph type="sldNum" sz="quarter" idx="4"/>
          </p:nvPr>
        </p:nvSpPr>
        <p:spPr>
          <a:xfrm>
            <a:off x="6974904" y="6451658"/>
            <a:ext cx="765448" cy="365125"/>
          </a:xfrm>
          <a:prstGeom prst="rect">
            <a:avLst/>
          </a:prstGeom>
        </p:spPr>
        <p:txBody>
          <a:bodyPr anchor="t"/>
          <a:lstStyle>
            <a:lvl1pPr algn="ctr">
              <a:defRPr sz="1200">
                <a:solidFill>
                  <a:schemeClr val="tx1"/>
                </a:solidFill>
                <a:latin typeface="Arial" panose="020B0604020202020204" pitchFamily="34" charset="0"/>
                <a:cs typeface="Arial" panose="020B0604020202020204" pitchFamily="34" charset="0"/>
              </a:defRPr>
            </a:lvl1pPr>
          </a:lstStyle>
          <a:p>
            <a:fld id="{6C6AE60A-B69C-4790-82F7-3882EDF23186}" type="slidenum">
              <a:rPr lang="de-DE" smtClean="0"/>
              <a:pPr/>
              <a:t>‹N°›</a:t>
            </a:fld>
            <a:endParaRPr lang="de-DE" dirty="0"/>
          </a:p>
        </p:txBody>
      </p:sp>
      <p:sp>
        <p:nvSpPr>
          <p:cNvPr id="8" name="Rechteck 7"/>
          <p:cNvSpPr/>
          <p:nvPr userDrawn="1"/>
        </p:nvSpPr>
        <p:spPr>
          <a:xfrm>
            <a:off x="0" y="0"/>
            <a:ext cx="9144000" cy="836712"/>
          </a:xfrm>
          <a:prstGeom prst="rect">
            <a:avLst/>
          </a:prstGeom>
          <a:gradFill flip="none" rotWithShape="1">
            <a:gsLst>
              <a:gs pos="0">
                <a:schemeClr val="bg1">
                  <a:lumMod val="6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cxnSp>
        <p:nvCxnSpPr>
          <p:cNvPr id="11" name="Gerade Verbindung 10"/>
          <p:cNvCxnSpPr/>
          <p:nvPr userDrawn="1"/>
        </p:nvCxnSpPr>
        <p:spPr>
          <a:xfrm>
            <a:off x="0" y="836712"/>
            <a:ext cx="9144000"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7" cstate="email">
            <a:extLst>
              <a:ext uri="{28A0092B-C50C-407E-A947-70E740481C1C}">
                <a14:useLocalDpi xmlns="" xmlns:a14="http://schemas.microsoft.com/office/drawing/2010/main" val="0"/>
              </a:ext>
            </a:extLst>
          </a:blip>
          <a:stretch>
            <a:fillRect/>
          </a:stretch>
        </p:blipFill>
        <p:spPr>
          <a:xfrm>
            <a:off x="7308304" y="-1"/>
            <a:ext cx="1835697" cy="830057"/>
          </a:xfrm>
          <a:prstGeom prst="rect">
            <a:avLst/>
          </a:prstGeom>
          <a:effectLst>
            <a:softEdge rad="31750"/>
          </a:effec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84053"/>
            <a:ext cx="140263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14" name="Rectangle 13"/>
          <p:cNvSpPr/>
          <p:nvPr userDrawn="1"/>
        </p:nvSpPr>
        <p:spPr>
          <a:xfrm>
            <a:off x="4067944" y="6384053"/>
            <a:ext cx="4104456"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6" name="Espace réservé du numéro de diapositive 5"/>
          <p:cNvSpPr>
            <a:spLocks noGrp="1"/>
          </p:cNvSpPr>
          <p:nvPr>
            <p:ph type="sldNum" sz="quarter" idx="4"/>
          </p:nvPr>
        </p:nvSpPr>
        <p:spPr>
          <a:xfrm>
            <a:off x="6466" y="6381328"/>
            <a:ext cx="533086" cy="360000"/>
          </a:xfrm>
          <a:prstGeom prst="rect">
            <a:avLst/>
          </a:prstGeom>
          <a:noFill/>
        </p:spPr>
        <p:txBody>
          <a:bodyPr vert="horz" lIns="91440" tIns="45720" rIns="91440" bIns="45720" rtlCol="0" anchor="ctr"/>
          <a:lstStyle>
            <a:lvl1pPr algn="ctr">
              <a:defRPr sz="1000" b="1">
                <a:solidFill>
                  <a:schemeClr val="bg1"/>
                </a:solidFill>
                <a:effectLst/>
              </a:defRPr>
            </a:lvl1pPr>
          </a:lstStyle>
          <a:p>
            <a:fld id="{3A5F5595-61AE-4AA6-B423-33EDBD1DAE12}" type="slidenum">
              <a:rPr lang="fr-FR" smtClean="0"/>
              <a:pPr/>
              <a:t>‹N°›</a:t>
            </a:fld>
            <a:endParaRPr lang="fr-FR" dirty="0"/>
          </a:p>
        </p:txBody>
      </p:sp>
      <p:sp>
        <p:nvSpPr>
          <p:cNvPr id="2" name="Espace réservé du titre 1"/>
          <p:cNvSpPr>
            <a:spLocks noGrp="1"/>
          </p:cNvSpPr>
          <p:nvPr>
            <p:ph type="title"/>
          </p:nvPr>
        </p:nvSpPr>
        <p:spPr>
          <a:xfrm>
            <a:off x="1475656" y="428"/>
            <a:ext cx="7211144" cy="1124316"/>
          </a:xfrm>
          <a:prstGeom prst="rect">
            <a:avLst/>
          </a:prstGeom>
        </p:spPr>
        <p:txBody>
          <a:bodyPr vert="horz" lIns="91440" tIns="45720" rIns="91440" bIns="45720" rtlCol="0" anchor="b">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442686" y="1556793"/>
            <a:ext cx="7211144" cy="448588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39552" y="6381328"/>
            <a:ext cx="870010" cy="360000"/>
          </a:xfrm>
          <a:prstGeom prst="rect">
            <a:avLst/>
          </a:prstGeom>
          <a:noFill/>
        </p:spPr>
        <p:txBody>
          <a:bodyPr vert="horz" lIns="91440" tIns="45720" rIns="91440" bIns="45720" rtlCol="0" anchor="ctr"/>
          <a:lstStyle>
            <a:lvl1pPr algn="ctr">
              <a:defRPr sz="800">
                <a:solidFill>
                  <a:schemeClr val="bg1"/>
                </a:solidFill>
              </a:defRPr>
            </a:lvl1pPr>
          </a:lstStyle>
          <a:p>
            <a:fld id="{846A7B77-6EDB-4625-ACAA-58255332BCFF}" type="datetime1">
              <a:rPr lang="fr-FR" smtClean="0"/>
              <a:pPr/>
              <a:t>20/06/2014</a:t>
            </a:fld>
            <a:endParaRPr lang="fr-FR" dirty="0"/>
          </a:p>
        </p:txBody>
      </p:sp>
      <p:sp>
        <p:nvSpPr>
          <p:cNvPr id="5" name="Espace réservé du pied de page 4"/>
          <p:cNvSpPr>
            <a:spLocks noGrp="1"/>
          </p:cNvSpPr>
          <p:nvPr>
            <p:ph type="ftr" sz="quarter" idx="3"/>
          </p:nvPr>
        </p:nvSpPr>
        <p:spPr>
          <a:xfrm>
            <a:off x="4067944" y="6381328"/>
            <a:ext cx="4104456" cy="360000"/>
          </a:xfrm>
          <a:prstGeom prst="rect">
            <a:avLst/>
          </a:prstGeom>
          <a:noFill/>
        </p:spPr>
        <p:txBody>
          <a:bodyPr vert="horz" lIns="91440" tIns="45720" rIns="144000" bIns="45720" rtlCol="0" anchor="ctr"/>
          <a:lstStyle>
            <a:lvl1pPr algn="ctr">
              <a:defRPr sz="1000">
                <a:solidFill>
                  <a:schemeClr val="bg1"/>
                </a:solidFill>
              </a:defRPr>
            </a:lvl1pPr>
          </a:lstStyle>
          <a:p>
            <a:pPr algn="r"/>
            <a:r>
              <a:rPr lang="fr-FR" smtClean="0"/>
              <a:t>cycLED CM 28-29 April 2014, Cardiff</a:t>
            </a:r>
            <a:endParaRPr lang="fr-FR" dirty="0"/>
          </a:p>
        </p:txBody>
      </p:sp>
      <p:sp>
        <p:nvSpPr>
          <p:cNvPr id="8" name="Rectangle 7"/>
          <p:cNvSpPr/>
          <p:nvPr userDrawn="1"/>
        </p:nvSpPr>
        <p:spPr>
          <a:xfrm>
            <a:off x="0" y="692696"/>
            <a:ext cx="467544"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467544" y="692696"/>
            <a:ext cx="467544"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935088" y="692696"/>
            <a:ext cx="467544" cy="360040"/>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1475656" y="6381328"/>
            <a:ext cx="2520280"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Institut Mines-Télécom</a:t>
            </a:r>
            <a:endParaRPr lang="fr-FR" sz="1000" dirty="0"/>
          </a:p>
        </p:txBody>
      </p:sp>
      <p:pic>
        <p:nvPicPr>
          <p:cNvPr id="12" name="Image 11"/>
          <p:cNvPicPr>
            <a:picLocks noChangeAspect="1"/>
          </p:cNvPicPr>
          <p:nvPr userDrawn="1"/>
        </p:nvPicPr>
        <p:blipFill>
          <a:blip r:embed="rId13" cstate="email">
            <a:extLst>
              <a:ext uri="{28A0092B-C50C-407E-A947-70E740481C1C}">
                <a14:useLocalDpi xmlns:a14="http://schemas.microsoft.com/office/drawing/2010/main" xmlns="" val="0"/>
              </a:ext>
            </a:extLst>
          </a:blip>
          <a:stretch>
            <a:fillRect/>
          </a:stretch>
        </p:blipFill>
        <p:spPr>
          <a:xfrm>
            <a:off x="8244408" y="6042676"/>
            <a:ext cx="719724" cy="719724"/>
          </a:xfrm>
          <a:prstGeom prst="rect">
            <a:avLst/>
          </a:prstGeom>
        </p:spPr>
      </p:pic>
    </p:spTree>
    <p:extLst>
      <p:ext uri="{BB962C8B-B14F-4D97-AF65-F5344CB8AC3E}">
        <p14:creationId xmlns:p14="http://schemas.microsoft.com/office/powerpoint/2010/main" xmlns="" val="28834464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yc-led.eu/"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gossart.wp.mines-telecom.fr/" TargetMode="External"/><Relationship Id="rId1" Type="http://schemas.openxmlformats.org/officeDocument/2006/relationships/slideLayout" Target="../slideLayouts/slideLayout2.xml"/><Relationship Id="rId4" Type="http://schemas.openxmlformats.org/officeDocument/2006/relationships/hyperlink" Target="http://rt08.wp.mines-telecom.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t08.wp.mines-telecom.f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79512" y="332656"/>
            <a:ext cx="7067128" cy="1224136"/>
          </a:xfrm>
        </p:spPr>
        <p:txBody>
          <a:bodyPr>
            <a:normAutofit fontScale="90000"/>
          </a:bodyPr>
          <a:lstStyle/>
          <a:p>
            <a:pPr algn="l"/>
            <a:r>
              <a:rPr lang="en-US" sz="4000" smtClean="0">
                <a:latin typeface="+mn-lt"/>
              </a:rPr>
              <a:t>Analysing barriers to eco-innovation: The case of the LED sector </a:t>
            </a:r>
            <a:endParaRPr lang="de-DE" sz="4000" dirty="0">
              <a:latin typeface="+mn-lt"/>
            </a:endParaRPr>
          </a:p>
        </p:txBody>
      </p:sp>
      <p:sp>
        <p:nvSpPr>
          <p:cNvPr id="6" name="Titel 4"/>
          <p:cNvSpPr txBox="1">
            <a:spLocks/>
          </p:cNvSpPr>
          <p:nvPr/>
        </p:nvSpPr>
        <p:spPr>
          <a:xfrm>
            <a:off x="0" y="6453336"/>
            <a:ext cx="8568952" cy="404664"/>
          </a:xfrm>
          <a:prstGeom prst="rect">
            <a:avLst/>
          </a:prstGeom>
        </p:spPr>
        <p:txBody>
          <a:bodyPr>
            <a:normAutofit/>
          </a:bodyPr>
          <a:lstStyle/>
          <a:p>
            <a:pPr lvl="0">
              <a:spcBef>
                <a:spcPct val="0"/>
              </a:spcBef>
              <a:defRPr/>
            </a:pPr>
            <a:r>
              <a:rPr lang="en-US" sz="2000" i="1" smtClean="0">
                <a:ea typeface="+mj-ea"/>
                <a:cs typeface="Arial" panose="020B0604020202020204" pitchFamily="34" charset="0"/>
              </a:rPr>
              <a:t> GCW conference, Turin, 20 June 2014</a:t>
            </a:r>
            <a:endParaRPr kumimoji="0" lang="de-DE" sz="2000" b="0" i="1" u="none" strike="noStrike" kern="1200" cap="none" spc="0" normalizeH="0" baseline="0" noProof="0" dirty="0">
              <a:ln>
                <a:noFill/>
              </a:ln>
              <a:effectLst/>
              <a:uLnTx/>
              <a:uFillTx/>
              <a:ea typeface="+mj-ea"/>
              <a:cs typeface="Arial" panose="020B0604020202020204" pitchFamily="34" charset="0"/>
            </a:endParaRPr>
          </a:p>
        </p:txBody>
      </p:sp>
      <p:sp>
        <p:nvSpPr>
          <p:cNvPr id="7" name="Titel 4"/>
          <p:cNvSpPr txBox="1">
            <a:spLocks/>
          </p:cNvSpPr>
          <p:nvPr/>
        </p:nvSpPr>
        <p:spPr>
          <a:xfrm>
            <a:off x="179512" y="2708920"/>
            <a:ext cx="8568952" cy="136815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200" smtClean="0">
                <a:ea typeface="+mj-ea"/>
                <a:cs typeface="Arial" panose="020B0604020202020204" pitchFamily="34" charset="0"/>
              </a:rPr>
              <a:t>Cédric GOSSART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b="0" i="0" u="none" strike="noStrike" kern="1200" cap="none" spc="0" normalizeH="0" baseline="0" noProof="0" smtClean="0">
              <a:ln>
                <a:noFill/>
              </a:ln>
              <a:effectLst/>
              <a:uLnTx/>
              <a:uFillTx/>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de-DE" sz="2800" i="1" smtClean="0">
                <a:ea typeface="+mj-ea"/>
                <a:cs typeface="Arial" panose="020B0604020202020204" pitchFamily="34" charset="0"/>
              </a:rPr>
              <a:t>Institut Mines-Télécom / Telecom Business School</a:t>
            </a:r>
            <a:endParaRPr kumimoji="0" lang="de-DE" sz="2400" b="0" i="1" u="none" strike="noStrike" kern="1200" cap="none" spc="0" normalizeH="0" baseline="0" noProof="0" dirty="0">
              <a:ln>
                <a:noFill/>
              </a:ln>
              <a:effectLst/>
              <a:uLnTx/>
              <a:uFillTx/>
              <a:ea typeface="+mj-ea"/>
              <a:cs typeface="Arial" panose="020B0604020202020204" pitchFamily="34" charset="0"/>
            </a:endParaRPr>
          </a:p>
        </p:txBody>
      </p:sp>
      <p:pic>
        <p:nvPicPr>
          <p:cNvPr id="1026"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7340600" y="0"/>
            <a:ext cx="1803400" cy="1625600"/>
          </a:xfrm>
          <a:prstGeom prst="rect">
            <a:avLst/>
          </a:prstGeom>
          <a:noFill/>
        </p:spPr>
      </p:pic>
    </p:spTree>
    <p:extLst>
      <p:ext uri="{BB962C8B-B14F-4D97-AF65-F5344CB8AC3E}">
        <p14:creationId xmlns="" xmlns:p14="http://schemas.microsoft.com/office/powerpoint/2010/main" val="382647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7211144" cy="935676"/>
          </a:xfrm>
        </p:spPr>
        <p:txBody>
          <a:bodyPr/>
          <a:lstStyle/>
          <a:p>
            <a:r>
              <a:rPr lang="fr-FR" sz="3200" smtClean="0"/>
              <a:t>LEDs are highly </a:t>
            </a:r>
            <a:r>
              <a:rPr lang="fr-FR" sz="3200" smtClean="0">
                <a:solidFill>
                  <a:srgbClr val="FF0000"/>
                </a:solidFill>
              </a:rPr>
              <a:t>energy efficient</a:t>
            </a:r>
            <a:endParaRPr lang="fr-FR" sz="3200">
              <a:solidFill>
                <a:srgbClr val="FF0000"/>
              </a:solidFill>
            </a:endParaRP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9</a:t>
            </a:fld>
            <a:endParaRPr lang="fr-FR" dirty="0"/>
          </a:p>
        </p:txBody>
      </p:sp>
      <p:pic>
        <p:nvPicPr>
          <p:cNvPr id="54274" name="Picture 2"/>
          <p:cNvPicPr>
            <a:picLocks noGrp="1" noChangeAspect="1" noChangeArrowheads="1"/>
          </p:cNvPicPr>
          <p:nvPr>
            <p:ph idx="1"/>
          </p:nvPr>
        </p:nvPicPr>
        <p:blipFill>
          <a:blip r:embed="rId2" cstate="email"/>
          <a:srcRect/>
          <a:stretch>
            <a:fillRect/>
          </a:stretch>
        </p:blipFill>
        <p:spPr bwMode="auto">
          <a:xfrm>
            <a:off x="251520" y="908718"/>
            <a:ext cx="8892480" cy="5460295"/>
          </a:xfrm>
          <a:prstGeom prst="rect">
            <a:avLst/>
          </a:prstGeom>
          <a:noFill/>
          <a:ln w="9525">
            <a:noFill/>
            <a:miter lim="800000"/>
            <a:headEnd/>
            <a:tailEnd/>
          </a:ln>
        </p:spPr>
      </p:pic>
      <p:sp>
        <p:nvSpPr>
          <p:cNvPr id="6" name="Rectangle 5"/>
          <p:cNvSpPr/>
          <p:nvPr/>
        </p:nvSpPr>
        <p:spPr>
          <a:xfrm>
            <a:off x="0" y="6488668"/>
            <a:ext cx="2693879" cy="307777"/>
          </a:xfrm>
          <a:prstGeom prst="rect">
            <a:avLst/>
          </a:prstGeom>
        </p:spPr>
        <p:txBody>
          <a:bodyPr wrap="none">
            <a:spAutoFit/>
          </a:bodyPr>
          <a:lstStyle/>
          <a:p>
            <a:r>
              <a:rPr lang="en-GB" sz="1400" u="sng" smtClean="0"/>
              <a:t>Source</a:t>
            </a:r>
            <a:r>
              <a:rPr lang="en-GB" sz="1400" smtClean="0"/>
              <a:t>: The Climate Group (2012).</a:t>
            </a:r>
            <a:endParaRPr lang="fr-FR"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7211144" cy="1079692"/>
          </a:xfrm>
        </p:spPr>
        <p:txBody>
          <a:bodyPr/>
          <a:lstStyle/>
          <a:p>
            <a:r>
              <a:rPr lang="fr-FR" sz="3600" smtClean="0">
                <a:solidFill>
                  <a:srgbClr val="FF0000"/>
                </a:solidFill>
              </a:rPr>
              <a:t>Environmental benefits </a:t>
            </a:r>
            <a:r>
              <a:rPr lang="fr-FR" sz="3600" smtClean="0"/>
              <a:t>of LEDs</a:t>
            </a:r>
            <a:endParaRPr lang="fr-FR" sz="36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10</a:t>
            </a:fld>
            <a:endParaRPr lang="fr-FR" dirty="0"/>
          </a:p>
        </p:txBody>
      </p:sp>
      <p:pic>
        <p:nvPicPr>
          <p:cNvPr id="53250" name="Picture 2"/>
          <p:cNvPicPr>
            <a:picLocks noGrp="1" noChangeAspect="1" noChangeArrowheads="1"/>
          </p:cNvPicPr>
          <p:nvPr>
            <p:ph idx="1"/>
          </p:nvPr>
        </p:nvPicPr>
        <p:blipFill>
          <a:blip r:embed="rId2" cstate="email"/>
          <a:srcRect/>
          <a:stretch>
            <a:fillRect/>
          </a:stretch>
        </p:blipFill>
        <p:spPr bwMode="auto">
          <a:xfrm>
            <a:off x="683567" y="908720"/>
            <a:ext cx="6524607" cy="5400660"/>
          </a:xfrm>
          <a:prstGeom prst="rect">
            <a:avLst/>
          </a:prstGeom>
          <a:noFill/>
          <a:ln w="9525">
            <a:noFill/>
            <a:miter lim="800000"/>
            <a:headEnd/>
            <a:tailEnd/>
          </a:ln>
        </p:spPr>
      </p:pic>
      <p:sp>
        <p:nvSpPr>
          <p:cNvPr id="6" name="Rectangle 5"/>
          <p:cNvSpPr/>
          <p:nvPr/>
        </p:nvSpPr>
        <p:spPr>
          <a:xfrm>
            <a:off x="179512" y="6488668"/>
            <a:ext cx="2440796" cy="338554"/>
          </a:xfrm>
          <a:prstGeom prst="rect">
            <a:avLst/>
          </a:prstGeom>
        </p:spPr>
        <p:txBody>
          <a:bodyPr wrap="none">
            <a:spAutoFit/>
          </a:bodyPr>
          <a:lstStyle/>
          <a:p>
            <a:r>
              <a:rPr lang="fr-FR" sz="1600" u="sng" smtClean="0"/>
              <a:t>Source</a:t>
            </a:r>
            <a:r>
              <a:rPr lang="fr-FR" sz="1600" smtClean="0"/>
              <a:t>: Aman et al. (2013).</a:t>
            </a:r>
            <a:endParaRPr lang="fr-FR" sz="1600"/>
          </a:p>
        </p:txBody>
      </p:sp>
      <p:pic>
        <p:nvPicPr>
          <p:cNvPr id="7"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11</a:t>
            </a:fld>
            <a:endParaRPr lang="fr-FR" dirty="0"/>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211144" cy="881336"/>
          </a:xfrm>
        </p:spPr>
        <p:txBody>
          <a:bodyPr/>
          <a:lstStyle/>
          <a:p>
            <a:r>
              <a:rPr lang="de-DE" sz="3600" b="1" smtClean="0"/>
              <a:t>2. Objectives of cycLED</a:t>
            </a:r>
            <a:endParaRPr lang="de-DE" sz="3600" b="1" dirty="0"/>
          </a:p>
        </p:txBody>
      </p:sp>
      <p:sp>
        <p:nvSpPr>
          <p:cNvPr id="3" name="Inhaltsplatzhalter 2"/>
          <p:cNvSpPr>
            <a:spLocks noGrp="1"/>
          </p:cNvSpPr>
          <p:nvPr>
            <p:ph idx="1"/>
          </p:nvPr>
        </p:nvSpPr>
        <p:spPr>
          <a:xfrm>
            <a:off x="179512" y="980728"/>
            <a:ext cx="8964488" cy="5328592"/>
          </a:xfrm>
        </p:spPr>
        <p:txBody>
          <a:bodyPr/>
          <a:lstStyle/>
          <a:p>
            <a:pPr marL="344487" lvl="1" indent="-342900">
              <a:buFont typeface="Arial" panose="020B0604020202020204" pitchFamily="34" charset="0"/>
              <a:buChar char="•"/>
            </a:pPr>
            <a:r>
              <a:rPr lang="de-DE" sz="2400" smtClean="0"/>
              <a:t>Objectives:</a:t>
            </a:r>
            <a:endParaRPr lang="de-DE" sz="2400" b="1" dirty="0" smtClean="0"/>
          </a:p>
          <a:p>
            <a:pPr lvl="1"/>
            <a:r>
              <a:rPr lang="de-DE" sz="2400" dirty="0" err="1" smtClean="0">
                <a:solidFill>
                  <a:srgbClr val="FF0000"/>
                </a:solidFill>
              </a:rPr>
              <a:t>Minimize</a:t>
            </a:r>
            <a:r>
              <a:rPr lang="de-DE" sz="2400" dirty="0" smtClean="0">
                <a:solidFill>
                  <a:srgbClr val="FF0000"/>
                </a:solidFill>
              </a:rPr>
              <a:t> </a:t>
            </a:r>
            <a:r>
              <a:rPr lang="de-DE" sz="2400" dirty="0" err="1" smtClean="0">
                <a:solidFill>
                  <a:srgbClr val="FF0000"/>
                </a:solidFill>
              </a:rPr>
              <a:t>consumption</a:t>
            </a:r>
            <a:r>
              <a:rPr lang="de-DE" sz="2400" dirty="0" smtClean="0">
                <a:solidFill>
                  <a:srgbClr val="FF0000"/>
                </a:solidFill>
              </a:rPr>
              <a:t> </a:t>
            </a:r>
            <a:r>
              <a:rPr lang="de-DE" sz="2400" dirty="0" err="1">
                <a:solidFill>
                  <a:srgbClr val="FF0000"/>
                </a:solidFill>
              </a:rPr>
              <a:t>of</a:t>
            </a:r>
            <a:r>
              <a:rPr lang="de-DE" sz="2400" dirty="0">
                <a:solidFill>
                  <a:srgbClr val="FF0000"/>
                </a:solidFill>
              </a:rPr>
              <a:t> </a:t>
            </a:r>
            <a:r>
              <a:rPr lang="de-DE" sz="2400" dirty="0" err="1">
                <a:solidFill>
                  <a:srgbClr val="FF0000"/>
                </a:solidFill>
              </a:rPr>
              <a:t>target</a:t>
            </a:r>
            <a:r>
              <a:rPr lang="de-DE" sz="2400" dirty="0">
                <a:solidFill>
                  <a:srgbClr val="FF0000"/>
                </a:solidFill>
              </a:rPr>
              <a:t> </a:t>
            </a:r>
            <a:r>
              <a:rPr lang="de-DE" sz="2400" dirty="0" err="1">
                <a:solidFill>
                  <a:srgbClr val="FF0000"/>
                </a:solidFill>
              </a:rPr>
              <a:t>metals</a:t>
            </a:r>
            <a:r>
              <a:rPr lang="de-DE" sz="2400" dirty="0">
                <a:solidFill>
                  <a:srgbClr val="FF0000"/>
                </a:solidFill>
              </a:rPr>
              <a:t> in </a:t>
            </a:r>
            <a:r>
              <a:rPr lang="de-DE" sz="2400" dirty="0" smtClean="0">
                <a:solidFill>
                  <a:srgbClr val="FF0000"/>
                </a:solidFill>
              </a:rPr>
              <a:t>LED-</a:t>
            </a:r>
            <a:r>
              <a:rPr lang="de-DE" sz="2400" dirty="0" err="1" smtClean="0">
                <a:solidFill>
                  <a:srgbClr val="FF0000"/>
                </a:solidFill>
              </a:rPr>
              <a:t>products</a:t>
            </a:r>
            <a:r>
              <a:rPr lang="de-DE" sz="2400" dirty="0" smtClean="0">
                <a:solidFill>
                  <a:srgbClr val="FF0000"/>
                </a:solidFill>
              </a:rPr>
              <a:t> </a:t>
            </a:r>
            <a:r>
              <a:rPr lang="de-DE" sz="2400" dirty="0" smtClean="0"/>
              <a:t>via</a:t>
            </a:r>
          </a:p>
          <a:p>
            <a:pPr lvl="2"/>
            <a:r>
              <a:rPr lang="de-DE" smtClean="0"/>
              <a:t>Design for </a:t>
            </a:r>
            <a:r>
              <a:rPr lang="de-DE" dirty="0" err="1" smtClean="0"/>
              <a:t>longevity</a:t>
            </a:r>
            <a:r>
              <a:rPr lang="de-DE" dirty="0" smtClean="0"/>
              <a:t>, </a:t>
            </a:r>
            <a:r>
              <a:rPr lang="de-DE" dirty="0" err="1" smtClean="0"/>
              <a:t>reuse</a:t>
            </a:r>
            <a:r>
              <a:rPr lang="de-DE" smtClean="0"/>
              <a:t>, repair;</a:t>
            </a:r>
            <a:endParaRPr lang="de-DE" dirty="0" smtClean="0"/>
          </a:p>
          <a:p>
            <a:pPr lvl="2"/>
            <a:r>
              <a:rPr lang="de-DE" smtClean="0"/>
              <a:t>Optimized end-of-life </a:t>
            </a:r>
            <a:r>
              <a:rPr lang="de-DE" dirty="0" err="1" smtClean="0"/>
              <a:t>of</a:t>
            </a:r>
            <a:r>
              <a:rPr lang="de-DE" dirty="0" smtClean="0"/>
              <a:t> </a:t>
            </a:r>
            <a:r>
              <a:rPr lang="de-DE" smtClean="0"/>
              <a:t>LED products.</a:t>
            </a:r>
          </a:p>
          <a:p>
            <a:pPr lvl="1"/>
            <a:r>
              <a:rPr lang="de-DE" sz="2400" smtClean="0"/>
              <a:t>Produce highly efficient </a:t>
            </a:r>
            <a:r>
              <a:rPr lang="de-DE" sz="2400" smtClean="0">
                <a:solidFill>
                  <a:srgbClr val="FF0000"/>
                </a:solidFill>
              </a:rPr>
              <a:t>ecodesigned LED products.</a:t>
            </a:r>
            <a:endParaRPr lang="de-DE" sz="2400" dirty="0" smtClean="0">
              <a:solidFill>
                <a:srgbClr val="FF0000"/>
              </a:solidFill>
            </a:endParaRPr>
          </a:p>
          <a:p>
            <a:pPr marL="344487" lvl="1" indent="-342900">
              <a:buFont typeface="Arial" pitchFamily="34" charset="0"/>
              <a:buChar char="•"/>
            </a:pPr>
            <a:r>
              <a:rPr lang="de-DE" sz="2400" smtClean="0"/>
              <a:t>Project Duration: 42 </a:t>
            </a:r>
            <a:r>
              <a:rPr lang="de-DE" sz="2400" dirty="0" err="1" smtClean="0"/>
              <a:t>months</a:t>
            </a:r>
            <a:endParaRPr lang="de-DE" sz="2400" dirty="0" smtClean="0"/>
          </a:p>
          <a:p>
            <a:pPr lvl="1"/>
            <a:r>
              <a:rPr lang="de-DE" sz="2400" dirty="0" smtClean="0"/>
              <a:t>1 </a:t>
            </a:r>
            <a:r>
              <a:rPr lang="de-DE" sz="2400" dirty="0" err="1" smtClean="0"/>
              <a:t>January</a:t>
            </a:r>
            <a:r>
              <a:rPr lang="de-DE" sz="2400" dirty="0" smtClean="0"/>
              <a:t> 2012 </a:t>
            </a:r>
            <a:r>
              <a:rPr lang="de-DE" sz="2400" dirty="0" err="1" smtClean="0"/>
              <a:t>to</a:t>
            </a:r>
            <a:r>
              <a:rPr lang="de-DE" sz="2400" dirty="0" smtClean="0"/>
              <a:t> 30 June 2015</a:t>
            </a:r>
            <a:r>
              <a:rPr lang="de-DE" sz="2400" dirty="0"/>
              <a:t> </a:t>
            </a:r>
            <a:endParaRPr lang="de-DE" sz="2400" dirty="0" smtClean="0"/>
          </a:p>
          <a:p>
            <a:pPr marL="344487" lvl="1" indent="-342900">
              <a:buFont typeface="Arial" pitchFamily="34" charset="0"/>
              <a:buChar char="•"/>
            </a:pPr>
            <a:r>
              <a:rPr lang="de-DE" sz="2400" smtClean="0"/>
              <a:t>Coordination:</a:t>
            </a:r>
            <a:endParaRPr lang="de-DE" sz="2400" dirty="0"/>
          </a:p>
          <a:p>
            <a:pPr lvl="1"/>
            <a:r>
              <a:rPr lang="de-DE" sz="2400" dirty="0"/>
              <a:t>Dr. Otmar </a:t>
            </a:r>
            <a:r>
              <a:rPr lang="de-DE" sz="2400" dirty="0" err="1"/>
              <a:t>Deubzer</a:t>
            </a:r>
            <a:r>
              <a:rPr lang="de-DE" sz="2400" dirty="0"/>
              <a:t>, Fraunhofer IZM</a:t>
            </a:r>
          </a:p>
          <a:p>
            <a:pPr marL="344487" lvl="1" indent="-342900">
              <a:buFont typeface="Arial" pitchFamily="34" charset="0"/>
              <a:buChar char="•"/>
            </a:pPr>
            <a:r>
              <a:rPr lang="de-DE" sz="2400" smtClean="0"/>
              <a:t>Financing:</a:t>
            </a:r>
            <a:endParaRPr lang="de-DE" sz="2400" dirty="0" smtClean="0"/>
          </a:p>
          <a:p>
            <a:pPr lvl="1"/>
            <a:r>
              <a:rPr lang="de-DE" sz="2400" dirty="0"/>
              <a:t>~ 5.4 </a:t>
            </a:r>
            <a:r>
              <a:rPr lang="de-DE" sz="2400" dirty="0" err="1"/>
              <a:t>mio</a:t>
            </a:r>
            <a:r>
              <a:rPr lang="de-DE" sz="2400" dirty="0"/>
              <a:t> €, </a:t>
            </a:r>
            <a:r>
              <a:rPr lang="de-DE" sz="2400" dirty="0" err="1"/>
              <a:t>co-funding</a:t>
            </a:r>
            <a:r>
              <a:rPr lang="de-DE" sz="2400" dirty="0"/>
              <a:t> </a:t>
            </a:r>
            <a:r>
              <a:rPr lang="de-DE" sz="2400" dirty="0" err="1"/>
              <a:t>of</a:t>
            </a:r>
            <a:r>
              <a:rPr lang="de-DE" sz="2400" dirty="0"/>
              <a:t> ~ 4 </a:t>
            </a:r>
            <a:r>
              <a:rPr lang="de-DE" sz="2400" dirty="0" err="1"/>
              <a:t>mio</a:t>
            </a:r>
            <a:r>
              <a:rPr lang="de-DE" sz="2400" dirty="0"/>
              <a:t> € </a:t>
            </a:r>
            <a:r>
              <a:rPr lang="de-DE" sz="2400" dirty="0" err="1"/>
              <a:t>by</a:t>
            </a:r>
            <a:r>
              <a:rPr lang="de-DE" sz="2400" dirty="0"/>
              <a:t> EC</a:t>
            </a:r>
            <a:r>
              <a:rPr lang="de-DE" sz="2400"/>
              <a:t>, </a:t>
            </a:r>
            <a:r>
              <a:rPr lang="de-DE" sz="2400" smtClean="0"/>
              <a:t>FP7 (CP, DG ENV)</a:t>
            </a:r>
          </a:p>
          <a:p>
            <a:pPr marL="342900" lvl="1" indent="-342900">
              <a:buFont typeface="Arial" pitchFamily="34" charset="0"/>
              <a:buChar char="•"/>
            </a:pPr>
            <a:r>
              <a:rPr lang="de-DE" sz="2400" smtClean="0"/>
              <a:t>cycLED project web page: </a:t>
            </a:r>
            <a:r>
              <a:rPr lang="de-DE" sz="2400" smtClean="0">
                <a:hlinkClick r:id="rId2"/>
              </a:rPr>
              <a:t>www.cyc-LED.eu</a:t>
            </a:r>
            <a:endParaRPr lang="de-DE" sz="2400" dirty="0"/>
          </a:p>
          <a:p>
            <a:pPr lvl="1"/>
            <a:endParaRPr lang="de-DE" sz="2400" dirty="0"/>
          </a:p>
        </p:txBody>
      </p:sp>
      <p:pic>
        <p:nvPicPr>
          <p:cNvPr id="4"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extLst>
      <p:ext uri="{BB962C8B-B14F-4D97-AF65-F5344CB8AC3E}">
        <p14:creationId xmlns:p14="http://schemas.microsoft.com/office/powerpoint/2010/main" xmlns="" val="341428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11144" cy="1008112"/>
          </a:xfrm>
        </p:spPr>
        <p:txBody>
          <a:bodyPr/>
          <a:lstStyle/>
          <a:p>
            <a:r>
              <a:rPr lang="fr-FR" sz="2400" smtClean="0"/>
              <a:t>Need to help innovators overcome barriers to ecoinnovation so that a new lighting regime can emerge</a:t>
            </a:r>
            <a:endParaRPr lang="fr-FR" sz="24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13</a:t>
            </a:fld>
            <a:endParaRPr lang="fr-FR" dirty="0"/>
          </a:p>
        </p:txBody>
      </p:sp>
      <p:pic>
        <p:nvPicPr>
          <p:cNvPr id="56323" name="Picture 3"/>
          <p:cNvPicPr>
            <a:picLocks noGrp="1" noChangeAspect="1" noChangeArrowheads="1"/>
          </p:cNvPicPr>
          <p:nvPr>
            <p:ph idx="1"/>
          </p:nvPr>
        </p:nvPicPr>
        <p:blipFill>
          <a:blip r:embed="rId2" cstate="email"/>
          <a:srcRect/>
          <a:stretch>
            <a:fillRect/>
          </a:stretch>
        </p:blipFill>
        <p:spPr bwMode="auto">
          <a:xfrm>
            <a:off x="467544" y="908719"/>
            <a:ext cx="7829273" cy="5400601"/>
          </a:xfrm>
          <a:prstGeom prst="rect">
            <a:avLst/>
          </a:prstGeom>
          <a:noFill/>
          <a:ln w="9525">
            <a:noFill/>
            <a:miter lim="800000"/>
            <a:headEnd/>
            <a:tailEnd/>
          </a:ln>
        </p:spPr>
      </p:pic>
      <p:sp>
        <p:nvSpPr>
          <p:cNvPr id="7" name="Rectangle 6"/>
          <p:cNvSpPr/>
          <p:nvPr/>
        </p:nvSpPr>
        <p:spPr>
          <a:xfrm>
            <a:off x="251520" y="6488668"/>
            <a:ext cx="2859052" cy="307777"/>
          </a:xfrm>
          <a:prstGeom prst="rect">
            <a:avLst/>
          </a:prstGeom>
        </p:spPr>
        <p:txBody>
          <a:bodyPr wrap="none">
            <a:spAutoFit/>
          </a:bodyPr>
          <a:lstStyle/>
          <a:p>
            <a:r>
              <a:rPr lang="en-GB" sz="1400" u="sng" smtClean="0"/>
              <a:t>Source</a:t>
            </a:r>
            <a:r>
              <a:rPr lang="en-GB" sz="1400" smtClean="0"/>
              <a:t>: Geels and Schot (2007: 410).</a:t>
            </a:r>
            <a:endParaRPr lang="fr-FR" sz="1400"/>
          </a:p>
        </p:txBody>
      </p:sp>
      <p:pic>
        <p:nvPicPr>
          <p:cNvPr id="6"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en-GB" sz="3200" smtClean="0"/>
              <a:t>cycLED </a:t>
            </a:r>
            <a:r>
              <a:rPr lang="en-GB" sz="3200" smtClean="0">
                <a:solidFill>
                  <a:srgbClr val="FFFF00"/>
                </a:solidFill>
              </a:rPr>
              <a:t>Work Package 8</a:t>
            </a:r>
            <a:r>
              <a:rPr lang="en-GB" sz="3200" smtClean="0"/>
              <a:t>: Barriers to EI</a:t>
            </a:r>
            <a:endParaRPr lang="fr-FR" sz="3200"/>
          </a:p>
        </p:txBody>
      </p:sp>
      <p:sp>
        <p:nvSpPr>
          <p:cNvPr id="3" name="Espace réservé du contenu 2"/>
          <p:cNvSpPr>
            <a:spLocks noGrp="1"/>
          </p:cNvSpPr>
          <p:nvPr>
            <p:ph idx="1"/>
          </p:nvPr>
        </p:nvSpPr>
        <p:spPr>
          <a:xfrm>
            <a:off x="179512" y="1268760"/>
            <a:ext cx="8640960" cy="5040560"/>
          </a:xfrm>
        </p:spPr>
        <p:txBody>
          <a:bodyPr>
            <a:normAutofit fontScale="85000" lnSpcReduction="10000"/>
          </a:bodyPr>
          <a:lstStyle/>
          <a:p>
            <a:pPr>
              <a:lnSpc>
                <a:spcPct val="150000"/>
              </a:lnSpc>
            </a:pPr>
            <a:r>
              <a:rPr lang="en-US" b="0" smtClean="0">
                <a:solidFill>
                  <a:srgbClr val="FF0000"/>
                </a:solidFill>
              </a:rPr>
              <a:t>Identify internal and external barriers </a:t>
            </a:r>
            <a:r>
              <a:rPr lang="en-US" b="0" smtClean="0"/>
              <a:t>within the techno-social system that might limit the exploitation of the proposed ecodesign and eco-innovation measures;</a:t>
            </a:r>
          </a:p>
          <a:p>
            <a:endParaRPr lang="en-US" sz="1600" b="0" smtClean="0"/>
          </a:p>
          <a:p>
            <a:pPr>
              <a:lnSpc>
                <a:spcPct val="150000"/>
              </a:lnSpc>
            </a:pPr>
            <a:r>
              <a:rPr lang="en-US" b="0" smtClean="0"/>
              <a:t>Provide qualitative and quantitative </a:t>
            </a:r>
            <a:r>
              <a:rPr lang="en-US" b="0" smtClean="0">
                <a:solidFill>
                  <a:srgbClr val="FF0000"/>
                </a:solidFill>
              </a:rPr>
              <a:t>assessments</a:t>
            </a:r>
            <a:r>
              <a:rPr lang="en-US" b="0" smtClean="0"/>
              <a:t> of these barriers;</a:t>
            </a:r>
          </a:p>
          <a:p>
            <a:endParaRPr lang="en-US" sz="2400" b="0" smtClean="0"/>
          </a:p>
          <a:p>
            <a:pPr>
              <a:lnSpc>
                <a:spcPct val="150000"/>
              </a:lnSpc>
            </a:pPr>
            <a:r>
              <a:rPr lang="en-US" b="0" smtClean="0"/>
              <a:t>Suggest </a:t>
            </a:r>
            <a:r>
              <a:rPr lang="en-US" b="0" smtClean="0">
                <a:solidFill>
                  <a:srgbClr val="FF0000"/>
                </a:solidFill>
              </a:rPr>
              <a:t>ways to overcome </a:t>
            </a:r>
            <a:r>
              <a:rPr lang="en-US" b="0" smtClean="0"/>
              <a:t>these barriers and to enable the innovation and growth of the European LED market.</a:t>
            </a:r>
            <a:endParaRPr lang="fr-FR" b="0" smtClean="0"/>
          </a:p>
          <a:p>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14</a:t>
            </a:fld>
            <a:endParaRPr lang="fr-FR" dirty="0"/>
          </a:p>
        </p:txBody>
      </p:sp>
      <p:pic>
        <p:nvPicPr>
          <p:cNvPr id="11"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email"/>
          <a:srcRect/>
          <a:stretch>
            <a:fillRect/>
          </a:stretch>
        </p:blipFill>
        <p:spPr bwMode="auto">
          <a:xfrm>
            <a:off x="1243013" y="908720"/>
            <a:ext cx="6289787" cy="5353968"/>
          </a:xfrm>
          <a:prstGeom prst="rect">
            <a:avLst/>
          </a:prstGeom>
          <a:noFill/>
          <a:ln w="9525">
            <a:noFill/>
            <a:miter lim="800000"/>
            <a:headEnd/>
            <a:tailEnd/>
          </a:ln>
        </p:spPr>
      </p:pic>
      <p:sp>
        <p:nvSpPr>
          <p:cNvPr id="7" name="Titre 6"/>
          <p:cNvSpPr>
            <a:spLocks noGrp="1"/>
          </p:cNvSpPr>
          <p:nvPr>
            <p:ph type="title"/>
          </p:nvPr>
        </p:nvSpPr>
        <p:spPr>
          <a:xfrm>
            <a:off x="0" y="188640"/>
            <a:ext cx="7211144" cy="935676"/>
          </a:xfrm>
        </p:spPr>
        <p:txBody>
          <a:bodyPr/>
          <a:lstStyle/>
          <a:p>
            <a:r>
              <a:rPr lang="it-IT" sz="3200" smtClean="0"/>
              <a:t>A plea for </a:t>
            </a:r>
            <a:r>
              <a:rPr lang="it-IT" sz="3200" smtClean="0">
                <a:solidFill>
                  <a:srgbClr val="FFFF00"/>
                </a:solidFill>
              </a:rPr>
              <a:t>method</a:t>
            </a:r>
            <a:r>
              <a:rPr lang="it-IT" sz="3200" smtClean="0"/>
              <a:t>ological pluriformity</a:t>
            </a:r>
            <a:endParaRPr lang="fr-FR" sz="3200"/>
          </a:p>
        </p:txBody>
      </p:sp>
      <p:sp>
        <p:nvSpPr>
          <p:cNvPr id="8" name="Rectangle 7"/>
          <p:cNvSpPr/>
          <p:nvPr/>
        </p:nvSpPr>
        <p:spPr>
          <a:xfrm>
            <a:off x="1" y="6381328"/>
            <a:ext cx="5724128" cy="523220"/>
          </a:xfrm>
          <a:prstGeom prst="rect">
            <a:avLst/>
          </a:prstGeom>
        </p:spPr>
        <p:txBody>
          <a:bodyPr wrap="square">
            <a:spAutoFit/>
          </a:bodyPr>
          <a:lstStyle/>
          <a:p>
            <a:pPr marL="2057400" indent="-2057400"/>
            <a:r>
              <a:rPr lang="en-GB" sz="1400" u="sng" smtClean="0"/>
              <a:t>Source</a:t>
            </a:r>
            <a:r>
              <a:rPr lang="en-GB" sz="1400" smtClean="0"/>
              <a:t>: Ren</a:t>
            </a:r>
            <a:r>
              <a:rPr lang="en-US" sz="1400" smtClean="0"/>
              <a:t>é</a:t>
            </a:r>
            <a:r>
              <a:rPr lang="en-GB" sz="1400" smtClean="0"/>
              <a:t> Kemp (2012), “</a:t>
            </a:r>
            <a:r>
              <a:rPr lang="en-US" sz="1400" smtClean="0"/>
              <a:t>Ideas for future research on eco-innovation”,</a:t>
            </a:r>
            <a:r>
              <a:rPr lang="en-GB" sz="1400" smtClean="0"/>
              <a:t> IMT eco-innovation seminar, 1 December, Paris.</a:t>
            </a:r>
            <a:endParaRPr lang="fr-FR" sz="1400"/>
          </a:p>
        </p:txBody>
      </p:sp>
      <p:pic>
        <p:nvPicPr>
          <p:cNvPr id="9"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7237312" cy="836712"/>
          </a:xfrm>
        </p:spPr>
        <p:txBody>
          <a:bodyPr>
            <a:noAutofit/>
          </a:bodyPr>
          <a:lstStyle/>
          <a:p>
            <a:pPr algn="l">
              <a:lnSpc>
                <a:spcPct val="150000"/>
              </a:lnSpc>
            </a:pPr>
            <a:r>
              <a:rPr lang="fr-FR" sz="2800" smtClean="0">
                <a:solidFill>
                  <a:srgbClr val="FFFF00"/>
                </a:solidFill>
              </a:rPr>
              <a:t>Identifying barriers </a:t>
            </a:r>
            <a:r>
              <a:rPr lang="fr-FR" sz="2800" smtClean="0"/>
              <a:t>to eco-innovation (Phase I) </a:t>
            </a:r>
            <a:endParaRPr lang="en-GB" sz="2800" b="0"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16</a:t>
            </a:fld>
            <a:endParaRPr lang="fr-FR" dirty="0"/>
          </a:p>
        </p:txBody>
      </p:sp>
      <p:sp>
        <p:nvSpPr>
          <p:cNvPr id="7" name="Espace réservé du contenu 6"/>
          <p:cNvSpPr>
            <a:spLocks noGrp="1"/>
          </p:cNvSpPr>
          <p:nvPr>
            <p:ph idx="1"/>
          </p:nvPr>
        </p:nvSpPr>
        <p:spPr>
          <a:xfrm>
            <a:off x="179512" y="1052736"/>
            <a:ext cx="8784976" cy="5256584"/>
          </a:xfrm>
        </p:spPr>
        <p:txBody>
          <a:bodyPr>
            <a:noAutofit/>
          </a:bodyPr>
          <a:lstStyle/>
          <a:p>
            <a:pPr>
              <a:lnSpc>
                <a:spcPct val="150000"/>
              </a:lnSpc>
            </a:pPr>
            <a:r>
              <a:rPr lang="fr-FR" sz="2200" b="0" smtClean="0">
                <a:solidFill>
                  <a:srgbClr val="FF0000"/>
                </a:solidFill>
              </a:rPr>
              <a:t>Interview guideline </a:t>
            </a:r>
            <a:r>
              <a:rPr lang="fr-FR" sz="2200" b="0" smtClean="0"/>
              <a:t>prepared, based on a review of the literature:</a:t>
            </a:r>
          </a:p>
          <a:p>
            <a:pPr marL="914400" lvl="1" indent="-457200">
              <a:lnSpc>
                <a:spcPct val="150000"/>
              </a:lnSpc>
              <a:buFont typeface="+mj-lt"/>
              <a:buAutoNum type="alphaUcPeriod"/>
            </a:pPr>
            <a:r>
              <a:rPr lang="fr-FR" sz="2200" b="1" smtClean="0"/>
              <a:t>Internal barriers </a:t>
            </a:r>
            <a:r>
              <a:rPr lang="fr-FR" sz="2200" smtClean="0"/>
              <a:t>to ecoinnovation,</a:t>
            </a:r>
          </a:p>
          <a:p>
            <a:pPr marL="914400" lvl="1" indent="-457200">
              <a:lnSpc>
                <a:spcPct val="150000"/>
              </a:lnSpc>
              <a:buFont typeface="+mj-lt"/>
              <a:buAutoNum type="alphaUcPeriod"/>
              <a:tabLst>
                <a:tab pos="1168400" algn="l"/>
              </a:tabLst>
            </a:pPr>
            <a:r>
              <a:rPr lang="fr-FR" sz="2200" b="1" smtClean="0"/>
              <a:t>External barriers </a:t>
            </a:r>
            <a:r>
              <a:rPr lang="fr-FR" sz="2200" smtClean="0"/>
              <a:t>to ecoinnovation.</a:t>
            </a:r>
          </a:p>
          <a:p>
            <a:pPr>
              <a:lnSpc>
                <a:spcPct val="150000"/>
              </a:lnSpc>
            </a:pPr>
            <a:r>
              <a:rPr lang="fr-FR" sz="2400" smtClean="0">
                <a:solidFill>
                  <a:srgbClr val="FF0000"/>
                </a:solidFill>
              </a:rPr>
              <a:t>144 barriers </a:t>
            </a:r>
            <a:r>
              <a:rPr lang="fr-FR" sz="2200" smtClean="0"/>
              <a:t>evaluated by 4 firms (=&gt; 576 evaluations): 97 external; 47 internal.</a:t>
            </a:r>
          </a:p>
          <a:p>
            <a:pPr>
              <a:lnSpc>
                <a:spcPct val="150000"/>
              </a:lnSpc>
            </a:pPr>
            <a:r>
              <a:rPr lang="fr-FR" sz="2200" b="0" smtClean="0">
                <a:solidFill>
                  <a:srgbClr val="FF0000"/>
                </a:solidFill>
              </a:rPr>
              <a:t>Face-to-face interviews</a:t>
            </a:r>
            <a:r>
              <a:rPr lang="fr-FR" sz="2200" b="0" smtClean="0"/>
              <a:t> with CEOs or lighting department heads of the four cycLED firms in charge of a demonstrator.</a:t>
            </a:r>
          </a:p>
          <a:p>
            <a:pPr>
              <a:lnSpc>
                <a:spcPct val="150000"/>
              </a:lnSpc>
            </a:pPr>
            <a:r>
              <a:rPr lang="fr-FR" sz="2200" b="0" smtClean="0">
                <a:solidFill>
                  <a:srgbClr val="FF0000"/>
                </a:solidFill>
              </a:rPr>
              <a:t>Limits</a:t>
            </a:r>
            <a:r>
              <a:rPr lang="fr-FR" sz="2200" b="0" smtClean="0"/>
              <a:t>: some barriers might be missing + only 4 </a:t>
            </a:r>
            <a:r>
              <a:rPr lang="fr-FR" sz="2200" smtClean="0"/>
              <a:t>firm</a:t>
            </a:r>
            <a:r>
              <a:rPr lang="fr-FR" sz="2200" b="0" smtClean="0"/>
              <a:t>s interviewed =&gt; need to expand the analysis beyond cycLED (Phase II).</a:t>
            </a:r>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b="1" smtClean="0"/>
              <a:t>3. Results</a:t>
            </a:r>
            <a:endParaRPr lang="fr-FR" sz="3200" b="1"/>
          </a:p>
        </p:txBody>
      </p:sp>
      <p:sp>
        <p:nvSpPr>
          <p:cNvPr id="3" name="Espace réservé du contenu 2"/>
          <p:cNvSpPr>
            <a:spLocks noGrp="1"/>
          </p:cNvSpPr>
          <p:nvPr>
            <p:ph idx="1"/>
          </p:nvPr>
        </p:nvSpPr>
        <p:spPr>
          <a:xfrm>
            <a:off x="179512" y="1124744"/>
            <a:ext cx="8964488" cy="5256584"/>
          </a:xfrm>
        </p:spPr>
        <p:txBody>
          <a:bodyPr>
            <a:normAutofit/>
          </a:bodyPr>
          <a:lstStyle/>
          <a:p>
            <a:r>
              <a:rPr lang="en-GB" b="0" smtClean="0">
                <a:solidFill>
                  <a:srgbClr val="FF0000"/>
                </a:solidFill>
              </a:rPr>
              <a:t>14 major</a:t>
            </a:r>
            <a:r>
              <a:rPr lang="en-GB" b="0" smtClean="0"/>
              <a:t> </a:t>
            </a:r>
            <a:r>
              <a:rPr lang="en-GB" b="0" smtClean="0">
                <a:solidFill>
                  <a:srgbClr val="FF0000"/>
                </a:solidFill>
              </a:rPr>
              <a:t>barriers to eco-innovation </a:t>
            </a:r>
            <a:r>
              <a:rPr lang="en-GB" b="0" smtClean="0"/>
              <a:t>identified.</a:t>
            </a:r>
          </a:p>
          <a:p>
            <a:pPr>
              <a:lnSpc>
                <a:spcPct val="110000"/>
              </a:lnSpc>
              <a:buNone/>
            </a:pPr>
            <a:r>
              <a:rPr lang="en-GB" sz="1800" b="0" smtClean="0"/>
              <a:t> </a:t>
            </a:r>
            <a:endParaRPr lang="en-GB" sz="200" b="0" smtClean="0"/>
          </a:p>
          <a:p>
            <a:pPr>
              <a:lnSpc>
                <a:spcPct val="150000"/>
              </a:lnSpc>
            </a:pPr>
            <a:r>
              <a:rPr lang="en-GB" b="0" smtClean="0"/>
              <a:t>Example of a major barrier:</a:t>
            </a:r>
          </a:p>
          <a:p>
            <a:pPr lvl="1"/>
            <a:r>
              <a:rPr lang="en-US" sz="2500" b="0" smtClean="0">
                <a:solidFill>
                  <a:srgbClr val="FF0000"/>
                </a:solidFill>
              </a:rPr>
              <a:t>Lack of certification mechanisms to check out the technical specifications of LED products put on the market.</a:t>
            </a:r>
            <a:endParaRPr lang="en-US" sz="2500" b="0" smtClean="0"/>
          </a:p>
          <a:p>
            <a:pPr>
              <a:lnSpc>
                <a:spcPct val="150000"/>
              </a:lnSpc>
            </a:pPr>
            <a:endParaRPr lang="fr-FR" sz="600" b="0" smtClean="0"/>
          </a:p>
          <a:p>
            <a:pPr>
              <a:lnSpc>
                <a:spcPct val="150000"/>
              </a:lnSpc>
            </a:pPr>
            <a:r>
              <a:rPr lang="en-GB" b="0" smtClean="0"/>
              <a:t>Solutions to overcome this barrier: </a:t>
            </a:r>
          </a:p>
          <a:p>
            <a:pPr lvl="1">
              <a:lnSpc>
                <a:spcPct val="150000"/>
              </a:lnSpc>
            </a:pPr>
            <a:r>
              <a:rPr lang="en-GB" smtClean="0"/>
              <a:t>Letter to Lighting Europe to support European solution.</a:t>
            </a:r>
          </a:p>
          <a:p>
            <a:pPr lvl="1">
              <a:lnSpc>
                <a:spcPct val="150000"/>
              </a:lnSpc>
            </a:pPr>
            <a:r>
              <a:rPr lang="en-GB" b="0" smtClean="0"/>
              <a:t>High-level policy workshop in Brussels (October 2014).</a:t>
            </a:r>
          </a:p>
          <a:p>
            <a:pPr>
              <a:lnSpc>
                <a:spcPct val="150000"/>
              </a:lnSpc>
            </a:pPr>
            <a:endParaRPr lang="en-GB" b="0" smtClean="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17</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560840" cy="575636"/>
          </a:xfrm>
        </p:spPr>
        <p:txBody>
          <a:bodyPr>
            <a:noAutofit/>
          </a:bodyPr>
          <a:lstStyle/>
          <a:p>
            <a:pPr algn="l"/>
            <a:r>
              <a:rPr lang="fr-FR" sz="3200" smtClean="0"/>
              <a:t>The </a:t>
            </a:r>
            <a:r>
              <a:rPr lang="fr-FR" sz="3200" smtClean="0">
                <a:solidFill>
                  <a:srgbClr val="FF0000"/>
                </a:solidFill>
              </a:rPr>
              <a:t>14 major barriers </a:t>
            </a:r>
            <a:r>
              <a:rPr lang="fr-FR" sz="3200" smtClean="0"/>
              <a:t>to ecoinnovation </a:t>
            </a:r>
            <a:endParaRPr lang="fr-FR" sz="32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18</a:t>
            </a:fld>
            <a:endParaRPr lang="fr-FR" dirty="0"/>
          </a:p>
        </p:txBody>
      </p:sp>
      <p:pic>
        <p:nvPicPr>
          <p:cNvPr id="2051" name="Picture 3"/>
          <p:cNvPicPr>
            <a:picLocks noGrp="1" noChangeAspect="1" noChangeArrowheads="1"/>
          </p:cNvPicPr>
          <p:nvPr>
            <p:ph idx="1"/>
          </p:nvPr>
        </p:nvPicPr>
        <p:blipFill>
          <a:blip r:embed="rId2" cstate="email"/>
          <a:srcRect/>
          <a:stretch>
            <a:fillRect/>
          </a:stretch>
        </p:blipFill>
        <p:spPr bwMode="auto">
          <a:xfrm>
            <a:off x="0" y="1052736"/>
            <a:ext cx="9144000" cy="5805264"/>
          </a:xfrm>
          <a:prstGeom prst="rect">
            <a:avLst/>
          </a:prstGeom>
          <a:noFill/>
          <a:ln w="9525">
            <a:noFill/>
            <a:miter lim="800000"/>
            <a:headEnd/>
            <a:tailEnd/>
          </a:ln>
        </p:spPr>
      </p:pic>
      <p:pic>
        <p:nvPicPr>
          <p:cNvPr id="5"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5400600" cy="504056"/>
          </a:xfrm>
        </p:spPr>
        <p:txBody>
          <a:bodyPr>
            <a:normAutofit fontScale="90000"/>
          </a:bodyPr>
          <a:lstStyle/>
          <a:p>
            <a:pPr algn="l"/>
            <a:r>
              <a:rPr lang="en-US" sz="3600" b="1" dirty="0" smtClean="0"/>
              <a:t>Outline</a:t>
            </a:r>
            <a:endParaRPr lang="en-US" b="1" dirty="0"/>
          </a:p>
        </p:txBody>
      </p:sp>
      <p:sp>
        <p:nvSpPr>
          <p:cNvPr id="3" name="Espace réservé du contenu 2"/>
          <p:cNvSpPr>
            <a:spLocks noGrp="1"/>
          </p:cNvSpPr>
          <p:nvPr>
            <p:ph idx="1"/>
          </p:nvPr>
        </p:nvSpPr>
        <p:spPr>
          <a:xfrm>
            <a:off x="395536" y="1196752"/>
            <a:ext cx="8229600" cy="4945736"/>
          </a:xfrm>
        </p:spPr>
        <p:txBody>
          <a:bodyPr>
            <a:normAutofit/>
          </a:bodyPr>
          <a:lstStyle/>
          <a:p>
            <a:pPr marL="457200" lvl="0" indent="-457200">
              <a:lnSpc>
                <a:spcPct val="200000"/>
              </a:lnSpc>
              <a:buFont typeface="+mj-lt"/>
              <a:buAutoNum type="arabicPeriod"/>
            </a:pPr>
            <a:r>
              <a:rPr lang="en-US" smtClean="0"/>
              <a:t>Introduction</a:t>
            </a:r>
          </a:p>
          <a:p>
            <a:pPr marL="457200" lvl="0" indent="-457200">
              <a:lnSpc>
                <a:spcPct val="200000"/>
              </a:lnSpc>
              <a:buFont typeface="+mj-lt"/>
              <a:buAutoNum type="arabicPeriod"/>
            </a:pPr>
            <a:r>
              <a:rPr lang="en-US" smtClean="0"/>
              <a:t>Objectives</a:t>
            </a:r>
          </a:p>
          <a:p>
            <a:pPr marL="457200" lvl="0" indent="-457200">
              <a:lnSpc>
                <a:spcPct val="200000"/>
              </a:lnSpc>
              <a:buFont typeface="+mj-lt"/>
              <a:buAutoNum type="arabicPeriod"/>
            </a:pPr>
            <a:r>
              <a:rPr lang="en-US" smtClean="0"/>
              <a:t>Results</a:t>
            </a:r>
          </a:p>
          <a:p>
            <a:pPr marL="457200" lvl="0" indent="-457200">
              <a:lnSpc>
                <a:spcPct val="200000"/>
              </a:lnSpc>
              <a:buFont typeface="+mj-lt"/>
              <a:buAutoNum type="arabicPeriod"/>
            </a:pPr>
            <a:r>
              <a:rPr lang="en-US" smtClean="0"/>
              <a:t>Conclusions</a:t>
            </a:r>
          </a:p>
        </p:txBody>
      </p:sp>
      <p:sp>
        <p:nvSpPr>
          <p:cNvPr id="6" name="Espace réservé du numéro de diapositive 7"/>
          <p:cNvSpPr>
            <a:spLocks noGrp="1"/>
          </p:cNvSpPr>
          <p:nvPr>
            <p:ph type="sldNum" idx="12"/>
          </p:nvPr>
        </p:nvSpPr>
        <p:spPr>
          <a:xfrm>
            <a:off x="7164288" y="6498000"/>
            <a:ext cx="533086" cy="360000"/>
          </a:xfrm>
        </p:spPr>
        <p:txBody>
          <a:bodyPr/>
          <a:lstStyle/>
          <a:p>
            <a:pPr>
              <a:defRPr/>
            </a:pPr>
            <a:fld id="{5247906F-56C3-4EAD-A557-D7AF6DA4DBB9}" type="slidenum">
              <a:rPr lang="en-US" smtClean="0"/>
              <a:pPr>
                <a:defRPr/>
              </a:pPr>
              <a:t>1</a:t>
            </a:fld>
            <a:endParaRPr lang="en-US"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pic>
        <p:nvPicPr>
          <p:cNvPr id="7" name="Picture 2" descr="http://www.led-generation.fr/files/2010/05/fonctionnement-eclairage-led.jpg"/>
          <p:cNvPicPr>
            <a:picLocks noChangeAspect="1" noChangeArrowheads="1"/>
          </p:cNvPicPr>
          <p:nvPr/>
        </p:nvPicPr>
        <p:blipFill>
          <a:blip r:embed="rId3" cstate="email"/>
          <a:srcRect/>
          <a:stretch>
            <a:fillRect/>
          </a:stretch>
        </p:blipFill>
        <p:spPr bwMode="auto">
          <a:xfrm>
            <a:off x="4355976" y="1628800"/>
            <a:ext cx="4323084" cy="3588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Example of solutions to barriers: </a:t>
            </a:r>
            <a:r>
              <a:rPr lang="fr-FR" sz="3200" b="1" smtClean="0">
                <a:solidFill>
                  <a:srgbClr val="FF0000"/>
                </a:solidFill>
              </a:rPr>
              <a:t>Firm</a:t>
            </a:r>
            <a:r>
              <a:rPr lang="fr-FR" sz="3200" smtClean="0"/>
              <a:t> </a:t>
            </a:r>
            <a:r>
              <a:rPr lang="fr-FR" sz="3200" b="1" smtClean="0">
                <a:solidFill>
                  <a:srgbClr val="FF0000"/>
                </a:solidFill>
              </a:rPr>
              <a:t>n°1</a:t>
            </a:r>
            <a:endParaRPr lang="fr-FR" sz="3200" b="1">
              <a:solidFill>
                <a:srgbClr val="FF0000"/>
              </a:solidFill>
            </a:endParaRPr>
          </a:p>
        </p:txBody>
      </p:sp>
      <p:sp>
        <p:nvSpPr>
          <p:cNvPr id="3" name="Espace réservé du contenu 2"/>
          <p:cNvSpPr>
            <a:spLocks noGrp="1"/>
          </p:cNvSpPr>
          <p:nvPr>
            <p:ph idx="1"/>
          </p:nvPr>
        </p:nvSpPr>
        <p:spPr>
          <a:xfrm>
            <a:off x="179512" y="1124744"/>
            <a:ext cx="8964488" cy="5112568"/>
          </a:xfrm>
        </p:spPr>
        <p:txBody>
          <a:bodyPr/>
          <a:lstStyle/>
          <a:p>
            <a:pPr marL="514350" indent="-514350">
              <a:lnSpc>
                <a:spcPct val="150000"/>
              </a:lnSpc>
              <a:buFont typeface="+mj-lt"/>
              <a:buAutoNum type="arabicPeriod"/>
            </a:pPr>
            <a:r>
              <a:rPr lang="en-US" smtClean="0"/>
              <a:t>LED </a:t>
            </a:r>
            <a:r>
              <a:rPr lang="en-US" smtClean="0">
                <a:solidFill>
                  <a:srgbClr val="FF0000"/>
                </a:solidFill>
              </a:rPr>
              <a:t>drivers</a:t>
            </a:r>
            <a:r>
              <a:rPr lang="en-US" smtClean="0"/>
              <a:t> are barriers to ecoinnovation </a:t>
            </a:r>
            <a:r>
              <a:rPr lang="en-US" sz="2400" smtClean="0"/>
              <a:t>(Level 2).</a:t>
            </a:r>
            <a:endParaRPr lang="en-US" smtClean="0"/>
          </a:p>
          <a:p>
            <a:pPr marL="914400" lvl="1" indent="-514350">
              <a:lnSpc>
                <a:spcPct val="150000"/>
              </a:lnSpc>
            </a:pPr>
            <a:r>
              <a:rPr lang="en-US" u="sng" smtClean="0"/>
              <a:t>Solution</a:t>
            </a:r>
            <a:r>
              <a:rPr lang="en-US" smtClean="0"/>
              <a:t>: </a:t>
            </a:r>
            <a:r>
              <a:rPr lang="en-GB" smtClean="0"/>
              <a:t>technician should recommend only  reliable drivers =&gt; train this technician to detect them.</a:t>
            </a:r>
          </a:p>
          <a:p>
            <a:pPr marL="514350" indent="-514350">
              <a:lnSpc>
                <a:spcPct val="150000"/>
              </a:lnSpc>
              <a:buFont typeface="+mj-lt"/>
              <a:buAutoNum type="arabicPeriod"/>
            </a:pPr>
            <a:endParaRPr lang="en-GB" sz="1600" smtClean="0"/>
          </a:p>
          <a:p>
            <a:pPr marL="514350" indent="-514350">
              <a:buFont typeface="+mj-lt"/>
              <a:buAutoNum type="arabicPeriod"/>
            </a:pPr>
            <a:r>
              <a:rPr lang="en-US" smtClean="0">
                <a:solidFill>
                  <a:srgbClr val="FF0000"/>
                </a:solidFill>
              </a:rPr>
              <a:t>Staff</a:t>
            </a:r>
            <a:r>
              <a:rPr lang="en-US" smtClean="0"/>
              <a:t> lacks information on technologies &amp; markets </a:t>
            </a:r>
            <a:r>
              <a:rPr lang="en-US" sz="2400" smtClean="0"/>
              <a:t>(Level 1).</a:t>
            </a:r>
          </a:p>
          <a:p>
            <a:pPr marL="914400" lvl="1" indent="-514350">
              <a:lnSpc>
                <a:spcPct val="150000"/>
              </a:lnSpc>
            </a:pPr>
            <a:r>
              <a:rPr lang="en-US" u="sng" smtClean="0"/>
              <a:t>Solution</a:t>
            </a:r>
            <a:r>
              <a:rPr lang="en-US" smtClean="0"/>
              <a:t>: Publish articles in magazines as well as on blog.</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19</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Example of solutions to barriers: </a:t>
            </a:r>
            <a:r>
              <a:rPr lang="fr-FR" sz="3200" b="1" smtClean="0">
                <a:solidFill>
                  <a:srgbClr val="FF0000"/>
                </a:solidFill>
              </a:rPr>
              <a:t>Firm</a:t>
            </a:r>
            <a:r>
              <a:rPr lang="fr-FR" sz="3200" smtClean="0"/>
              <a:t> </a:t>
            </a:r>
            <a:r>
              <a:rPr lang="fr-FR" sz="3200" b="1" smtClean="0">
                <a:solidFill>
                  <a:srgbClr val="FF0000"/>
                </a:solidFill>
              </a:rPr>
              <a:t>n°2</a:t>
            </a:r>
            <a:endParaRPr lang="fr-FR" sz="3200" b="1">
              <a:solidFill>
                <a:srgbClr val="FF0000"/>
              </a:solidFill>
            </a:endParaRPr>
          </a:p>
        </p:txBody>
      </p:sp>
      <p:sp>
        <p:nvSpPr>
          <p:cNvPr id="3" name="Espace réservé du contenu 2"/>
          <p:cNvSpPr>
            <a:spLocks noGrp="1"/>
          </p:cNvSpPr>
          <p:nvPr>
            <p:ph idx="1"/>
          </p:nvPr>
        </p:nvSpPr>
        <p:spPr>
          <a:xfrm>
            <a:off x="251520" y="1124744"/>
            <a:ext cx="8892480" cy="5112568"/>
          </a:xfrm>
        </p:spPr>
        <p:txBody>
          <a:bodyPr/>
          <a:lstStyle/>
          <a:p>
            <a:pPr marL="514350" indent="-514350">
              <a:lnSpc>
                <a:spcPct val="150000"/>
              </a:lnSpc>
              <a:buFont typeface="+mj-lt"/>
              <a:buAutoNum type="arabicPeriod"/>
            </a:pPr>
            <a:r>
              <a:rPr lang="en-US" smtClean="0"/>
              <a:t>LED </a:t>
            </a:r>
            <a:r>
              <a:rPr lang="en-US" smtClean="0">
                <a:solidFill>
                  <a:srgbClr val="FF0000"/>
                </a:solidFill>
              </a:rPr>
              <a:t>drivers</a:t>
            </a:r>
            <a:r>
              <a:rPr lang="en-US" smtClean="0"/>
              <a:t> are barriers to ecoinnovation </a:t>
            </a:r>
            <a:r>
              <a:rPr lang="en-US" sz="2400" smtClean="0"/>
              <a:t>(Level 1).</a:t>
            </a:r>
            <a:endParaRPr lang="en-US" smtClean="0"/>
          </a:p>
          <a:p>
            <a:pPr marL="914400" lvl="1" indent="-514350">
              <a:lnSpc>
                <a:spcPct val="150000"/>
              </a:lnSpc>
            </a:pPr>
            <a:r>
              <a:rPr lang="en-US" u="sng" smtClean="0"/>
              <a:t>Solution</a:t>
            </a:r>
            <a:r>
              <a:rPr lang="en-US" smtClean="0"/>
              <a:t>: Use custom made drivers, change supplier</a:t>
            </a:r>
            <a:r>
              <a:rPr lang="en-GB" smtClean="0"/>
              <a:t>.</a:t>
            </a:r>
          </a:p>
          <a:p>
            <a:pPr marL="514350" indent="-514350">
              <a:lnSpc>
                <a:spcPct val="150000"/>
              </a:lnSpc>
              <a:buFont typeface="+mj-lt"/>
              <a:buAutoNum type="arabicPeriod"/>
            </a:pPr>
            <a:endParaRPr lang="en-GB" sz="1600" smtClean="0"/>
          </a:p>
          <a:p>
            <a:pPr marL="514350" indent="-514350">
              <a:lnSpc>
                <a:spcPct val="150000"/>
              </a:lnSpc>
              <a:buFont typeface="+mj-lt"/>
              <a:buAutoNum type="arabicPeriod"/>
            </a:pPr>
            <a:r>
              <a:rPr lang="en-US" smtClean="0"/>
              <a:t>The gross </a:t>
            </a:r>
            <a:r>
              <a:rPr lang="en-US" smtClean="0">
                <a:solidFill>
                  <a:srgbClr val="FF0000"/>
                </a:solidFill>
              </a:rPr>
              <a:t>intrinsic value </a:t>
            </a:r>
            <a:r>
              <a:rPr lang="en-US" smtClean="0"/>
              <a:t>of the recycled product is too low, which discourages innovation in recycling technologies </a:t>
            </a:r>
            <a:r>
              <a:rPr lang="en-US" sz="2400" smtClean="0"/>
              <a:t>(Level 1).</a:t>
            </a:r>
          </a:p>
          <a:p>
            <a:pPr marL="914400" lvl="1" indent="-514350">
              <a:lnSpc>
                <a:spcPct val="150000"/>
              </a:lnSpc>
            </a:pPr>
            <a:r>
              <a:rPr lang="en-US" u="sng" smtClean="0"/>
              <a:t>Solution</a:t>
            </a:r>
            <a:r>
              <a:rPr lang="en-US" smtClean="0"/>
              <a:t>: Prioritise reuse over recycling.</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20</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Example of solutions to barriers: </a:t>
            </a:r>
            <a:r>
              <a:rPr lang="fr-FR" sz="3200" b="1" smtClean="0">
                <a:solidFill>
                  <a:srgbClr val="FF0000"/>
                </a:solidFill>
              </a:rPr>
              <a:t>Firm</a:t>
            </a:r>
            <a:r>
              <a:rPr lang="fr-FR" sz="3200" smtClean="0"/>
              <a:t> </a:t>
            </a:r>
            <a:r>
              <a:rPr lang="fr-FR" sz="3200" b="1" smtClean="0">
                <a:solidFill>
                  <a:srgbClr val="FF0000"/>
                </a:solidFill>
              </a:rPr>
              <a:t>n°3</a:t>
            </a:r>
            <a:endParaRPr lang="fr-FR" sz="3200" b="1">
              <a:solidFill>
                <a:srgbClr val="FF0000"/>
              </a:solidFill>
            </a:endParaRPr>
          </a:p>
        </p:txBody>
      </p:sp>
      <p:sp>
        <p:nvSpPr>
          <p:cNvPr id="3" name="Espace réservé du contenu 2"/>
          <p:cNvSpPr>
            <a:spLocks noGrp="1"/>
          </p:cNvSpPr>
          <p:nvPr>
            <p:ph idx="1"/>
          </p:nvPr>
        </p:nvSpPr>
        <p:spPr>
          <a:xfrm>
            <a:off x="251520" y="1124744"/>
            <a:ext cx="8892480" cy="5256584"/>
          </a:xfrm>
        </p:spPr>
        <p:txBody>
          <a:bodyPr/>
          <a:lstStyle/>
          <a:p>
            <a:pPr marL="514350" indent="-514350">
              <a:buFont typeface="+mj-lt"/>
              <a:buAutoNum type="arabicPeriod"/>
            </a:pPr>
            <a:r>
              <a:rPr lang="en-US" smtClean="0"/>
              <a:t>Increasing &amp; </a:t>
            </a:r>
            <a:r>
              <a:rPr lang="en-US" smtClean="0">
                <a:solidFill>
                  <a:srgbClr val="FF0000"/>
                </a:solidFill>
              </a:rPr>
              <a:t>unfair competition </a:t>
            </a:r>
            <a:r>
              <a:rPr lang="en-US" smtClean="0"/>
              <a:t>from non-European firms </a:t>
            </a:r>
            <a:r>
              <a:rPr lang="en-US" sz="2400" smtClean="0"/>
              <a:t>(Level 2).</a:t>
            </a:r>
            <a:endParaRPr lang="en-US" smtClean="0"/>
          </a:p>
          <a:p>
            <a:pPr marL="914400" lvl="1" indent="-514350"/>
            <a:r>
              <a:rPr lang="en-US" u="sng" smtClean="0"/>
              <a:t>Solution</a:t>
            </a:r>
            <a:r>
              <a:rPr lang="en-US" smtClean="0"/>
              <a:t>: Should be addressed at EU level, e.g. mandatory and well enforced specifications could be required for any LED product put on the EU market</a:t>
            </a:r>
            <a:r>
              <a:rPr lang="en-GB" smtClean="0"/>
              <a:t>.</a:t>
            </a:r>
          </a:p>
          <a:p>
            <a:pPr marL="514350" indent="-514350">
              <a:buFont typeface="+mj-lt"/>
              <a:buAutoNum type="arabicPeriod"/>
            </a:pPr>
            <a:endParaRPr lang="en-GB" sz="1600" smtClean="0"/>
          </a:p>
          <a:p>
            <a:pPr marL="514350" indent="-514350">
              <a:buFont typeface="+mj-lt"/>
              <a:buAutoNum type="arabicPeriod"/>
            </a:pPr>
            <a:r>
              <a:rPr lang="en-US" smtClean="0"/>
              <a:t>Marketing and </a:t>
            </a:r>
            <a:r>
              <a:rPr lang="en-US" smtClean="0">
                <a:solidFill>
                  <a:srgbClr val="FF0000"/>
                </a:solidFill>
              </a:rPr>
              <a:t>sales channels </a:t>
            </a:r>
            <a:r>
              <a:rPr lang="en-US" smtClean="0"/>
              <a:t>have not been developed yet </a:t>
            </a:r>
            <a:r>
              <a:rPr lang="en-US" sz="2400" smtClean="0"/>
              <a:t>(Level 1).</a:t>
            </a:r>
          </a:p>
          <a:p>
            <a:pPr marL="914400" lvl="1" indent="-514350"/>
            <a:r>
              <a:rPr lang="en-US" u="sng" smtClean="0"/>
              <a:t>Solutions</a:t>
            </a:r>
            <a:r>
              <a:rPr lang="en-US" smtClean="0"/>
              <a:t>: Commercial &amp; strategic partnerships, customer information system (newsletter), marketing offensive, funding programmes.</a:t>
            </a:r>
            <a:endParaRPr lang="fr-FR" smtClean="0"/>
          </a:p>
          <a:p>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21</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Example of solutions to barriers: </a:t>
            </a:r>
            <a:r>
              <a:rPr lang="fr-FR" sz="3200" b="1" smtClean="0">
                <a:solidFill>
                  <a:srgbClr val="FF0000"/>
                </a:solidFill>
              </a:rPr>
              <a:t>Firm</a:t>
            </a:r>
            <a:r>
              <a:rPr lang="fr-FR" sz="3200" smtClean="0"/>
              <a:t> </a:t>
            </a:r>
            <a:r>
              <a:rPr lang="fr-FR" sz="3200" b="1" smtClean="0">
                <a:solidFill>
                  <a:srgbClr val="FF0000"/>
                </a:solidFill>
              </a:rPr>
              <a:t>n°4</a:t>
            </a:r>
            <a:endParaRPr lang="fr-FR" sz="3200" b="1">
              <a:solidFill>
                <a:srgbClr val="FF0000"/>
              </a:solidFill>
            </a:endParaRPr>
          </a:p>
        </p:txBody>
      </p:sp>
      <p:sp>
        <p:nvSpPr>
          <p:cNvPr id="3" name="Espace réservé du contenu 2"/>
          <p:cNvSpPr>
            <a:spLocks noGrp="1"/>
          </p:cNvSpPr>
          <p:nvPr>
            <p:ph idx="1"/>
          </p:nvPr>
        </p:nvSpPr>
        <p:spPr>
          <a:xfrm>
            <a:off x="395536" y="1052736"/>
            <a:ext cx="8568952" cy="5256584"/>
          </a:xfrm>
        </p:spPr>
        <p:txBody>
          <a:bodyPr/>
          <a:lstStyle/>
          <a:p>
            <a:pPr marL="514350" indent="-514350">
              <a:buFont typeface="+mj-lt"/>
              <a:buAutoNum type="arabicPeriod"/>
            </a:pPr>
            <a:r>
              <a:rPr lang="en-US" smtClean="0">
                <a:solidFill>
                  <a:srgbClr val="FF0000"/>
                </a:solidFill>
              </a:rPr>
              <a:t>Information systems </a:t>
            </a:r>
            <a:r>
              <a:rPr lang="en-US" smtClean="0"/>
              <a:t>are sources of rigidity that discourage ecoinnovation </a:t>
            </a:r>
            <a:r>
              <a:rPr lang="en-US" sz="2400" smtClean="0"/>
              <a:t>(Level 2).</a:t>
            </a:r>
            <a:endParaRPr lang="en-US" smtClean="0"/>
          </a:p>
          <a:p>
            <a:pPr marL="914400" lvl="1" indent="-514350">
              <a:lnSpc>
                <a:spcPct val="150000"/>
              </a:lnSpc>
            </a:pPr>
            <a:r>
              <a:rPr lang="en-US" u="sng" smtClean="0"/>
              <a:t>Solution</a:t>
            </a:r>
            <a:r>
              <a:rPr lang="en-US" smtClean="0"/>
              <a:t>: </a:t>
            </a:r>
            <a:r>
              <a:rPr lang="en-GB" smtClean="0"/>
              <a:t>Adopt a new ERP system.</a:t>
            </a:r>
          </a:p>
          <a:p>
            <a:pPr marL="514350" indent="-514350">
              <a:lnSpc>
                <a:spcPct val="150000"/>
              </a:lnSpc>
              <a:buFont typeface="+mj-lt"/>
              <a:buAutoNum type="arabicPeriod"/>
            </a:pPr>
            <a:endParaRPr lang="en-GB" sz="1200" smtClean="0"/>
          </a:p>
          <a:p>
            <a:pPr marL="514350" indent="-514350">
              <a:buFont typeface="+mj-lt"/>
              <a:buAutoNum type="arabicPeriod"/>
            </a:pPr>
            <a:r>
              <a:rPr lang="en-US" smtClean="0"/>
              <a:t>Existence of </a:t>
            </a:r>
            <a:r>
              <a:rPr lang="en-US" smtClean="0">
                <a:solidFill>
                  <a:srgbClr val="FF0000"/>
                </a:solidFill>
              </a:rPr>
              <a:t>litigations</a:t>
            </a:r>
            <a:r>
              <a:rPr lang="en-US" smtClean="0"/>
              <a:t> between firms </a:t>
            </a:r>
            <a:r>
              <a:rPr lang="en-US" sz="2400" smtClean="0"/>
              <a:t>(Level 2).</a:t>
            </a:r>
          </a:p>
          <a:p>
            <a:pPr marL="914400" lvl="1" indent="-514350">
              <a:lnSpc>
                <a:spcPct val="150000"/>
              </a:lnSpc>
            </a:pPr>
            <a:r>
              <a:rPr lang="en-US" u="sng" smtClean="0"/>
              <a:t>Solutions</a:t>
            </a:r>
            <a:r>
              <a:rPr lang="en-US" smtClean="0"/>
              <a:t>: The European Parliament should pass laws to avoid abusing of IP by big consortia. The FRAND (fair, reasonable, and non-discriminatory) licensing scheme could be promoted.</a:t>
            </a:r>
            <a:endParaRPr lang="fr-FR" smtClean="0"/>
          </a:p>
          <a:p>
            <a:pPr>
              <a:lnSpc>
                <a:spcPct val="150000"/>
              </a:lnSpc>
            </a:pP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22</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272808" cy="648072"/>
          </a:xfrm>
        </p:spPr>
        <p:txBody>
          <a:bodyPr/>
          <a:lstStyle/>
          <a:p>
            <a:pPr algn="l"/>
            <a:r>
              <a:rPr lang="fr-FR" sz="3600" b="1" smtClean="0">
                <a:solidFill>
                  <a:srgbClr val="FFFF00"/>
                </a:solidFill>
              </a:rPr>
              <a:t>Patents as barriers to eco-innovation </a:t>
            </a:r>
            <a:endParaRPr lang="fr-FR" sz="3600" b="1">
              <a:solidFill>
                <a:srgbClr val="FFFF00"/>
              </a:solidFill>
            </a:endParaRPr>
          </a:p>
        </p:txBody>
      </p:sp>
      <p:sp>
        <p:nvSpPr>
          <p:cNvPr id="3" name="Espace réservé du contenu 2"/>
          <p:cNvSpPr>
            <a:spLocks noGrp="1"/>
          </p:cNvSpPr>
          <p:nvPr>
            <p:ph idx="1"/>
          </p:nvPr>
        </p:nvSpPr>
        <p:spPr>
          <a:xfrm>
            <a:off x="251520" y="1124744"/>
            <a:ext cx="8640960" cy="5112568"/>
          </a:xfrm>
        </p:spPr>
        <p:txBody>
          <a:bodyPr/>
          <a:lstStyle/>
          <a:p>
            <a:r>
              <a:rPr lang="en-US" smtClean="0"/>
              <a:t>“large </a:t>
            </a:r>
            <a:r>
              <a:rPr lang="en-US" smtClean="0">
                <a:solidFill>
                  <a:srgbClr val="FF0000"/>
                </a:solidFill>
              </a:rPr>
              <a:t>increase in patent activity </a:t>
            </a:r>
            <a:r>
              <a:rPr lang="en-US" smtClean="0"/>
              <a:t>concerning the recovery of REMs as well as extraction or recovery of noble metals (i.e. gold, silver or platinum) from e-waste streams.”</a:t>
            </a:r>
          </a:p>
          <a:p>
            <a:endParaRPr lang="en-US" sz="2000" smtClean="0"/>
          </a:p>
          <a:p>
            <a:r>
              <a:rPr lang="en-US" smtClean="0"/>
              <a:t>“Recovery of rare earth metals not only is fast growing, but also is one of the </a:t>
            </a:r>
            <a:r>
              <a:rPr lang="en-US" smtClean="0">
                <a:solidFill>
                  <a:srgbClr val="FF0000"/>
                </a:solidFill>
              </a:rPr>
              <a:t>most heavily protected technologies</a:t>
            </a:r>
            <a:r>
              <a:rPr lang="en-US" smtClean="0"/>
              <a:t> in terms of geographic extension of protection.”</a:t>
            </a:r>
          </a:p>
          <a:p>
            <a:pPr>
              <a:buNone/>
            </a:pPr>
            <a:endParaRPr lang="en-US" sz="2000" smtClean="0"/>
          </a:p>
          <a:p>
            <a:pPr algn="r">
              <a:buNone/>
            </a:pPr>
            <a:r>
              <a:rPr lang="en-US" sz="1800" u="sng" smtClean="0"/>
              <a:t>Source</a:t>
            </a:r>
            <a:r>
              <a:rPr lang="en-US" sz="1800" smtClean="0"/>
              <a:t>: WIPO (2013), </a:t>
            </a:r>
            <a:r>
              <a:rPr lang="en-US" sz="1800" i="1" smtClean="0"/>
              <a:t>Patent Landscape Report on E-Waste Recycling Technologies</a:t>
            </a:r>
            <a:r>
              <a:rPr lang="en-US" sz="1800" smtClean="0"/>
              <a:t>.</a:t>
            </a:r>
            <a:endParaRPr lang="fr-FR" sz="18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23</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648072"/>
          </a:xfrm>
        </p:spPr>
        <p:txBody>
          <a:bodyPr/>
          <a:lstStyle/>
          <a:p>
            <a:pPr lvl="0" algn="l"/>
            <a:r>
              <a:rPr lang="en-US" sz="3200" b="1" smtClean="0"/>
              <a:t>4. Conclusions</a:t>
            </a:r>
            <a:endParaRPr lang="fr-FR" sz="3200" b="1"/>
          </a:p>
        </p:txBody>
      </p:sp>
      <p:sp>
        <p:nvSpPr>
          <p:cNvPr id="3" name="Espace réservé du contenu 2"/>
          <p:cNvSpPr>
            <a:spLocks noGrp="1"/>
          </p:cNvSpPr>
          <p:nvPr>
            <p:ph idx="1"/>
          </p:nvPr>
        </p:nvSpPr>
        <p:spPr>
          <a:xfrm>
            <a:off x="0" y="1196752"/>
            <a:ext cx="9144000" cy="5112568"/>
          </a:xfrm>
        </p:spPr>
        <p:txBody>
          <a:bodyPr/>
          <a:lstStyle/>
          <a:p>
            <a:r>
              <a:rPr lang="fr-FR" sz="2800" b="1" u="sng" smtClean="0"/>
              <a:t>Main barriers</a:t>
            </a:r>
            <a:r>
              <a:rPr lang="fr-FR" sz="2800" b="1" smtClean="0"/>
              <a:t> </a:t>
            </a:r>
            <a:r>
              <a:rPr lang="fr-FR" sz="2800" b="0" smtClean="0"/>
              <a:t>to ecoinnovation have been identified by cycLED SMEs.</a:t>
            </a:r>
          </a:p>
          <a:p>
            <a:endParaRPr lang="fr-FR" sz="1200" b="0" smtClean="0"/>
          </a:p>
          <a:p>
            <a:r>
              <a:rPr lang="fr-FR" sz="2800" b="1" u="sng" smtClean="0"/>
              <a:t>Solutions</a:t>
            </a:r>
            <a:r>
              <a:rPr lang="fr-FR" sz="2800" smtClean="0"/>
              <a:t> have been proposed </a:t>
            </a:r>
            <a:r>
              <a:rPr lang="fr-FR" sz="2800" b="0" smtClean="0"/>
              <a:t>to overcome these barriers &amp; ensure the success of cycLED demonstrators.</a:t>
            </a:r>
          </a:p>
          <a:p>
            <a:endParaRPr lang="fr-FR" sz="1600" b="0" smtClean="0"/>
          </a:p>
          <a:p>
            <a:r>
              <a:rPr lang="fr-FR" sz="2800" b="0" smtClean="0"/>
              <a:t>cycLED also aims to strenghten the </a:t>
            </a:r>
            <a:r>
              <a:rPr lang="fr-FR" sz="2800" b="1" u="sng" smtClean="0"/>
              <a:t>European LED sector</a:t>
            </a:r>
            <a:r>
              <a:rPr lang="fr-FR" sz="2800" b="1" smtClean="0"/>
              <a:t> </a:t>
            </a:r>
            <a:r>
              <a:rPr lang="fr-FR" sz="2800" b="0" smtClean="0"/>
              <a:t>=&gt; Survey of European firms and other stakeholders (Phase II).</a:t>
            </a:r>
          </a:p>
          <a:p>
            <a:endParaRPr lang="fr-FR" sz="1800" b="0" smtClean="0"/>
          </a:p>
          <a:p>
            <a:r>
              <a:rPr lang="fr-FR" sz="2800" b="0" smtClean="0"/>
              <a:t>To inform &amp; get support from </a:t>
            </a:r>
            <a:r>
              <a:rPr lang="fr-FR" sz="2800" b="1" u="sng" smtClean="0"/>
              <a:t>policy makers</a:t>
            </a:r>
            <a:r>
              <a:rPr lang="fr-FR" sz="2800" b="0" smtClean="0"/>
              <a:t>, a policy brief will be prepared as well as a high-level policy workshop (October 2014).</a:t>
            </a:r>
            <a:endParaRPr lang="fr-FR" sz="2800" b="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24</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0" y="0"/>
            <a:ext cx="7236296" cy="7905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265113" indent="-265113" algn="ctr" fontAlgn="base">
              <a:spcBef>
                <a:spcPct val="0"/>
              </a:spcBef>
              <a:spcAft>
                <a:spcPct val="40000"/>
              </a:spcAft>
              <a:buClr>
                <a:schemeClr val="tx2"/>
              </a:buClr>
              <a:buFont typeface="Wingdings" pitchFamily="2" charset="2"/>
              <a:buNone/>
            </a:pPr>
            <a:r>
              <a:rPr lang="de-DE" cap="all" err="1">
                <a:ln w="9000" cmpd="sng">
                  <a:solidFill>
                    <a:schemeClr val="accent4">
                      <a:shade val="50000"/>
                      <a:satMod val="120000"/>
                    </a:schemeClr>
                  </a:solidFill>
                  <a:prstDash val="solid"/>
                </a:ln>
                <a:effectLst>
                  <a:reflection blurRad="12700" stA="28000" endPos="45000" dist="1000" dir="5400000" sy="-100000" algn="bl" rotWithShape="0"/>
                </a:effectLst>
              </a:rPr>
              <a:t>Thank</a:t>
            </a:r>
            <a:r>
              <a:rPr lang="de-DE" cap="all">
                <a:ln w="9000" cmpd="sng">
                  <a:solidFill>
                    <a:schemeClr val="accent4">
                      <a:shade val="50000"/>
                      <a:satMod val="120000"/>
                    </a:schemeClr>
                  </a:solidFill>
                  <a:prstDash val="solid"/>
                </a:ln>
                <a:effectLst>
                  <a:reflection blurRad="12700" stA="28000" endPos="45000" dist="1000" dir="5400000" sy="-100000" algn="bl" rotWithShape="0"/>
                </a:effectLst>
              </a:rPr>
              <a:t> </a:t>
            </a:r>
            <a:r>
              <a:rPr lang="de-DE" cap="all" smtClean="0">
                <a:ln w="9000" cmpd="sng">
                  <a:solidFill>
                    <a:schemeClr val="accent4">
                      <a:shade val="50000"/>
                      <a:satMod val="120000"/>
                    </a:schemeClr>
                  </a:solidFill>
                  <a:prstDash val="solid"/>
                </a:ln>
                <a:effectLst>
                  <a:reflection blurRad="12700" stA="28000" endPos="45000" dist="1000" dir="5400000" sy="-100000" algn="bl" rotWithShape="0"/>
                </a:effectLst>
              </a:rPr>
              <a:t>you </a:t>
            </a:r>
            <a:r>
              <a:rPr lang="de-DE" cap="all" dirty="0" err="1">
                <a:ln w="9000" cmpd="sng">
                  <a:solidFill>
                    <a:schemeClr val="accent4">
                      <a:shade val="50000"/>
                      <a:satMod val="120000"/>
                    </a:schemeClr>
                  </a:solidFill>
                  <a:prstDash val="solid"/>
                </a:ln>
                <a:effectLst>
                  <a:reflection blurRad="12700" stA="28000" endPos="45000" dist="1000" dir="5400000" sy="-100000" algn="bl" rotWithShape="0"/>
                </a:effectLst>
              </a:rPr>
              <a:t>for</a:t>
            </a:r>
            <a:r>
              <a:rPr lang="de-DE" cap="all" dirty="0">
                <a:ln w="9000" cmpd="sng">
                  <a:solidFill>
                    <a:schemeClr val="accent4">
                      <a:shade val="50000"/>
                      <a:satMod val="120000"/>
                    </a:schemeClr>
                  </a:solidFill>
                  <a:prstDash val="solid"/>
                </a:ln>
                <a:effectLst>
                  <a:reflection blurRad="12700" stA="28000" endPos="45000" dist="1000" dir="5400000" sy="-100000" algn="bl" rotWithShape="0"/>
                </a:effectLst>
              </a:rPr>
              <a:t> </a:t>
            </a:r>
            <a:r>
              <a:rPr lang="de-DE" cap="all" dirty="0" err="1">
                <a:ln w="9000" cmpd="sng">
                  <a:solidFill>
                    <a:schemeClr val="accent4">
                      <a:shade val="50000"/>
                      <a:satMod val="120000"/>
                    </a:schemeClr>
                  </a:solidFill>
                  <a:prstDash val="solid"/>
                </a:ln>
                <a:effectLst>
                  <a:reflection blurRad="12700" stA="28000" endPos="45000" dist="1000" dir="5400000" sy="-100000" algn="bl" rotWithShape="0"/>
                </a:effectLst>
              </a:rPr>
              <a:t>your</a:t>
            </a:r>
            <a:r>
              <a:rPr lang="de-DE" cap="all" dirty="0">
                <a:ln w="9000" cmpd="sng">
                  <a:solidFill>
                    <a:schemeClr val="accent4">
                      <a:shade val="50000"/>
                      <a:satMod val="120000"/>
                    </a:schemeClr>
                  </a:solidFill>
                  <a:prstDash val="solid"/>
                </a:ln>
                <a:effectLst>
                  <a:reflection blurRad="12700" stA="28000" endPos="45000" dist="1000" dir="5400000" sy="-100000" algn="bl" rotWithShape="0"/>
                </a:effectLst>
              </a:rPr>
              <a:t> </a:t>
            </a:r>
            <a:r>
              <a:rPr lang="de-DE" cap="all" dirty="0" err="1">
                <a:ln w="9000" cmpd="sng">
                  <a:solidFill>
                    <a:schemeClr val="accent4">
                      <a:shade val="50000"/>
                      <a:satMod val="120000"/>
                    </a:schemeClr>
                  </a:solidFill>
                  <a:prstDash val="solid"/>
                </a:ln>
                <a:effectLst>
                  <a:reflection blurRad="12700" stA="28000" endPos="45000" dist="1000" dir="5400000" sy="-100000" algn="bl" rotWithShape="0"/>
                </a:effectLst>
              </a:rPr>
              <a:t>attention</a:t>
            </a:r>
            <a:endParaRPr lang="de-DE"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5" name="Rectangle 4"/>
          <p:cNvSpPr/>
          <p:nvPr/>
        </p:nvSpPr>
        <p:spPr>
          <a:xfrm>
            <a:off x="2843808" y="1916832"/>
            <a:ext cx="3627596" cy="369332"/>
          </a:xfrm>
          <a:prstGeom prst="rect">
            <a:avLst/>
          </a:prstGeom>
        </p:spPr>
        <p:txBody>
          <a:bodyPr wrap="none">
            <a:spAutoFit/>
          </a:bodyPr>
          <a:lstStyle/>
          <a:p>
            <a:r>
              <a:rPr lang="fr-FR" smtClean="0">
                <a:hlinkClick r:id="rId2"/>
              </a:rPr>
              <a:t>http://gossart.wp.mines-telecom.fr/</a:t>
            </a:r>
            <a:r>
              <a:rPr lang="fr-FR" smtClean="0"/>
              <a:t> </a:t>
            </a:r>
            <a:endParaRPr lang="fr-FR"/>
          </a:p>
        </p:txBody>
      </p:sp>
      <p:pic>
        <p:nvPicPr>
          <p:cNvPr id="6"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2987824" y="3645024"/>
            <a:ext cx="2952328" cy="2661253"/>
          </a:xfrm>
          <a:prstGeom prst="rect">
            <a:avLst/>
          </a:prstGeom>
          <a:noFill/>
        </p:spPr>
      </p:pic>
      <p:sp>
        <p:nvSpPr>
          <p:cNvPr id="7" name="Rectangle 6"/>
          <p:cNvSpPr/>
          <p:nvPr/>
        </p:nvSpPr>
        <p:spPr>
          <a:xfrm>
            <a:off x="2987824" y="1052736"/>
            <a:ext cx="3224088" cy="646331"/>
          </a:xfrm>
          <a:prstGeom prst="rect">
            <a:avLst/>
          </a:prstGeom>
        </p:spPr>
        <p:txBody>
          <a:bodyPr wrap="none">
            <a:spAutoFit/>
          </a:bodyPr>
          <a:lstStyle/>
          <a:p>
            <a:r>
              <a:rPr lang="de-DE" sz="3600" smtClean="0">
                <a:cs typeface="Arial" panose="020B0604020202020204" pitchFamily="34" charset="0"/>
              </a:rPr>
              <a:t>Cédric GOSSART</a:t>
            </a:r>
            <a:endParaRPr lang="fr-FR" sz="3600"/>
          </a:p>
        </p:txBody>
      </p:sp>
      <p:sp>
        <p:nvSpPr>
          <p:cNvPr id="8" name="Rectangle 7"/>
          <p:cNvSpPr/>
          <p:nvPr/>
        </p:nvSpPr>
        <p:spPr>
          <a:xfrm>
            <a:off x="0" y="2780928"/>
            <a:ext cx="8784976" cy="646331"/>
          </a:xfrm>
          <a:prstGeom prst="rect">
            <a:avLst/>
          </a:prstGeom>
        </p:spPr>
        <p:txBody>
          <a:bodyPr wrap="square">
            <a:spAutoFit/>
          </a:bodyPr>
          <a:lstStyle/>
          <a:p>
            <a:pPr marL="457200" indent="-457200" algn="ctr"/>
            <a:r>
              <a:rPr lang="fr-FR" smtClean="0"/>
              <a:t>Coordinator of the ICT &amp; Environment research network</a:t>
            </a:r>
          </a:p>
          <a:p>
            <a:pPr marL="457200" indent="-457200" algn="ctr"/>
            <a:r>
              <a:rPr lang="fr-FR" smtClean="0">
                <a:solidFill>
                  <a:srgbClr val="FF0000"/>
                </a:solidFill>
                <a:hlinkClick r:id="rId4"/>
              </a:rPr>
              <a:t>http://rt08.wp.mines-telecom.fr</a:t>
            </a:r>
            <a:r>
              <a:rPr lang="fr-FR" smtClean="0">
                <a:solidFill>
                  <a:srgbClr val="FF0000"/>
                </a:solidFill>
              </a:rPr>
              <a:t> </a:t>
            </a:r>
          </a:p>
        </p:txBody>
      </p:sp>
      <p:cxnSp>
        <p:nvCxnSpPr>
          <p:cNvPr id="10" name="Connecteur droit 9"/>
          <p:cNvCxnSpPr/>
          <p:nvPr/>
        </p:nvCxnSpPr>
        <p:spPr>
          <a:xfrm>
            <a:off x="467544" y="2492896"/>
            <a:ext cx="806489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12776"/>
            <a:ext cx="2051720" cy="1152128"/>
          </a:xfrm>
        </p:spPr>
        <p:txBody>
          <a:bodyPr>
            <a:normAutofit fontScale="90000"/>
          </a:bodyPr>
          <a:lstStyle/>
          <a:p>
            <a:pPr algn="ctr">
              <a:lnSpc>
                <a:spcPct val="150000"/>
              </a:lnSpc>
            </a:pPr>
            <a:r>
              <a:rPr lang="fr-FR" smtClean="0"/>
              <a:t>Analysis of LED patents</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26</a:t>
            </a:fld>
            <a:endParaRPr lang="fr-FR" dirty="0"/>
          </a:p>
        </p:txBody>
      </p:sp>
      <p:pic>
        <p:nvPicPr>
          <p:cNvPr id="1026" name="Picture 2"/>
          <p:cNvPicPr>
            <a:picLocks noGrp="1" noChangeAspect="1" noChangeArrowheads="1"/>
          </p:cNvPicPr>
          <p:nvPr>
            <p:ph idx="1"/>
          </p:nvPr>
        </p:nvPicPr>
        <p:blipFill>
          <a:blip r:embed="rId3" cstate="email"/>
          <a:srcRect/>
          <a:stretch>
            <a:fillRect/>
          </a:stretch>
        </p:blipFill>
        <p:spPr bwMode="auto">
          <a:xfrm>
            <a:off x="2537114" y="0"/>
            <a:ext cx="6606885" cy="6309320"/>
          </a:xfrm>
          <a:prstGeom prst="rect">
            <a:avLst/>
          </a:prstGeom>
          <a:noFill/>
          <a:ln w="9525">
            <a:noFill/>
            <a:miter lim="800000"/>
            <a:headEnd/>
            <a:tailEnd/>
          </a:ln>
        </p:spPr>
      </p:pic>
      <p:sp>
        <p:nvSpPr>
          <p:cNvPr id="8" name="Rectangle 7"/>
          <p:cNvSpPr/>
          <p:nvPr/>
        </p:nvSpPr>
        <p:spPr>
          <a:xfrm>
            <a:off x="179512" y="5445224"/>
            <a:ext cx="1296144" cy="523220"/>
          </a:xfrm>
          <a:prstGeom prst="rect">
            <a:avLst/>
          </a:prstGeom>
        </p:spPr>
        <p:txBody>
          <a:bodyPr wrap="square">
            <a:spAutoFit/>
          </a:bodyPr>
          <a:lstStyle/>
          <a:p>
            <a:r>
              <a:rPr lang="en-US" sz="1400" i="1" smtClean="0"/>
              <a:t>(patent set = 16,654)</a:t>
            </a:r>
            <a:endParaRPr lang="fr-FR" sz="1400" i="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27</a:t>
            </a:fld>
            <a:endParaRPr lang="fr-FR"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1463574" y="0"/>
            <a:ext cx="7680426" cy="6858000"/>
          </a:xfrm>
          <a:prstGeom prst="rect">
            <a:avLst/>
          </a:prstGeom>
          <a:noFill/>
          <a:ln w="9525">
            <a:noFill/>
            <a:miter lim="800000"/>
            <a:headEnd/>
            <a:tailEnd/>
          </a:ln>
        </p:spPr>
      </p:pic>
      <p:sp>
        <p:nvSpPr>
          <p:cNvPr id="8" name="Titre 1"/>
          <p:cNvSpPr txBox="1">
            <a:spLocks/>
          </p:cNvSpPr>
          <p:nvPr/>
        </p:nvSpPr>
        <p:spPr>
          <a:xfrm>
            <a:off x="0" y="2132856"/>
            <a:ext cx="2051720" cy="118762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fr-FR" sz="2400" b="1" i="0" u="none" strike="noStrike" kern="1200" cap="none" spc="0" normalizeH="0" baseline="0" noProof="0" smtClean="0">
                <a:ln>
                  <a:noFill/>
                </a:ln>
                <a:solidFill>
                  <a:schemeClr val="tx2"/>
                </a:solidFill>
                <a:effectLst/>
                <a:uLnTx/>
                <a:uFillTx/>
                <a:latin typeface="+mj-lt"/>
                <a:ea typeface="+mj-ea"/>
                <a:cs typeface="+mj-cs"/>
              </a:rPr>
              <a:t>Analysis  of LED  patents</a:t>
            </a:r>
            <a:endParaRPr kumimoji="0" lang="fr-FR" sz="2400" b="1" i="0" u="none" strike="noStrike" kern="1200" cap="none" spc="0" normalizeH="0" baseline="0" noProof="0">
              <a:ln>
                <a:noFill/>
              </a:ln>
              <a:solidFill>
                <a:schemeClr val="tx2"/>
              </a:solidFill>
              <a:effectLst/>
              <a:uLnTx/>
              <a:uFillTx/>
              <a:latin typeface="+mj-lt"/>
              <a:ea typeface="+mj-ea"/>
              <a:cs typeface="+mj-cs"/>
            </a:endParaRPr>
          </a:p>
        </p:txBody>
      </p:sp>
      <p:sp>
        <p:nvSpPr>
          <p:cNvPr id="9" name="Rectangle 8"/>
          <p:cNvSpPr/>
          <p:nvPr/>
        </p:nvSpPr>
        <p:spPr>
          <a:xfrm>
            <a:off x="1475656" y="0"/>
            <a:ext cx="936104"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5F5595-61AE-4AA6-B423-33EDBD1DAE12}" type="slidenum">
              <a:rPr lang="fr-FR" smtClean="0"/>
              <a:pPr/>
              <a:t>28</a:t>
            </a:fld>
            <a:endParaRPr lang="fr-FR" dirty="0"/>
          </a:p>
        </p:txBody>
      </p:sp>
      <p:pic>
        <p:nvPicPr>
          <p:cNvPr id="3074" name="Picture 2"/>
          <p:cNvPicPr>
            <a:picLocks noGrp="1" noChangeAspect="1" noChangeArrowheads="1"/>
          </p:cNvPicPr>
          <p:nvPr>
            <p:ph idx="1"/>
          </p:nvPr>
        </p:nvPicPr>
        <p:blipFill>
          <a:blip r:embed="rId2" cstate="email"/>
          <a:srcRect/>
          <a:stretch>
            <a:fillRect/>
          </a:stretch>
        </p:blipFill>
        <p:spPr bwMode="auto">
          <a:xfrm>
            <a:off x="0" y="620688"/>
            <a:ext cx="9144000" cy="5277394"/>
          </a:xfrm>
          <a:prstGeom prst="rect">
            <a:avLst/>
          </a:prstGeom>
          <a:noFill/>
          <a:ln w="9525">
            <a:noFill/>
            <a:miter lim="800000"/>
            <a:headEnd/>
            <a:tailEnd/>
          </a:ln>
        </p:spPr>
      </p:pic>
      <p:sp>
        <p:nvSpPr>
          <p:cNvPr id="8" name="Titre 1"/>
          <p:cNvSpPr txBox="1">
            <a:spLocks/>
          </p:cNvSpPr>
          <p:nvPr/>
        </p:nvSpPr>
        <p:spPr>
          <a:xfrm>
            <a:off x="0" y="0"/>
            <a:ext cx="6444208" cy="62068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FR" sz="2800" b="1" i="0" u="none" strike="noStrike" kern="1200" cap="none" spc="0" normalizeH="0" baseline="0" noProof="0" smtClean="0">
                <a:ln>
                  <a:noFill/>
                </a:ln>
                <a:solidFill>
                  <a:schemeClr val="tx2"/>
                </a:solidFill>
                <a:effectLst/>
                <a:uLnTx/>
                <a:uFillTx/>
                <a:latin typeface="+mj-lt"/>
                <a:ea typeface="+mj-ea"/>
                <a:cs typeface="+mj-cs"/>
              </a:rPr>
              <a:t>Analysis of LED patents</a:t>
            </a:r>
            <a:endParaRPr kumimoji="0" lang="fr-FR" sz="2800" b="1" i="0" u="none" strike="noStrike" kern="1200" cap="none" spc="0" normalizeH="0" baseline="0" noProof="0">
              <a:ln>
                <a:noFill/>
              </a:ln>
              <a:solidFill>
                <a:schemeClr val="tx2"/>
              </a:solidFill>
              <a:effectLst/>
              <a:uLnTx/>
              <a:uFillTx/>
              <a:latin typeface="+mj-lt"/>
              <a:ea typeface="+mj-ea"/>
              <a:cs typeface="+mj-cs"/>
            </a:endParaRPr>
          </a:p>
        </p:txBody>
      </p:sp>
      <p:sp>
        <p:nvSpPr>
          <p:cNvPr id="9" name="Rectangle 8"/>
          <p:cNvSpPr/>
          <p:nvPr/>
        </p:nvSpPr>
        <p:spPr>
          <a:xfrm>
            <a:off x="0" y="4941168"/>
            <a:ext cx="11156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6984776" cy="1124316"/>
          </a:xfrm>
        </p:spPr>
        <p:txBody>
          <a:bodyPr/>
          <a:lstStyle/>
          <a:p>
            <a:r>
              <a:rPr lang="fr-FR" smtClean="0"/>
              <a:t>Institut Mines-Télécom</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a:t>
            </a:fld>
            <a:endParaRPr lang="fr-FR" dirty="0"/>
          </a:p>
        </p:txBody>
      </p:sp>
      <p:pic>
        <p:nvPicPr>
          <p:cNvPr id="5" name="Espace réservé du contenu 7" descr="image_ppt.jpg"/>
          <p:cNvPicPr>
            <a:picLocks noGrp="1" noChangeAspect="1"/>
          </p:cNvPicPr>
          <p:nvPr>
            <p:ph idx="1"/>
          </p:nvPr>
        </p:nvPicPr>
        <p:blipFill>
          <a:blip r:embed="rId2" cstate="email"/>
          <a:srcRect/>
          <a:stretch>
            <a:fillRect/>
          </a:stretch>
        </p:blipFill>
        <p:spPr bwMode="auto">
          <a:xfrm>
            <a:off x="1691680" y="908720"/>
            <a:ext cx="7200800" cy="5419957"/>
          </a:xfrm>
          <a:prstGeom prst="rect">
            <a:avLst/>
          </a:prstGeom>
          <a:noFill/>
        </p:spPr>
      </p:pic>
      <p:cxnSp>
        <p:nvCxnSpPr>
          <p:cNvPr id="7" name="Connecteur droit avec flèche 6"/>
          <p:cNvCxnSpPr/>
          <p:nvPr/>
        </p:nvCxnSpPr>
        <p:spPr>
          <a:xfrm>
            <a:off x="1979712" y="2060848"/>
            <a:ext cx="2088232"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058" name="Picture 2" descr="C:\Users\gossart\Documents\zStock\IMT\logos &amp; autres PR docs\_Logo+baselineHD.jpg"/>
          <p:cNvPicPr>
            <a:picLocks noChangeAspect="1" noChangeArrowheads="1"/>
          </p:cNvPicPr>
          <p:nvPr/>
        </p:nvPicPr>
        <p:blipFill>
          <a:blip r:embed="rId3" cstate="email"/>
          <a:srcRect/>
          <a:stretch>
            <a:fillRect/>
          </a:stretch>
        </p:blipFill>
        <p:spPr bwMode="auto">
          <a:xfrm>
            <a:off x="0" y="980728"/>
            <a:ext cx="1898608" cy="1256730"/>
          </a:xfrm>
          <a:prstGeom prst="rect">
            <a:avLst/>
          </a:prstGeom>
          <a:noFill/>
        </p:spPr>
      </p:pic>
      <p:sp>
        <p:nvSpPr>
          <p:cNvPr id="11" name="Rectangle 10"/>
          <p:cNvSpPr/>
          <p:nvPr/>
        </p:nvSpPr>
        <p:spPr>
          <a:xfrm>
            <a:off x="5868144" y="2420888"/>
            <a:ext cx="25922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sp>
        <p:nvSpPr>
          <p:cNvPr id="9" name="ZoneTexte 8"/>
          <p:cNvSpPr txBox="1"/>
          <p:nvPr/>
        </p:nvSpPr>
        <p:spPr>
          <a:xfrm>
            <a:off x="179512" y="3717032"/>
            <a:ext cx="1728192" cy="1015663"/>
          </a:xfrm>
          <a:prstGeom prst="rect">
            <a:avLst/>
          </a:prstGeom>
          <a:noFill/>
          <a:ln>
            <a:solidFill>
              <a:schemeClr val="tx2">
                <a:lumMod val="20000"/>
                <a:lumOff val="80000"/>
              </a:schemeClr>
            </a:solidFill>
          </a:ln>
        </p:spPr>
        <p:txBody>
          <a:bodyPr wrap="square" rtlCol="0">
            <a:spAutoFit/>
          </a:bodyPr>
          <a:lstStyle/>
          <a:p>
            <a:pPr algn="ctr"/>
            <a:r>
              <a:rPr lang="fr-FR" sz="2000" smtClean="0">
                <a:solidFill>
                  <a:srgbClr val="0070C0"/>
                </a:solidFill>
              </a:rPr>
              <a:t>26 engineering &amp; business schools</a:t>
            </a:r>
            <a:endParaRPr lang="fr-FR" sz="200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0" y="0"/>
            <a:ext cx="7211144" cy="1124316"/>
          </a:xfrm>
        </p:spPr>
        <p:txBody>
          <a:bodyPr/>
          <a:lstStyle/>
          <a:p>
            <a:r>
              <a:rPr lang="fr-FR" smtClean="0"/>
              <a:t>Institut Mines-Télécom</a:t>
            </a:r>
            <a:endParaRPr lang="fr-FR" dirty="0"/>
          </a:p>
        </p:txBody>
      </p:sp>
      <p:sp>
        <p:nvSpPr>
          <p:cNvPr id="4" name="Espace réservé du numéro de diapositive 3"/>
          <p:cNvSpPr>
            <a:spLocks noGrp="1"/>
          </p:cNvSpPr>
          <p:nvPr>
            <p:ph type="sldNum" sz="quarter" idx="12"/>
          </p:nvPr>
        </p:nvSpPr>
        <p:spPr>
          <a:xfrm>
            <a:off x="6466" y="6384073"/>
            <a:ext cx="533086" cy="360000"/>
          </a:xfrm>
        </p:spPr>
        <p:txBody>
          <a:bodyPr/>
          <a:lstStyle/>
          <a:p>
            <a:fld id="{3A5F5595-61AE-4AA6-B423-33EDBD1DAE12}" type="slidenum">
              <a:rPr lang="fr-FR" smtClean="0"/>
              <a:pPr/>
              <a:t>29</a:t>
            </a:fld>
            <a:endParaRPr lang="fr-FR" dirty="0"/>
          </a:p>
        </p:txBody>
      </p:sp>
      <p:pic>
        <p:nvPicPr>
          <p:cNvPr id="10" name="Espace réservé du contenu 9" descr="FR_IMT_Galaxie_fev_2014_27.png"/>
          <p:cNvPicPr>
            <a:picLocks noGrp="1" noChangeAspect="1"/>
          </p:cNvPicPr>
          <p:nvPr>
            <p:ph idx="1"/>
          </p:nvPr>
        </p:nvPicPr>
        <p:blipFill>
          <a:blip r:embed="rId2" cstate="email"/>
          <a:stretch>
            <a:fillRect/>
          </a:stretch>
        </p:blipFill>
        <p:spPr>
          <a:xfrm>
            <a:off x="971600" y="938307"/>
            <a:ext cx="7632848" cy="5396085"/>
          </a:xfrm>
        </p:spPr>
      </p:pic>
      <p:pic>
        <p:nvPicPr>
          <p:cNvPr id="8"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extLst>
      <p:ext uri="{BB962C8B-B14F-4D97-AF65-F5344CB8AC3E}">
        <p14:creationId xmlns="" xmlns:p14="http://schemas.microsoft.com/office/powerpoint/2010/main" val="2295327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28"/>
            <a:ext cx="6912768" cy="1124316"/>
          </a:xfrm>
        </p:spPr>
        <p:txBody>
          <a:bodyPr/>
          <a:lstStyle/>
          <a:p>
            <a:r>
              <a:rPr lang="fr-FR" smtClean="0"/>
              <a:t>IMT: Key figures</a:t>
            </a:r>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30</a:t>
            </a:fld>
            <a:endParaRPr lang="fr-FR" dirty="0"/>
          </a:p>
        </p:txBody>
      </p:sp>
      <p:sp>
        <p:nvSpPr>
          <p:cNvPr id="7" name="Text Box 2"/>
          <p:cNvSpPr txBox="1">
            <a:spLocks noChangeArrowheads="1"/>
          </p:cNvSpPr>
          <p:nvPr/>
        </p:nvSpPr>
        <p:spPr bwMode="auto">
          <a:xfrm>
            <a:off x="971600" y="1390650"/>
            <a:ext cx="2228800" cy="3981450"/>
          </a:xfrm>
          <a:prstGeom prst="rect">
            <a:avLst/>
          </a:prstGeom>
          <a:solidFill>
            <a:srgbClr val="FFFFFF"/>
          </a:solidFill>
          <a:ln w="9525" cap="rnd">
            <a:solidFill>
              <a:srgbClr val="6D5047"/>
            </a:solidFill>
            <a:prstDash val="sysDot"/>
            <a:miter lim="800000"/>
            <a:headEnd/>
            <a:tailEnd/>
          </a:ln>
        </p:spPr>
        <p:txBody>
          <a:bodyPr/>
          <a:lstStyle/>
          <a:p>
            <a:pPr defTabSz="914400">
              <a:spcAft>
                <a:spcPts val="1000"/>
              </a:spcAft>
            </a:pPr>
            <a:r>
              <a:rPr lang="fr-FR" sz="1600" b="1">
                <a:solidFill>
                  <a:srgbClr val="FF0000"/>
                </a:solidFill>
                <a:latin typeface="Calibri" pitchFamily="34" charset="0"/>
              </a:rPr>
              <a:t>10 </a:t>
            </a:r>
            <a:r>
              <a:rPr lang="fr-FR" sz="1600" b="1" smtClean="0">
                <a:solidFill>
                  <a:srgbClr val="FF0000"/>
                </a:solidFill>
                <a:latin typeface="Calibri" pitchFamily="34" charset="0"/>
              </a:rPr>
              <a:t>schools</a:t>
            </a:r>
            <a:r>
              <a:rPr lang="fr-FR" sz="1600" b="1" dirty="0">
                <a:solidFill>
                  <a:srgbClr val="6D5047"/>
                </a:solidFill>
                <a:latin typeface="Calibri" pitchFamily="34" charset="0"/>
              </a:rPr>
              <a:t/>
            </a:r>
            <a:br>
              <a:rPr lang="fr-FR" sz="1600" b="1" dirty="0">
                <a:solidFill>
                  <a:srgbClr val="6D5047"/>
                </a:solidFill>
                <a:latin typeface="Calibri" pitchFamily="34" charset="0"/>
              </a:rPr>
            </a:br>
            <a:endParaRPr lang="fr-FR" sz="1600" b="1" dirty="0">
              <a:solidFill>
                <a:srgbClr val="6D5047"/>
              </a:solidFill>
              <a:latin typeface="Times New Roman" pitchFamily="18" charset="0"/>
            </a:endParaRPr>
          </a:p>
          <a:p>
            <a:pPr>
              <a:spcAft>
                <a:spcPts val="1000"/>
              </a:spcAft>
            </a:pPr>
            <a:r>
              <a:rPr lang="fr-FR" sz="1600" b="1">
                <a:solidFill>
                  <a:srgbClr val="6D5047"/>
                </a:solidFill>
                <a:latin typeface="Calibri" pitchFamily="34" charset="0"/>
              </a:rPr>
              <a:t>2 </a:t>
            </a:r>
            <a:r>
              <a:rPr lang="fr-FR" sz="1600" b="1" smtClean="0">
                <a:solidFill>
                  <a:srgbClr val="6D5047"/>
                </a:solidFill>
                <a:latin typeface="Calibri" pitchFamily="34" charset="0"/>
              </a:rPr>
              <a:t>subsidiary schools </a:t>
            </a:r>
            <a:r>
              <a:rPr lang="fr-FR" sz="1600" b="1" dirty="0">
                <a:solidFill>
                  <a:srgbClr val="6D5047"/>
                </a:solidFill>
                <a:latin typeface="Calibri" pitchFamily="34" charset="0"/>
              </a:rPr>
              <a:t/>
            </a:r>
            <a:br>
              <a:rPr lang="fr-FR" sz="1600" b="1" dirty="0">
                <a:solidFill>
                  <a:srgbClr val="6D5047"/>
                </a:solidFill>
                <a:latin typeface="Calibri" pitchFamily="34" charset="0"/>
              </a:rPr>
            </a:br>
            <a:endParaRPr lang="fr-FR" sz="1600" b="1" dirty="0">
              <a:solidFill>
                <a:srgbClr val="6D5047"/>
              </a:solidFill>
              <a:latin typeface="Times New Roman" pitchFamily="18" charset="0"/>
            </a:endParaRPr>
          </a:p>
          <a:p>
            <a:pPr>
              <a:spcAft>
                <a:spcPts val="1000"/>
              </a:spcAft>
            </a:pPr>
            <a:r>
              <a:rPr lang="fr-FR" sz="1600" b="1" smtClean="0">
                <a:solidFill>
                  <a:srgbClr val="6D5047"/>
                </a:solidFill>
                <a:latin typeface="Calibri" pitchFamily="34" charset="0"/>
              </a:rPr>
              <a:t>2 strategic partners </a:t>
            </a:r>
            <a:endParaRPr lang="fr-FR" sz="1600" b="1" dirty="0">
              <a:solidFill>
                <a:srgbClr val="6D5047"/>
              </a:solidFill>
              <a:latin typeface="Calibri" pitchFamily="34" charset="0"/>
            </a:endParaRPr>
          </a:p>
          <a:p>
            <a:pPr defTabSz="914400">
              <a:spcAft>
                <a:spcPts val="1000"/>
              </a:spcAft>
            </a:pPr>
            <a:endParaRPr lang="fr-FR" sz="1600" b="1" dirty="0">
              <a:solidFill>
                <a:srgbClr val="6D5047"/>
              </a:solidFill>
              <a:latin typeface="Times New Roman" pitchFamily="18" charset="0"/>
            </a:endParaRPr>
          </a:p>
          <a:p>
            <a:pPr>
              <a:spcAft>
                <a:spcPts val="1000"/>
              </a:spcAft>
            </a:pPr>
            <a:r>
              <a:rPr lang="fr-FR" sz="1600" b="1" smtClean="0">
                <a:solidFill>
                  <a:srgbClr val="6D5047"/>
                </a:solidFill>
                <a:latin typeface="Calibri" pitchFamily="34" charset="0"/>
              </a:rPr>
              <a:t>13 associated schools </a:t>
            </a:r>
            <a:endParaRPr lang="fr-FR" sz="1600" dirty="0"/>
          </a:p>
        </p:txBody>
      </p:sp>
      <p:sp>
        <p:nvSpPr>
          <p:cNvPr id="8" name="Text Box 3"/>
          <p:cNvSpPr txBox="1">
            <a:spLocks noChangeArrowheads="1"/>
          </p:cNvSpPr>
          <p:nvPr/>
        </p:nvSpPr>
        <p:spPr bwMode="auto">
          <a:xfrm>
            <a:off x="5638800" y="1390650"/>
            <a:ext cx="2605608" cy="3981450"/>
          </a:xfrm>
          <a:prstGeom prst="rect">
            <a:avLst/>
          </a:prstGeom>
          <a:solidFill>
            <a:srgbClr val="FFFFFF"/>
          </a:solidFill>
          <a:ln w="9525" cap="rnd">
            <a:solidFill>
              <a:srgbClr val="6D5047"/>
            </a:solidFill>
            <a:prstDash val="sysDot"/>
            <a:miter lim="800000"/>
            <a:headEnd/>
            <a:tailEnd/>
          </a:ln>
        </p:spPr>
        <p:txBody>
          <a:bodyPr/>
          <a:lstStyle/>
          <a:p>
            <a:pPr>
              <a:spcAft>
                <a:spcPts val="1000"/>
              </a:spcAft>
            </a:pPr>
            <a:r>
              <a:rPr lang="fr-FR" sz="1600" b="1" smtClean="0">
                <a:solidFill>
                  <a:srgbClr val="6D5047"/>
                </a:solidFill>
                <a:latin typeface="Calibri" pitchFamily="34" charset="0"/>
              </a:rPr>
              <a:t>4, 800 staff members</a:t>
            </a:r>
          </a:p>
          <a:p>
            <a:pPr>
              <a:spcAft>
                <a:spcPts val="1000"/>
              </a:spcAft>
            </a:pPr>
            <a:r>
              <a:rPr lang="fr-FR" sz="1600" b="1" smtClean="0">
                <a:solidFill>
                  <a:srgbClr val="FF0000"/>
                </a:solidFill>
                <a:latin typeface="Calibri" pitchFamily="34" charset="0"/>
              </a:rPr>
              <a:t>2,000 researchers</a:t>
            </a:r>
          </a:p>
          <a:p>
            <a:pPr>
              <a:spcAft>
                <a:spcPts val="1000"/>
              </a:spcAft>
            </a:pPr>
            <a:endParaRPr lang="fr-FR" sz="1600" b="1" smtClean="0">
              <a:solidFill>
                <a:srgbClr val="6D5047"/>
              </a:solidFill>
              <a:latin typeface="Calibri" pitchFamily="34" charset="0"/>
            </a:endParaRPr>
          </a:p>
          <a:p>
            <a:pPr>
              <a:spcAft>
                <a:spcPts val="1000"/>
              </a:spcAft>
            </a:pPr>
            <a:r>
              <a:rPr lang="fr-FR" sz="1600" b="1" smtClean="0">
                <a:solidFill>
                  <a:srgbClr val="6D5047"/>
                </a:solidFill>
                <a:latin typeface="Calibri" pitchFamily="34" charset="0"/>
              </a:rPr>
              <a:t>2 Carnot Institutes</a:t>
            </a:r>
          </a:p>
          <a:p>
            <a:pPr>
              <a:spcAft>
                <a:spcPts val="1000"/>
              </a:spcAft>
            </a:pPr>
            <a:endParaRPr lang="fr-FR" sz="1600" b="1" smtClean="0">
              <a:solidFill>
                <a:srgbClr val="6D5047"/>
              </a:solidFill>
              <a:latin typeface="Calibri" pitchFamily="34" charset="0"/>
            </a:endParaRPr>
          </a:p>
          <a:p>
            <a:pPr>
              <a:spcAft>
                <a:spcPts val="1000"/>
              </a:spcAft>
            </a:pPr>
            <a:r>
              <a:rPr lang="en-US" sz="1600" b="1" smtClean="0">
                <a:solidFill>
                  <a:srgbClr val="6D5047"/>
                </a:solidFill>
                <a:latin typeface="Calibri" pitchFamily="34" charset="0"/>
              </a:rPr>
              <a:t>€121 M research-generated income per year</a:t>
            </a:r>
          </a:p>
          <a:p>
            <a:pPr>
              <a:spcAft>
                <a:spcPts val="1000"/>
              </a:spcAft>
            </a:pPr>
            <a:endParaRPr lang="fr-FR" sz="1600" b="1" smtClean="0">
              <a:solidFill>
                <a:srgbClr val="6D5047"/>
              </a:solidFill>
              <a:latin typeface="Calibri" pitchFamily="34" charset="0"/>
            </a:endParaRPr>
          </a:p>
          <a:p>
            <a:pPr>
              <a:spcAft>
                <a:spcPts val="1000"/>
              </a:spcAft>
            </a:pPr>
            <a:r>
              <a:rPr lang="en-US" sz="1600" b="1" smtClean="0">
                <a:solidFill>
                  <a:srgbClr val="6D5047"/>
                </a:solidFill>
                <a:latin typeface="Calibri" pitchFamily="34" charset="0"/>
              </a:rPr>
              <a:t>About 100 business start-ups per year at the schools’ incubators</a:t>
            </a:r>
            <a:endParaRPr lang="fr-FR" sz="1600" dirty="0"/>
          </a:p>
        </p:txBody>
      </p:sp>
      <p:sp>
        <p:nvSpPr>
          <p:cNvPr id="9" name="Text Box 4"/>
          <p:cNvSpPr txBox="1">
            <a:spLocks noChangeArrowheads="1"/>
          </p:cNvSpPr>
          <p:nvPr/>
        </p:nvSpPr>
        <p:spPr bwMode="auto">
          <a:xfrm>
            <a:off x="3381375" y="1390650"/>
            <a:ext cx="2181225" cy="3981450"/>
          </a:xfrm>
          <a:prstGeom prst="rect">
            <a:avLst/>
          </a:prstGeom>
          <a:solidFill>
            <a:srgbClr val="FFFFFF"/>
          </a:solidFill>
          <a:ln w="9525" cap="rnd">
            <a:solidFill>
              <a:srgbClr val="6D5047"/>
            </a:solidFill>
            <a:prstDash val="sysDot"/>
            <a:miter lim="800000"/>
            <a:headEnd/>
            <a:tailEnd/>
          </a:ln>
        </p:spPr>
        <p:txBody>
          <a:bodyPr/>
          <a:lstStyle/>
          <a:p>
            <a:pPr>
              <a:spcAft>
                <a:spcPts val="1800"/>
              </a:spcAft>
            </a:pPr>
            <a:r>
              <a:rPr lang="fr-FR" sz="1600" b="1" smtClean="0">
                <a:solidFill>
                  <a:srgbClr val="FF0000"/>
                </a:solidFill>
                <a:latin typeface="Calibri" pitchFamily="34" charset="0"/>
              </a:rPr>
              <a:t>12,555 students</a:t>
            </a:r>
          </a:p>
          <a:p>
            <a:pPr>
              <a:spcAft>
                <a:spcPts val="1800"/>
              </a:spcAft>
            </a:pPr>
            <a:r>
              <a:rPr lang="fr-FR" sz="1600" b="1" smtClean="0">
                <a:solidFill>
                  <a:srgbClr val="6D5047"/>
                </a:solidFill>
                <a:latin typeface="Calibri" pitchFamily="34" charset="0"/>
              </a:rPr>
              <a:t>1,725 PhD students</a:t>
            </a:r>
          </a:p>
          <a:p>
            <a:pPr>
              <a:spcAft>
                <a:spcPts val="1200"/>
              </a:spcAft>
            </a:pPr>
            <a:r>
              <a:rPr lang="fr-FR" sz="1600" b="1" smtClean="0">
                <a:solidFill>
                  <a:srgbClr val="6D5047"/>
                </a:solidFill>
                <a:latin typeface="Calibri" pitchFamily="34" charset="0"/>
              </a:rPr>
              <a:t>+4000 graduates per year</a:t>
            </a:r>
          </a:p>
          <a:p>
            <a:pPr>
              <a:spcAft>
                <a:spcPts val="1200"/>
              </a:spcAft>
            </a:pPr>
            <a:r>
              <a:rPr lang="fr-FR" sz="1600" smtClean="0">
                <a:solidFill>
                  <a:srgbClr val="6D5047"/>
                </a:solidFill>
                <a:latin typeface="Calibri" pitchFamily="34" charset="0"/>
              </a:rPr>
              <a:t>Including over 2,500 engineers</a:t>
            </a:r>
          </a:p>
          <a:p>
            <a:pPr>
              <a:spcAft>
                <a:spcPts val="1200"/>
              </a:spcAft>
            </a:pPr>
            <a:r>
              <a:rPr lang="en-US" sz="1600" b="1" smtClean="0">
                <a:solidFill>
                  <a:srgbClr val="6D5047"/>
                </a:solidFill>
                <a:latin typeface="Calibri" pitchFamily="34" charset="0"/>
              </a:rPr>
              <a:t>8% engineering degrees issued in France </a:t>
            </a:r>
          </a:p>
          <a:p>
            <a:pPr>
              <a:spcAft>
                <a:spcPts val="1200"/>
              </a:spcAft>
            </a:pPr>
            <a:r>
              <a:rPr lang="fr-FR" sz="1600" b="1" smtClean="0">
                <a:solidFill>
                  <a:srgbClr val="6D5047"/>
                </a:solidFill>
                <a:latin typeface="Calibri" pitchFamily="34" charset="0"/>
              </a:rPr>
              <a:t>32 % foreign students</a:t>
            </a:r>
          </a:p>
          <a:p>
            <a:pPr>
              <a:spcAft>
                <a:spcPts val="1800"/>
              </a:spcAft>
            </a:pPr>
            <a:r>
              <a:rPr lang="fr-FR" sz="1600" b="1" smtClean="0">
                <a:solidFill>
                  <a:srgbClr val="6D5047"/>
                </a:solidFill>
                <a:latin typeface="Calibri" pitchFamily="34" charset="0"/>
              </a:rPr>
              <a:t>38 % grant holders </a:t>
            </a:r>
            <a:endParaRPr lang="fr-FR" sz="1600" dirty="0"/>
          </a:p>
        </p:txBody>
      </p:sp>
      <p:sp>
        <p:nvSpPr>
          <p:cNvPr id="10" name="ZoneTexte 8"/>
          <p:cNvSpPr txBox="1">
            <a:spLocks noChangeArrowheads="1"/>
          </p:cNvSpPr>
          <p:nvPr/>
        </p:nvSpPr>
        <p:spPr bwMode="auto">
          <a:xfrm>
            <a:off x="5940152" y="5949280"/>
            <a:ext cx="2952328" cy="246221"/>
          </a:xfrm>
          <a:prstGeom prst="rect">
            <a:avLst/>
          </a:prstGeom>
          <a:noFill/>
          <a:ln w="9525">
            <a:noFill/>
            <a:miter lim="800000"/>
            <a:headEnd/>
            <a:tailEnd/>
          </a:ln>
        </p:spPr>
        <p:txBody>
          <a:bodyPr wrap="square">
            <a:spAutoFit/>
          </a:bodyPr>
          <a:lstStyle/>
          <a:p>
            <a:r>
              <a:rPr lang="fr-FR" sz="1000" u="sng" smtClean="0">
                <a:cs typeface="Arial" pitchFamily="34" charset="0"/>
              </a:rPr>
              <a:t>NB</a:t>
            </a:r>
            <a:r>
              <a:rPr lang="fr-FR" sz="1000" smtClean="0">
                <a:cs typeface="Arial" pitchFamily="34" charset="0"/>
              </a:rPr>
              <a:t>: 2012 data, excluding associated schools.</a:t>
            </a:r>
            <a:endParaRPr lang="fr-FR" sz="1000" dirty="0">
              <a:cs typeface="Arial" pitchFamily="34" charset="0"/>
            </a:endParaRPr>
          </a:p>
        </p:txBody>
      </p:sp>
      <p:pic>
        <p:nvPicPr>
          <p:cNvPr id="11"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908720"/>
            <a:ext cx="9144000" cy="594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5373216"/>
            <a:ext cx="9144000" cy="1512168"/>
          </a:xfrm>
          <a:prstGeom prst="rect">
            <a:avLst/>
          </a:prstGeom>
        </p:spPr>
        <p:style>
          <a:lnRef idx="0">
            <a:schemeClr val="accent2"/>
          </a:lnRef>
          <a:fillRef idx="3">
            <a:schemeClr val="accent2"/>
          </a:fillRef>
          <a:effectRef idx="3">
            <a:schemeClr val="accent2"/>
          </a:effectRef>
          <a:fontRef idx="minor">
            <a:schemeClr val="lt1"/>
          </a:fontRef>
        </p:style>
        <p:txBody>
          <a:bodyPr vert="vert" rtlCol="0" anchor="t" anchorCtr="0"/>
          <a:lstStyle/>
          <a:p>
            <a:pPr algn="ctr"/>
            <a:r>
              <a:rPr lang="de-DE" sz="2400" dirty="0" smtClean="0"/>
              <a:t>Larger Companies</a:t>
            </a:r>
            <a:endParaRPr lang="de-DE" sz="2400" dirty="0"/>
          </a:p>
        </p:txBody>
      </p:sp>
      <p:sp>
        <p:nvSpPr>
          <p:cNvPr id="7" name="Rechteck 6"/>
          <p:cNvSpPr/>
          <p:nvPr/>
        </p:nvSpPr>
        <p:spPr>
          <a:xfrm>
            <a:off x="0" y="3573016"/>
            <a:ext cx="9144000" cy="1800200"/>
          </a:xfrm>
          <a:prstGeom prst="rect">
            <a:avLst/>
          </a:prstGeom>
        </p:spPr>
        <p:style>
          <a:lnRef idx="0">
            <a:schemeClr val="accent3"/>
          </a:lnRef>
          <a:fillRef idx="3">
            <a:schemeClr val="accent3"/>
          </a:fillRef>
          <a:effectRef idx="3">
            <a:schemeClr val="accent3"/>
          </a:effectRef>
          <a:fontRef idx="minor">
            <a:schemeClr val="lt1"/>
          </a:fontRef>
        </p:style>
        <p:txBody>
          <a:bodyPr vert="vert" rtlCol="0" anchor="t" anchorCtr="0"/>
          <a:lstStyle/>
          <a:p>
            <a:pPr algn="ctr"/>
            <a:r>
              <a:rPr lang="de-DE" sz="2400" smtClean="0"/>
              <a:t>SMEs</a:t>
            </a:r>
            <a:endParaRPr lang="de-DE" sz="2400" dirty="0"/>
          </a:p>
        </p:txBody>
      </p:sp>
      <p:sp>
        <p:nvSpPr>
          <p:cNvPr id="5" name="Rechteck 4"/>
          <p:cNvSpPr/>
          <p:nvPr/>
        </p:nvSpPr>
        <p:spPr>
          <a:xfrm>
            <a:off x="0" y="836712"/>
            <a:ext cx="9144000" cy="2736304"/>
          </a:xfrm>
          <a:prstGeom prst="rect">
            <a:avLst/>
          </a:prstGeom>
        </p:spPr>
        <p:style>
          <a:lnRef idx="0">
            <a:schemeClr val="accent5"/>
          </a:lnRef>
          <a:fillRef idx="3">
            <a:schemeClr val="accent5"/>
          </a:fillRef>
          <a:effectRef idx="3">
            <a:schemeClr val="accent5"/>
          </a:effectRef>
          <a:fontRef idx="minor">
            <a:schemeClr val="lt1"/>
          </a:fontRef>
        </p:style>
        <p:txBody>
          <a:bodyPr vert="vert" rtlCol="0" anchor="t" anchorCtr="0"/>
          <a:lstStyle/>
          <a:p>
            <a:pPr algn="ctr"/>
            <a:r>
              <a:rPr lang="de-DE" sz="2400" dirty="0" smtClean="0">
                <a:solidFill>
                  <a:schemeClr val="bg1"/>
                </a:solidFill>
              </a:rPr>
              <a:t>Research,</a:t>
            </a:r>
          </a:p>
          <a:p>
            <a:pPr algn="ctr"/>
            <a:r>
              <a:rPr lang="de-DE" sz="2400" dirty="0" smtClean="0">
                <a:solidFill>
                  <a:schemeClr val="bg1"/>
                </a:solidFill>
              </a:rPr>
              <a:t>Academic</a:t>
            </a:r>
            <a:endParaRPr lang="de-DE" sz="2400" dirty="0">
              <a:solidFill>
                <a:schemeClr val="bg1"/>
              </a:solidFill>
            </a:endParaRPr>
          </a:p>
        </p:txBody>
      </p:sp>
      <p:sp>
        <p:nvSpPr>
          <p:cNvPr id="2" name="Titel 1"/>
          <p:cNvSpPr>
            <a:spLocks noGrp="1"/>
          </p:cNvSpPr>
          <p:nvPr>
            <p:ph type="title"/>
          </p:nvPr>
        </p:nvSpPr>
        <p:spPr>
          <a:xfrm>
            <a:off x="21158" y="44624"/>
            <a:ext cx="7287146" cy="720080"/>
          </a:xfrm>
        </p:spPr>
        <p:txBody>
          <a:bodyPr/>
          <a:lstStyle/>
          <a:p>
            <a:r>
              <a:rPr lang="de-DE" sz="3600" err="1" smtClean="0"/>
              <a:t>cycLED</a:t>
            </a:r>
            <a:r>
              <a:rPr lang="de-DE" sz="3600" smtClean="0"/>
              <a:t> members &amp; activities</a:t>
            </a:r>
            <a:endParaRPr lang="de-DE" sz="3600" dirty="0"/>
          </a:p>
        </p:txBody>
      </p:sp>
      <p:sp>
        <p:nvSpPr>
          <p:cNvPr id="3" name="Inhaltsplatzhalter 2"/>
          <p:cNvSpPr>
            <a:spLocks noGrp="1"/>
          </p:cNvSpPr>
          <p:nvPr>
            <p:ph idx="1"/>
          </p:nvPr>
        </p:nvSpPr>
        <p:spPr>
          <a:xfrm>
            <a:off x="411174" y="908720"/>
            <a:ext cx="8223250" cy="4748213"/>
          </a:xfrm>
        </p:spPr>
        <p:txBody>
          <a:bodyPr/>
          <a:lstStyle/>
          <a:p>
            <a:pPr marL="457200" indent="-457200">
              <a:buFont typeface="+mj-lt"/>
              <a:buAutoNum type="arabicPeriod"/>
            </a:pPr>
            <a:r>
              <a:rPr lang="de-DE" sz="2200" b="1" dirty="0" smtClean="0">
                <a:solidFill>
                  <a:schemeClr val="bg1"/>
                </a:solidFill>
              </a:rPr>
              <a:t>Fraunhofer IZM (DE, </a:t>
            </a:r>
            <a:r>
              <a:rPr lang="de-DE" sz="2200" b="1" dirty="0" err="1" smtClean="0">
                <a:solidFill>
                  <a:schemeClr val="bg1"/>
                </a:solidFill>
              </a:rPr>
              <a:t>Coordination</a:t>
            </a:r>
            <a:r>
              <a:rPr lang="de-DE" sz="2200" b="1" dirty="0" smtClean="0">
                <a:solidFill>
                  <a:schemeClr val="bg1"/>
                </a:solidFill>
              </a:rPr>
              <a:t>, WP2, 5)</a:t>
            </a:r>
          </a:p>
          <a:p>
            <a:pPr marL="457200" indent="-457200">
              <a:buFont typeface="+mj-lt"/>
              <a:buAutoNum type="arabicPeriod"/>
            </a:pPr>
            <a:r>
              <a:rPr lang="de-DE" sz="2200" b="1" dirty="0" err="1">
                <a:solidFill>
                  <a:schemeClr val="bg1"/>
                </a:solidFill>
              </a:rPr>
              <a:t>EcoDesign</a:t>
            </a:r>
            <a:r>
              <a:rPr lang="de-DE" sz="2200" b="1" dirty="0">
                <a:solidFill>
                  <a:schemeClr val="bg1"/>
                </a:solidFill>
              </a:rPr>
              <a:t> Center Wales (EDCW, </a:t>
            </a:r>
            <a:r>
              <a:rPr lang="de-DE" sz="2200" b="1" dirty="0" smtClean="0">
                <a:solidFill>
                  <a:schemeClr val="bg1"/>
                </a:solidFill>
              </a:rPr>
              <a:t>UK</a:t>
            </a:r>
            <a:r>
              <a:rPr lang="de-DE" sz="2200" b="1" smtClean="0">
                <a:solidFill>
                  <a:schemeClr val="bg1"/>
                </a:solidFill>
              </a:rPr>
              <a:t>; WP2, </a:t>
            </a:r>
            <a:r>
              <a:rPr lang="de-DE" sz="2200" b="1" dirty="0" smtClean="0">
                <a:solidFill>
                  <a:schemeClr val="bg1"/>
                </a:solidFill>
              </a:rPr>
              <a:t>6)</a:t>
            </a:r>
            <a:endParaRPr lang="de-DE" sz="2200" b="1" dirty="0">
              <a:solidFill>
                <a:schemeClr val="bg1"/>
              </a:solidFill>
            </a:endParaRPr>
          </a:p>
          <a:p>
            <a:pPr marL="457200" indent="-457200">
              <a:buFont typeface="+mj-lt"/>
              <a:buAutoNum type="arabicPeriod"/>
            </a:pPr>
            <a:r>
              <a:rPr lang="de-DE" sz="2200" b="1" dirty="0" smtClean="0">
                <a:solidFill>
                  <a:schemeClr val="bg1"/>
                </a:solidFill>
              </a:rPr>
              <a:t>Institut </a:t>
            </a:r>
            <a:r>
              <a:rPr lang="de-DE" sz="2200" b="1" dirty="0" err="1" smtClean="0">
                <a:solidFill>
                  <a:schemeClr val="bg1"/>
                </a:solidFill>
              </a:rPr>
              <a:t>Mines-Télécom</a:t>
            </a:r>
            <a:r>
              <a:rPr lang="de-DE" sz="2200" b="1" dirty="0">
                <a:solidFill>
                  <a:schemeClr val="bg1"/>
                </a:solidFill>
              </a:rPr>
              <a:t> </a:t>
            </a:r>
            <a:r>
              <a:rPr lang="de-DE" sz="2200" b="1" dirty="0" smtClean="0">
                <a:solidFill>
                  <a:schemeClr val="bg1"/>
                </a:solidFill>
              </a:rPr>
              <a:t>(IMT</a:t>
            </a:r>
            <a:r>
              <a:rPr lang="de-DE" sz="2200" b="1" dirty="0">
                <a:solidFill>
                  <a:schemeClr val="bg1"/>
                </a:solidFill>
              </a:rPr>
              <a:t>, </a:t>
            </a:r>
            <a:r>
              <a:rPr lang="de-DE" sz="2200" b="1" dirty="0" smtClean="0">
                <a:solidFill>
                  <a:schemeClr val="bg1"/>
                </a:solidFill>
              </a:rPr>
              <a:t>FR; WP8)</a:t>
            </a:r>
            <a:endParaRPr lang="de-DE" sz="2200" b="1" dirty="0">
              <a:solidFill>
                <a:schemeClr val="bg1"/>
              </a:solidFill>
            </a:endParaRPr>
          </a:p>
          <a:p>
            <a:pPr marL="457200" indent="-457200">
              <a:buFont typeface="+mj-lt"/>
              <a:buAutoNum type="arabicPeriod"/>
            </a:pPr>
            <a:r>
              <a:rPr lang="de-DE" sz="2200" b="1" dirty="0">
                <a:solidFill>
                  <a:schemeClr val="bg1"/>
                </a:solidFill>
              </a:rPr>
              <a:t>Nottingham Trent University (NTU, </a:t>
            </a:r>
            <a:r>
              <a:rPr lang="de-DE" sz="2200" b="1" dirty="0" smtClean="0">
                <a:solidFill>
                  <a:schemeClr val="bg1"/>
                </a:solidFill>
              </a:rPr>
              <a:t>UK; WP3)</a:t>
            </a:r>
            <a:endParaRPr lang="de-DE" sz="2200" b="1" dirty="0">
              <a:solidFill>
                <a:schemeClr val="bg1"/>
              </a:solidFill>
            </a:endParaRPr>
          </a:p>
          <a:p>
            <a:pPr marL="457200" indent="-457200">
              <a:buFont typeface="+mj-lt"/>
              <a:buAutoNum type="arabicPeriod"/>
            </a:pPr>
            <a:r>
              <a:rPr lang="de-DE" sz="2200" b="1" dirty="0">
                <a:solidFill>
                  <a:schemeClr val="bg1"/>
                </a:solidFill>
              </a:rPr>
              <a:t>OUT (</a:t>
            </a:r>
            <a:r>
              <a:rPr lang="de-DE" sz="2200" b="1" dirty="0" smtClean="0">
                <a:solidFill>
                  <a:schemeClr val="bg1"/>
                </a:solidFill>
              </a:rPr>
              <a:t>DE; WP4)</a:t>
            </a:r>
            <a:endParaRPr lang="de-DE" sz="2200" b="1" dirty="0">
              <a:solidFill>
                <a:schemeClr val="bg1"/>
              </a:solidFill>
            </a:endParaRPr>
          </a:p>
          <a:p>
            <a:pPr marL="457200" indent="-457200">
              <a:buFont typeface="+mj-lt"/>
              <a:buAutoNum type="arabicPeriod"/>
            </a:pPr>
            <a:r>
              <a:rPr lang="de-DE" sz="2200" b="1" dirty="0">
                <a:solidFill>
                  <a:schemeClr val="bg1"/>
                </a:solidFill>
              </a:rPr>
              <a:t>Sirris (</a:t>
            </a:r>
            <a:r>
              <a:rPr lang="de-DE" sz="2200" b="1" dirty="0" smtClean="0">
                <a:solidFill>
                  <a:schemeClr val="bg1"/>
                </a:solidFill>
              </a:rPr>
              <a:t>BE; WP7)</a:t>
            </a:r>
            <a:endParaRPr lang="de-DE" sz="2200" b="1" dirty="0">
              <a:solidFill>
                <a:schemeClr val="bg1"/>
              </a:solidFill>
            </a:endParaRPr>
          </a:p>
          <a:p>
            <a:pPr marL="457200" indent="-457200">
              <a:buFont typeface="+mj-lt"/>
              <a:buAutoNum type="arabicPeriod"/>
            </a:pPr>
            <a:endParaRPr lang="de-DE" sz="1600" b="1" dirty="0">
              <a:solidFill>
                <a:schemeClr val="bg1"/>
              </a:solidFill>
            </a:endParaRPr>
          </a:p>
          <a:p>
            <a:pPr marL="457200" indent="-457200">
              <a:buFont typeface="+mj-lt"/>
              <a:buAutoNum type="arabicPeriod"/>
            </a:pPr>
            <a:r>
              <a:rPr lang="de-DE" sz="2200" b="1" dirty="0">
                <a:solidFill>
                  <a:schemeClr val="bg1"/>
                </a:solidFill>
              </a:rPr>
              <a:t>ELPRO Elektronik-Produkt Recycling GmbH (</a:t>
            </a:r>
            <a:r>
              <a:rPr lang="de-DE" sz="2200" b="1" dirty="0" smtClean="0">
                <a:solidFill>
                  <a:schemeClr val="bg1"/>
                </a:solidFill>
              </a:rPr>
              <a:t>DE; WP5)</a:t>
            </a:r>
            <a:endParaRPr lang="de-DE" sz="2200" b="1" dirty="0">
              <a:solidFill>
                <a:schemeClr val="bg1"/>
              </a:solidFill>
            </a:endParaRPr>
          </a:p>
          <a:p>
            <a:pPr marL="457200" indent="-457200">
              <a:buFont typeface="+mj-lt"/>
              <a:buAutoNum type="arabicPeriod"/>
            </a:pPr>
            <a:r>
              <a:rPr lang="de-DE" sz="2200" b="1" dirty="0">
                <a:solidFill>
                  <a:schemeClr val="bg1"/>
                </a:solidFill>
              </a:rPr>
              <a:t>Braun </a:t>
            </a:r>
            <a:r>
              <a:rPr lang="de-DE" sz="2200" b="1" dirty="0" err="1">
                <a:solidFill>
                  <a:schemeClr val="bg1"/>
                </a:solidFill>
              </a:rPr>
              <a:t>Lighting</a:t>
            </a:r>
            <a:r>
              <a:rPr lang="de-DE" sz="2200" b="1" dirty="0">
                <a:solidFill>
                  <a:schemeClr val="bg1"/>
                </a:solidFill>
              </a:rPr>
              <a:t> Solutions (DE; WP4, demonstrator1)</a:t>
            </a:r>
          </a:p>
          <a:p>
            <a:pPr marL="457200" indent="-457200">
              <a:buFont typeface="+mj-lt"/>
              <a:buAutoNum type="arabicPeriod"/>
            </a:pPr>
            <a:r>
              <a:rPr lang="de-DE" sz="2200" b="1" dirty="0">
                <a:solidFill>
                  <a:schemeClr val="bg1"/>
                </a:solidFill>
              </a:rPr>
              <a:t>ONA (ES; WP4, </a:t>
            </a:r>
            <a:r>
              <a:rPr lang="de-DE" sz="2200" b="1" dirty="0" err="1">
                <a:solidFill>
                  <a:schemeClr val="bg1"/>
                </a:solidFill>
              </a:rPr>
              <a:t>demonstrator</a:t>
            </a:r>
            <a:r>
              <a:rPr lang="de-DE" sz="2200" b="1" dirty="0">
                <a:solidFill>
                  <a:schemeClr val="bg1"/>
                </a:solidFill>
              </a:rPr>
              <a:t> 3)</a:t>
            </a:r>
          </a:p>
          <a:p>
            <a:pPr marL="457200" indent="-457200">
              <a:buFont typeface="+mj-lt"/>
              <a:buAutoNum type="arabicPeriod"/>
            </a:pPr>
            <a:r>
              <a:rPr lang="de-DE" sz="2200" b="1" dirty="0" smtClean="0">
                <a:solidFill>
                  <a:schemeClr val="bg1"/>
                </a:solidFill>
              </a:rPr>
              <a:t>Riva GmbH </a:t>
            </a:r>
            <a:r>
              <a:rPr lang="de-DE" sz="2200" b="1" dirty="0" err="1" smtClean="0">
                <a:solidFill>
                  <a:schemeClr val="bg1"/>
                </a:solidFill>
              </a:rPr>
              <a:t>Lighting</a:t>
            </a:r>
            <a:r>
              <a:rPr lang="de-DE" sz="2200" b="1" dirty="0" smtClean="0">
                <a:solidFill>
                  <a:schemeClr val="bg1"/>
                </a:solidFill>
              </a:rPr>
              <a:t> </a:t>
            </a:r>
            <a:r>
              <a:rPr lang="de-DE" sz="2200" b="1" dirty="0">
                <a:solidFill>
                  <a:schemeClr val="bg1"/>
                </a:solidFill>
              </a:rPr>
              <a:t>(</a:t>
            </a:r>
            <a:r>
              <a:rPr lang="de-DE" sz="2200" b="1" dirty="0" smtClean="0">
                <a:solidFill>
                  <a:schemeClr val="bg1"/>
                </a:solidFill>
              </a:rPr>
              <a:t>DE; WP4, </a:t>
            </a:r>
            <a:r>
              <a:rPr lang="de-DE" sz="2200" b="1" dirty="0" err="1" smtClean="0">
                <a:solidFill>
                  <a:schemeClr val="bg1"/>
                </a:solidFill>
              </a:rPr>
              <a:t>demonstrator</a:t>
            </a:r>
            <a:r>
              <a:rPr lang="de-DE" sz="2200" b="1" dirty="0" smtClean="0">
                <a:solidFill>
                  <a:schemeClr val="bg1"/>
                </a:solidFill>
              </a:rPr>
              <a:t> 4)</a:t>
            </a:r>
            <a:endParaRPr lang="de-DE" sz="2200" b="1" dirty="0">
              <a:solidFill>
                <a:schemeClr val="bg1"/>
              </a:solidFill>
            </a:endParaRPr>
          </a:p>
          <a:p>
            <a:pPr marL="457200" indent="-457200">
              <a:buFont typeface="+mj-lt"/>
              <a:buAutoNum type="arabicPeriod"/>
            </a:pPr>
            <a:endParaRPr lang="de-DE" sz="1600" b="1" dirty="0" smtClean="0">
              <a:solidFill>
                <a:schemeClr val="bg1"/>
              </a:solidFill>
            </a:endParaRPr>
          </a:p>
          <a:p>
            <a:pPr marL="457200" indent="-457200">
              <a:buFont typeface="+mj-lt"/>
              <a:buAutoNum type="arabicPeriod"/>
            </a:pPr>
            <a:r>
              <a:rPr lang="de-DE" sz="2200" b="1" dirty="0" smtClean="0">
                <a:solidFill>
                  <a:schemeClr val="bg1"/>
                </a:solidFill>
              </a:rPr>
              <a:t>ETAP </a:t>
            </a:r>
            <a:r>
              <a:rPr lang="de-DE" sz="2200" b="1" dirty="0" err="1">
                <a:solidFill>
                  <a:schemeClr val="bg1"/>
                </a:solidFill>
              </a:rPr>
              <a:t>Lighting</a:t>
            </a:r>
            <a:r>
              <a:rPr lang="de-DE" sz="2200" b="1" dirty="0">
                <a:solidFill>
                  <a:schemeClr val="bg1"/>
                </a:solidFill>
              </a:rPr>
              <a:t> (</a:t>
            </a:r>
            <a:r>
              <a:rPr lang="de-DE" sz="2200" b="1" dirty="0" smtClean="0">
                <a:solidFill>
                  <a:schemeClr val="bg1"/>
                </a:solidFill>
              </a:rPr>
              <a:t>BE; WP4, </a:t>
            </a:r>
            <a:r>
              <a:rPr lang="de-DE" sz="2200" b="1" dirty="0" err="1" smtClean="0">
                <a:solidFill>
                  <a:schemeClr val="bg1"/>
                </a:solidFill>
              </a:rPr>
              <a:t>demonstrator</a:t>
            </a:r>
            <a:r>
              <a:rPr lang="de-DE" sz="2200" b="1" dirty="0" smtClean="0">
                <a:solidFill>
                  <a:schemeClr val="bg1"/>
                </a:solidFill>
              </a:rPr>
              <a:t> 2)</a:t>
            </a:r>
            <a:endParaRPr lang="de-DE" sz="2200" b="1" dirty="0">
              <a:solidFill>
                <a:schemeClr val="bg1"/>
              </a:solidFill>
            </a:endParaRPr>
          </a:p>
          <a:p>
            <a:pPr marL="457200" indent="-457200">
              <a:buFont typeface="+mj-lt"/>
              <a:buAutoNum type="arabicPeriod"/>
            </a:pPr>
            <a:r>
              <a:rPr lang="de-DE" sz="2200" b="1" dirty="0" smtClean="0">
                <a:solidFill>
                  <a:schemeClr val="bg1"/>
                </a:solidFill>
              </a:rPr>
              <a:t>Philips </a:t>
            </a:r>
            <a:r>
              <a:rPr lang="de-DE" sz="2200" b="1" dirty="0" err="1">
                <a:solidFill>
                  <a:schemeClr val="bg1"/>
                </a:solidFill>
              </a:rPr>
              <a:t>Lighting</a:t>
            </a:r>
            <a:r>
              <a:rPr lang="de-DE" sz="2200" b="1" dirty="0">
                <a:solidFill>
                  <a:schemeClr val="bg1"/>
                </a:solidFill>
              </a:rPr>
              <a:t> (</a:t>
            </a:r>
            <a:r>
              <a:rPr lang="de-DE" sz="2200" b="1" dirty="0" smtClean="0">
                <a:solidFill>
                  <a:schemeClr val="bg1"/>
                </a:solidFill>
              </a:rPr>
              <a:t>NL; WP6)</a:t>
            </a:r>
            <a:endParaRPr lang="de-DE" sz="2200" b="1" dirty="0">
              <a:solidFill>
                <a:schemeClr val="bg1"/>
              </a:solidFill>
            </a:endParaRPr>
          </a:p>
          <a:p>
            <a:pPr marL="457200" indent="-457200">
              <a:buFont typeface="+mj-lt"/>
              <a:buAutoNum type="arabicPeriod"/>
            </a:pPr>
            <a:r>
              <a:rPr lang="de-DE" sz="2200" b="1" dirty="0" err="1" smtClean="0">
                <a:solidFill>
                  <a:schemeClr val="bg1"/>
                </a:solidFill>
              </a:rPr>
              <a:t>Umicore</a:t>
            </a:r>
            <a:r>
              <a:rPr lang="de-DE" sz="2200" b="1" dirty="0" smtClean="0">
                <a:solidFill>
                  <a:schemeClr val="bg1"/>
                </a:solidFill>
              </a:rPr>
              <a:t> </a:t>
            </a:r>
            <a:r>
              <a:rPr lang="de-DE" sz="2200" b="1" dirty="0">
                <a:solidFill>
                  <a:schemeClr val="bg1"/>
                </a:solidFill>
              </a:rPr>
              <a:t>(</a:t>
            </a:r>
            <a:r>
              <a:rPr lang="de-DE" sz="2200" b="1" dirty="0" smtClean="0">
                <a:solidFill>
                  <a:schemeClr val="bg1"/>
                </a:solidFill>
              </a:rPr>
              <a:t>BE; WP5)</a:t>
            </a:r>
            <a:endParaRPr lang="de-DE" sz="2200" b="1" dirty="0">
              <a:solidFill>
                <a:schemeClr val="bg1"/>
              </a:solidFill>
            </a:endParaRPr>
          </a:p>
          <a:p>
            <a:pPr marL="457200" indent="-457200">
              <a:buFont typeface="+mj-lt"/>
              <a:buAutoNum type="arabicPeriod"/>
            </a:pPr>
            <a:endParaRPr lang="de-DE" sz="2200" b="1" dirty="0" smtClean="0">
              <a:solidFill>
                <a:schemeClr val="bg1"/>
              </a:solidFill>
            </a:endParaRPr>
          </a:p>
          <a:p>
            <a:pPr marL="457200" indent="-457200">
              <a:buFont typeface="+mj-lt"/>
              <a:buAutoNum type="arabicPeriod"/>
            </a:pPr>
            <a:endParaRPr lang="de-DE" sz="2200" b="1" dirty="0" smtClean="0">
              <a:solidFill>
                <a:schemeClr val="bg1"/>
              </a:solidFill>
            </a:endParaRPr>
          </a:p>
          <a:p>
            <a:pPr marL="457200" indent="-457200">
              <a:buFont typeface="+mj-lt"/>
              <a:buAutoNum type="arabicPeriod"/>
            </a:pPr>
            <a:endParaRPr lang="de-DE" sz="2200" b="1" dirty="0">
              <a:solidFill>
                <a:schemeClr val="bg1"/>
              </a:solidFill>
            </a:endParaRPr>
          </a:p>
        </p:txBody>
      </p:sp>
      <p:pic>
        <p:nvPicPr>
          <p:cNvPr id="10"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extLst>
      <p:ext uri="{BB962C8B-B14F-4D97-AF65-F5344CB8AC3E}">
        <p14:creationId xmlns:p14="http://schemas.microsoft.com/office/powerpoint/2010/main" xmlns="" val="2108083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7668344" cy="531440"/>
          </a:xfrm>
        </p:spPr>
        <p:txBody>
          <a:bodyPr/>
          <a:lstStyle/>
          <a:p>
            <a:pPr algn="l"/>
            <a:r>
              <a:rPr lang="fr-FR" sz="3200" smtClean="0"/>
              <a:t>Interview guideline &amp; collected data</a:t>
            </a:r>
            <a:endParaRPr lang="fr-FR" sz="32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32</a:t>
            </a:fld>
            <a:endParaRPr lang="fr-FR" dirty="0"/>
          </a:p>
        </p:txBody>
      </p:sp>
      <p:pic>
        <p:nvPicPr>
          <p:cNvPr id="3" name="Picture 2"/>
          <p:cNvPicPr>
            <a:picLocks noGrp="1" noChangeAspect="1" noChangeArrowheads="1"/>
          </p:cNvPicPr>
          <p:nvPr>
            <p:ph idx="1"/>
          </p:nvPr>
        </p:nvPicPr>
        <p:blipFill>
          <a:blip r:embed="rId2" cstate="email"/>
          <a:srcRect/>
          <a:stretch>
            <a:fillRect/>
          </a:stretch>
        </p:blipFill>
        <p:spPr bwMode="auto">
          <a:xfrm>
            <a:off x="0" y="2492896"/>
            <a:ext cx="9144000" cy="3600397"/>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1547664" y="1268760"/>
            <a:ext cx="5040560" cy="1062360"/>
          </a:xfrm>
          <a:prstGeom prst="rect">
            <a:avLst/>
          </a:prstGeom>
          <a:noFill/>
          <a:ln w="9525">
            <a:noFill/>
            <a:miter lim="800000"/>
            <a:headEnd/>
            <a:tailEnd/>
          </a:ln>
        </p:spPr>
      </p:pic>
      <p:pic>
        <p:nvPicPr>
          <p:cNvPr id="7"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sp>
        <p:nvSpPr>
          <p:cNvPr id="8" name="Rectangle 7"/>
          <p:cNvSpPr/>
          <p:nvPr/>
        </p:nvSpPr>
        <p:spPr>
          <a:xfrm>
            <a:off x="5364088" y="3212976"/>
            <a:ext cx="187220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Distribution of barriers per score</a:t>
            </a:r>
            <a:endParaRPr lang="fr-FR" sz="32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33</a:t>
            </a:fld>
            <a:endParaRPr lang="fr-FR" dirty="0"/>
          </a:p>
        </p:txBody>
      </p:sp>
      <p:pic>
        <p:nvPicPr>
          <p:cNvPr id="2050" name="Picture 2"/>
          <p:cNvPicPr>
            <a:picLocks noGrp="1" noChangeAspect="1" noChangeArrowheads="1"/>
          </p:cNvPicPr>
          <p:nvPr>
            <p:ph idx="1"/>
          </p:nvPr>
        </p:nvPicPr>
        <p:blipFill>
          <a:blip r:embed="rId2" cstate="email"/>
          <a:srcRect/>
          <a:stretch>
            <a:fillRect/>
          </a:stretch>
        </p:blipFill>
        <p:spPr bwMode="auto">
          <a:xfrm>
            <a:off x="0" y="1124744"/>
            <a:ext cx="4603557" cy="2159888"/>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3203848" y="3346062"/>
            <a:ext cx="5040560" cy="3025968"/>
          </a:xfrm>
          <a:prstGeom prst="rect">
            <a:avLst/>
          </a:prstGeom>
          <a:noFill/>
          <a:ln w="9525">
            <a:noFill/>
            <a:miter lim="800000"/>
            <a:headEnd/>
            <a:tailEnd/>
          </a:ln>
        </p:spPr>
      </p:pic>
      <p:pic>
        <p:nvPicPr>
          <p:cNvPr id="4098" name="Picture 2"/>
          <p:cNvPicPr>
            <a:picLocks noChangeAspect="1" noChangeArrowheads="1"/>
          </p:cNvPicPr>
          <p:nvPr/>
        </p:nvPicPr>
        <p:blipFill>
          <a:blip r:embed="rId4" cstate="email"/>
          <a:srcRect b="-5487"/>
          <a:stretch>
            <a:fillRect/>
          </a:stretch>
        </p:blipFill>
        <p:spPr bwMode="auto">
          <a:xfrm>
            <a:off x="5364088" y="2276872"/>
            <a:ext cx="2448272" cy="432048"/>
          </a:xfrm>
          <a:prstGeom prst="rect">
            <a:avLst/>
          </a:prstGeom>
          <a:noFill/>
          <a:ln w="9525">
            <a:solidFill>
              <a:srgbClr val="FF0000"/>
            </a:solidFill>
            <a:miter lim="800000"/>
            <a:headEnd/>
            <a:tailEnd/>
          </a:ln>
        </p:spPr>
      </p:pic>
      <p:pic>
        <p:nvPicPr>
          <p:cNvPr id="11" name="Picture 2"/>
          <p:cNvPicPr>
            <a:picLocks noChangeAspect="1" noChangeArrowheads="1"/>
          </p:cNvPicPr>
          <p:nvPr/>
        </p:nvPicPr>
        <p:blipFill>
          <a:blip r:embed="rId5" cstate="email"/>
          <a:srcRect/>
          <a:stretch>
            <a:fillRect/>
          </a:stretch>
        </p:blipFill>
        <p:spPr bwMode="auto">
          <a:xfrm>
            <a:off x="5364088" y="2708920"/>
            <a:ext cx="3779912" cy="409575"/>
          </a:xfrm>
          <a:prstGeom prst="rect">
            <a:avLst/>
          </a:prstGeom>
          <a:noFill/>
          <a:ln w="9525">
            <a:solidFill>
              <a:srgbClr val="FF0000"/>
            </a:solidFill>
            <a:miter lim="800000"/>
            <a:headEnd/>
            <a:tailEnd/>
          </a:ln>
        </p:spPr>
      </p:pic>
      <p:cxnSp>
        <p:nvCxnSpPr>
          <p:cNvPr id="15" name="Connecteur droit avec flèche 14"/>
          <p:cNvCxnSpPr>
            <a:endCxn id="11" idx="1"/>
          </p:cNvCxnSpPr>
          <p:nvPr/>
        </p:nvCxnSpPr>
        <p:spPr>
          <a:xfrm flipV="1">
            <a:off x="4572000" y="2913708"/>
            <a:ext cx="792088" cy="112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2852936"/>
            <a:ext cx="45720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descr="C:\Users\gossart\Documents\zStock\IMT\logos &amp; autres PR docs\Logo_IMT50.jpg"/>
          <p:cNvPicPr>
            <a:picLocks noChangeAspect="1" noChangeArrowheads="1"/>
          </p:cNvPicPr>
          <p:nvPr/>
        </p:nvPicPr>
        <p:blipFill>
          <a:blip r:embed="rId6"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07288" cy="936104"/>
          </a:xfrm>
        </p:spPr>
        <p:txBody>
          <a:bodyPr/>
          <a:lstStyle/>
          <a:p>
            <a:pPr algn="l"/>
            <a:r>
              <a:rPr lang="fr-FR" sz="3200" smtClean="0"/>
              <a:t>Distribution of barriers per level</a:t>
            </a:r>
            <a:endParaRPr lang="fr-FR" sz="32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34</a:t>
            </a:fld>
            <a:endParaRPr lang="fr-FR" dirty="0"/>
          </a:p>
        </p:txBody>
      </p:sp>
      <p:pic>
        <p:nvPicPr>
          <p:cNvPr id="3076" name="Picture 4"/>
          <p:cNvPicPr>
            <a:picLocks noChangeAspect="1" noChangeArrowheads="1"/>
          </p:cNvPicPr>
          <p:nvPr/>
        </p:nvPicPr>
        <p:blipFill>
          <a:blip r:embed="rId2" cstate="email"/>
          <a:srcRect/>
          <a:stretch>
            <a:fillRect/>
          </a:stretch>
        </p:blipFill>
        <p:spPr bwMode="auto">
          <a:xfrm>
            <a:off x="2785506" y="3212976"/>
            <a:ext cx="5426979" cy="3136776"/>
          </a:xfrm>
          <a:prstGeom prst="rect">
            <a:avLst/>
          </a:prstGeom>
          <a:noFill/>
          <a:ln w="9525">
            <a:noFill/>
            <a:miter lim="800000"/>
            <a:headEnd/>
            <a:tailEnd/>
          </a:ln>
        </p:spPr>
      </p:pic>
      <p:pic>
        <p:nvPicPr>
          <p:cNvPr id="3" name="Picture 2"/>
          <p:cNvPicPr>
            <a:picLocks noChangeAspect="1" noChangeArrowheads="1"/>
          </p:cNvPicPr>
          <p:nvPr/>
        </p:nvPicPr>
        <p:blipFill>
          <a:blip r:embed="rId3" cstate="email"/>
          <a:srcRect/>
          <a:stretch>
            <a:fillRect/>
          </a:stretch>
        </p:blipFill>
        <p:spPr bwMode="auto">
          <a:xfrm>
            <a:off x="0" y="1268760"/>
            <a:ext cx="8020626" cy="1872208"/>
          </a:xfrm>
          <a:prstGeom prst="rect">
            <a:avLst/>
          </a:prstGeom>
          <a:noFill/>
          <a:ln w="9525">
            <a:noFill/>
            <a:miter lim="800000"/>
            <a:headEnd/>
            <a:tailEnd/>
          </a:ln>
        </p:spPr>
      </p:pic>
      <p:sp>
        <p:nvSpPr>
          <p:cNvPr id="11" name="Rectangle 10"/>
          <p:cNvSpPr/>
          <p:nvPr/>
        </p:nvSpPr>
        <p:spPr>
          <a:xfrm>
            <a:off x="0" y="2564904"/>
            <a:ext cx="80648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28384" y="2564904"/>
            <a:ext cx="1115616" cy="307777"/>
          </a:xfrm>
          <a:prstGeom prst="rect">
            <a:avLst/>
          </a:prstGeom>
          <a:noFill/>
          <a:ln w="28575">
            <a:solidFill>
              <a:srgbClr val="FF0000"/>
            </a:solidFill>
          </a:ln>
        </p:spPr>
        <p:txBody>
          <a:bodyPr wrap="square" rtlCol="0">
            <a:spAutoFit/>
          </a:bodyPr>
          <a:lstStyle/>
          <a:p>
            <a:r>
              <a:rPr lang="fr-FR" sz="1400" b="1" smtClean="0"/>
              <a:t>14 barriers</a:t>
            </a:r>
            <a:endParaRPr lang="fr-FR" sz="1400" b="1"/>
          </a:p>
        </p:txBody>
      </p:sp>
      <p:pic>
        <p:nvPicPr>
          <p:cNvPr id="8" name="Picture 2" descr="C:\Users\gossart\Documents\zStock\IMT\logos &amp; autres PR docs\Logo_IMT50.jpg"/>
          <p:cNvPicPr>
            <a:picLocks noChangeAspect="1" noChangeArrowheads="1"/>
          </p:cNvPicPr>
          <p:nvPr/>
        </p:nvPicPr>
        <p:blipFill>
          <a:blip r:embed="rId4"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031632" cy="648072"/>
          </a:xfrm>
        </p:spPr>
        <p:txBody>
          <a:bodyPr/>
          <a:lstStyle/>
          <a:p>
            <a:pPr algn="l"/>
            <a:r>
              <a:rPr lang="fr-FR" sz="3200" smtClean="0"/>
              <a:t>Example of solutions to barriers</a:t>
            </a:r>
            <a:endParaRPr lang="fr-FR" sz="3200"/>
          </a:p>
        </p:txBody>
      </p:sp>
      <p:sp>
        <p:nvSpPr>
          <p:cNvPr id="3" name="Espace réservé du contenu 2"/>
          <p:cNvSpPr>
            <a:spLocks noGrp="1"/>
          </p:cNvSpPr>
          <p:nvPr>
            <p:ph idx="1"/>
          </p:nvPr>
        </p:nvSpPr>
        <p:spPr>
          <a:xfrm>
            <a:off x="251520" y="980728"/>
            <a:ext cx="8402310" cy="5256584"/>
          </a:xfrm>
        </p:spPr>
        <p:txBody>
          <a:bodyPr>
            <a:noAutofit/>
          </a:bodyPr>
          <a:lstStyle/>
          <a:p>
            <a:pPr marL="0" indent="0">
              <a:lnSpc>
                <a:spcPct val="160000"/>
              </a:lnSpc>
              <a:buNone/>
            </a:pPr>
            <a:r>
              <a:rPr lang="en-GB" sz="2400" smtClean="0"/>
              <a:t>Lack of </a:t>
            </a:r>
            <a:r>
              <a:rPr lang="en-GB" sz="2400" smtClean="0">
                <a:solidFill>
                  <a:srgbClr val="FF0000"/>
                </a:solidFill>
              </a:rPr>
              <a:t>certification mechanisms </a:t>
            </a:r>
            <a:r>
              <a:rPr lang="en-GB" sz="2400" smtClean="0"/>
              <a:t>to check out the technical specifications of products put on the market.</a:t>
            </a:r>
          </a:p>
          <a:p>
            <a:pPr>
              <a:buNone/>
            </a:pPr>
            <a:endParaRPr lang="en-GB" sz="2400" smtClean="0"/>
          </a:p>
          <a:p>
            <a:pPr>
              <a:lnSpc>
                <a:spcPct val="150000"/>
              </a:lnSpc>
            </a:pPr>
            <a:r>
              <a:rPr lang="en-GB" sz="2400" b="0" smtClean="0"/>
              <a:t>Network </a:t>
            </a:r>
            <a:r>
              <a:rPr lang="en-US" sz="2400" b="0" smtClean="0"/>
              <a:t>with EU and national policy makers;</a:t>
            </a:r>
            <a:endParaRPr lang="en-GB" sz="2400" b="0" smtClean="0"/>
          </a:p>
          <a:p>
            <a:pPr>
              <a:lnSpc>
                <a:spcPct val="150000"/>
              </a:lnSpc>
            </a:pPr>
            <a:r>
              <a:rPr lang="en-GB" sz="2400" b="0" smtClean="0"/>
              <a:t>Call for support from industry associations and European Commission (see e.g. US DoE “LED Lighting Facts”);</a:t>
            </a:r>
          </a:p>
          <a:p>
            <a:pPr>
              <a:lnSpc>
                <a:spcPct val="150000"/>
              </a:lnSpc>
            </a:pPr>
            <a:r>
              <a:rPr lang="en-GB" sz="2400" b="0" smtClean="0"/>
              <a:t>Use European standard organisations; Government authorities should exert market control on CE marking; the professional association Lighting Europe should promote the ENEC labels.</a:t>
            </a:r>
          </a:p>
          <a:p>
            <a:pPr>
              <a:buFont typeface="Arial" pitchFamily="34" charset="0"/>
              <a:buChar char="•"/>
            </a:pPr>
            <a:endParaRPr lang="fr-FR" sz="240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35</a:t>
            </a:fld>
            <a:endParaRPr lang="fr-FR" dirty="0"/>
          </a:p>
        </p:txBody>
      </p:sp>
      <p:pic>
        <p:nvPicPr>
          <p:cNvPr id="5"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031632" cy="648072"/>
          </a:xfrm>
        </p:spPr>
        <p:txBody>
          <a:bodyPr/>
          <a:lstStyle/>
          <a:p>
            <a:pPr algn="l"/>
            <a:r>
              <a:rPr lang="fr-FR" sz="3200" smtClean="0"/>
              <a:t>Example of solutions to barriers</a:t>
            </a:r>
            <a:endParaRPr lang="fr-FR" sz="3200"/>
          </a:p>
        </p:txBody>
      </p:sp>
      <p:sp>
        <p:nvSpPr>
          <p:cNvPr id="3" name="Espace réservé du contenu 2"/>
          <p:cNvSpPr>
            <a:spLocks noGrp="1"/>
          </p:cNvSpPr>
          <p:nvPr>
            <p:ph idx="1"/>
          </p:nvPr>
        </p:nvSpPr>
        <p:spPr>
          <a:xfrm>
            <a:off x="179512" y="980728"/>
            <a:ext cx="8640960" cy="5256584"/>
          </a:xfrm>
        </p:spPr>
        <p:txBody>
          <a:bodyPr>
            <a:noAutofit/>
          </a:bodyPr>
          <a:lstStyle/>
          <a:p>
            <a:pPr marL="0" indent="0">
              <a:buNone/>
            </a:pPr>
            <a:r>
              <a:rPr lang="en-GB" sz="2400" smtClean="0"/>
              <a:t>LACK OF IN-HOUSE SOURCES OF </a:t>
            </a:r>
            <a:r>
              <a:rPr lang="en-GB" sz="2400" smtClean="0">
                <a:solidFill>
                  <a:srgbClr val="FF0000"/>
                </a:solidFill>
              </a:rPr>
              <a:t>FINANCE</a:t>
            </a:r>
            <a:r>
              <a:rPr lang="en-GB" sz="2400" smtClean="0"/>
              <a:t>.</a:t>
            </a:r>
          </a:p>
          <a:p>
            <a:pPr>
              <a:buNone/>
            </a:pPr>
            <a:endParaRPr lang="en-GB" sz="2400" smtClean="0"/>
          </a:p>
          <a:p>
            <a:pPr>
              <a:lnSpc>
                <a:spcPct val="150000"/>
              </a:lnSpc>
              <a:buFont typeface="Arial" pitchFamily="34" charset="0"/>
              <a:buChar char="•"/>
            </a:pPr>
            <a:r>
              <a:rPr lang="en-US" sz="2400" b="0" smtClean="0"/>
              <a:t>Call for banking support + extend capital through shareholders;</a:t>
            </a:r>
          </a:p>
          <a:p>
            <a:pPr>
              <a:lnSpc>
                <a:spcPct val="150000"/>
              </a:lnSpc>
              <a:buFont typeface="Arial" pitchFamily="34" charset="0"/>
              <a:buChar char="•"/>
            </a:pPr>
            <a:r>
              <a:rPr lang="en-US" sz="2400" b="0" smtClean="0"/>
              <a:t>Improve organisational efficiency;</a:t>
            </a:r>
          </a:p>
          <a:p>
            <a:pPr>
              <a:lnSpc>
                <a:spcPct val="150000"/>
              </a:lnSpc>
              <a:buFont typeface="Arial" pitchFamily="34" charset="0"/>
              <a:buChar char="•"/>
            </a:pPr>
            <a:r>
              <a:rPr lang="en-US" sz="2400" b="0" smtClean="0"/>
              <a:t>Develop commercial and strategic partnerships;</a:t>
            </a:r>
          </a:p>
          <a:p>
            <a:pPr>
              <a:lnSpc>
                <a:spcPct val="150000"/>
              </a:lnSpc>
              <a:buFont typeface="Arial" pitchFamily="34" charset="0"/>
              <a:buChar char="•"/>
            </a:pPr>
            <a:r>
              <a:rPr lang="en-US" sz="2400" b="0" smtClean="0"/>
              <a:t>Conduct market analyses for sales department and production (LED components);</a:t>
            </a:r>
          </a:p>
          <a:p>
            <a:pPr>
              <a:lnSpc>
                <a:spcPct val="150000"/>
              </a:lnSpc>
              <a:buFont typeface="Arial" pitchFamily="34" charset="0"/>
              <a:buChar char="•"/>
            </a:pPr>
            <a:r>
              <a:rPr lang="en-US" sz="2400" b="0" smtClean="0"/>
              <a:t>Apply to funding programmes;</a:t>
            </a:r>
          </a:p>
          <a:p>
            <a:pPr>
              <a:lnSpc>
                <a:spcPct val="150000"/>
              </a:lnSpc>
              <a:buFont typeface="Arial" pitchFamily="34" charset="0"/>
              <a:buChar char="•"/>
            </a:pPr>
            <a:r>
              <a:rPr lang="en-US" sz="2400" b="0" smtClean="0"/>
              <a:t>Create a customer information system (newsletter)</a:t>
            </a:r>
            <a:r>
              <a:rPr lang="fr-FR" sz="2400" b="0" smtClean="0"/>
              <a:t>.</a:t>
            </a:r>
            <a:endParaRPr lang="en-US" sz="2400" b="0" smtClean="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36</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5F5595-61AE-4AA6-B423-33EDBD1DAE12}" type="slidenum">
              <a:rPr lang="fr-FR" smtClean="0"/>
              <a:pPr/>
              <a:t>37</a:t>
            </a:fld>
            <a:endParaRPr lang="fr-FR" dirty="0"/>
          </a:p>
        </p:txBody>
      </p:sp>
      <p:pic>
        <p:nvPicPr>
          <p:cNvPr id="4098" name="Picture 2"/>
          <p:cNvPicPr>
            <a:picLocks noGrp="1" noChangeAspect="1" noChangeArrowheads="1"/>
          </p:cNvPicPr>
          <p:nvPr>
            <p:ph idx="1"/>
          </p:nvPr>
        </p:nvPicPr>
        <p:blipFill>
          <a:blip r:embed="rId3" cstate="email"/>
          <a:srcRect/>
          <a:stretch>
            <a:fillRect/>
          </a:stretch>
        </p:blipFill>
        <p:spPr bwMode="auto">
          <a:xfrm>
            <a:off x="2663280" y="-13366"/>
            <a:ext cx="6480720" cy="6871366"/>
          </a:xfrm>
          <a:prstGeom prst="rect">
            <a:avLst/>
          </a:prstGeom>
          <a:noFill/>
          <a:ln w="9525">
            <a:noFill/>
            <a:miter lim="800000"/>
            <a:headEnd/>
            <a:tailEnd/>
          </a:ln>
        </p:spPr>
      </p:pic>
      <p:sp>
        <p:nvSpPr>
          <p:cNvPr id="8" name="Titre 1"/>
          <p:cNvSpPr txBox="1">
            <a:spLocks/>
          </p:cNvSpPr>
          <p:nvPr/>
        </p:nvSpPr>
        <p:spPr>
          <a:xfrm>
            <a:off x="251520" y="2420888"/>
            <a:ext cx="2051720" cy="118762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fr-FR" sz="2800" b="1" i="0" u="none" strike="noStrike" kern="1200" cap="none" spc="0" normalizeH="0" baseline="0" noProof="0" smtClean="0">
                <a:ln>
                  <a:noFill/>
                </a:ln>
                <a:solidFill>
                  <a:schemeClr val="tx2"/>
                </a:solidFill>
                <a:effectLst/>
                <a:uLnTx/>
                <a:uFillTx/>
                <a:latin typeface="+mj-lt"/>
                <a:ea typeface="+mj-ea"/>
                <a:cs typeface="+mj-cs"/>
              </a:rPr>
              <a:t>Analysis  of LED  patents</a:t>
            </a:r>
            <a:endParaRPr kumimoji="0" lang="fr-FR" sz="2800" b="1" i="0" u="none" strike="noStrike" kern="1200" cap="none" spc="0" normalizeH="0" baseline="0" noProof="0">
              <a:ln>
                <a:noFill/>
              </a:ln>
              <a:solidFill>
                <a:schemeClr val="tx2"/>
              </a:solidFill>
              <a:effectLst/>
              <a:uLnTx/>
              <a:uFillTx/>
              <a:latin typeface="+mj-lt"/>
              <a:ea typeface="+mj-ea"/>
              <a:cs typeface="+mj-cs"/>
            </a:endParaRPr>
          </a:p>
        </p:txBody>
      </p:sp>
      <p:sp>
        <p:nvSpPr>
          <p:cNvPr id="7" name="Rectangle 6"/>
          <p:cNvSpPr/>
          <p:nvPr/>
        </p:nvSpPr>
        <p:spPr>
          <a:xfrm>
            <a:off x="2627784" y="6309320"/>
            <a:ext cx="936104"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12968" cy="603448"/>
          </a:xfrm>
        </p:spPr>
        <p:txBody>
          <a:bodyPr/>
          <a:lstStyle/>
          <a:p>
            <a:pPr algn="l"/>
            <a:r>
              <a:rPr lang="fr-FR" sz="3200" smtClean="0"/>
              <a:t>cycLED and gender mainstreaming</a:t>
            </a:r>
            <a:endParaRPr lang="fr-FR" sz="3200"/>
          </a:p>
        </p:txBody>
      </p:sp>
      <p:sp>
        <p:nvSpPr>
          <p:cNvPr id="3" name="Espace réservé du contenu 2"/>
          <p:cNvSpPr>
            <a:spLocks noGrp="1"/>
          </p:cNvSpPr>
          <p:nvPr>
            <p:ph idx="1"/>
          </p:nvPr>
        </p:nvSpPr>
        <p:spPr>
          <a:xfrm>
            <a:off x="179512" y="980728"/>
            <a:ext cx="8784976" cy="5400600"/>
          </a:xfrm>
        </p:spPr>
        <p:txBody>
          <a:bodyPr>
            <a:normAutofit/>
          </a:bodyPr>
          <a:lstStyle/>
          <a:p>
            <a:pPr>
              <a:lnSpc>
                <a:spcPct val="150000"/>
              </a:lnSpc>
            </a:pPr>
            <a:r>
              <a:rPr lang="en-US" sz="2800" b="1" u="sng" smtClean="0"/>
              <a:t>Main objective</a:t>
            </a:r>
            <a:r>
              <a:rPr lang="en-US" sz="2800" smtClean="0"/>
              <a:t>: Investigate possible developments in the cultural association of technology and masculinity within sustainable development, which could impact (positively or negatively) women’s participation in eco-innovation.</a:t>
            </a:r>
            <a:endParaRPr lang="fr-FR" sz="2800" b="0" smtClean="0"/>
          </a:p>
          <a:p>
            <a:pPr>
              <a:lnSpc>
                <a:spcPct val="150000"/>
              </a:lnSpc>
            </a:pPr>
            <a:r>
              <a:rPr lang="fr-FR" sz="2800" b="1" u="sng" smtClean="0"/>
              <a:t>Method</a:t>
            </a:r>
            <a:r>
              <a:rPr lang="fr-FR" sz="2800" b="0" smtClean="0"/>
              <a:t>: Face to face interviews with 5 staff members from 2 cycLED partners (ETAP, IZM). </a:t>
            </a:r>
          </a:p>
          <a:p>
            <a:pPr>
              <a:lnSpc>
                <a:spcPct val="150000"/>
              </a:lnSpc>
            </a:pPr>
            <a:r>
              <a:rPr lang="fr-FR" sz="2800" b="1" u="sng" smtClean="0"/>
              <a:t>Status</a:t>
            </a:r>
            <a:r>
              <a:rPr lang="fr-FR" sz="2800" b="0" smtClean="0"/>
              <a:t>: </a:t>
            </a:r>
            <a:r>
              <a:rPr lang="en-US" sz="2800" smtClean="0"/>
              <a:t>Interviews are being transcribed, they will be coded and analysed between June &amp; October 2014.</a:t>
            </a:r>
            <a:endParaRPr lang="fr-FR" sz="2800" b="0" smtClean="0"/>
          </a:p>
          <a:p>
            <a:pPr>
              <a:lnSpc>
                <a:spcPct val="150000"/>
              </a:lnSpc>
            </a:pPr>
            <a:endParaRPr lang="fr-FR" sz="2800" b="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38</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7452320" cy="1008112"/>
          </a:xfrm>
        </p:spPr>
        <p:txBody>
          <a:bodyPr/>
          <a:lstStyle/>
          <a:p>
            <a:r>
              <a:rPr lang="fr-FR" sz="3600" smtClean="0"/>
              <a:t>Research in IMT: </a:t>
            </a:r>
            <a:r>
              <a:rPr lang="fr-FR" sz="3600" smtClean="0">
                <a:solidFill>
                  <a:srgbClr val="FFFF00"/>
                </a:solidFill>
              </a:rPr>
              <a:t>9 research networks</a:t>
            </a:r>
            <a:endParaRPr lang="fr-FR" sz="3600">
              <a:solidFill>
                <a:srgbClr val="FFFF00"/>
              </a:solidFill>
            </a:endParaRPr>
          </a:p>
        </p:txBody>
      </p:sp>
      <p:sp>
        <p:nvSpPr>
          <p:cNvPr id="3" name="Espace réservé du contenu 2"/>
          <p:cNvSpPr>
            <a:spLocks noGrp="1"/>
          </p:cNvSpPr>
          <p:nvPr>
            <p:ph idx="1"/>
          </p:nvPr>
        </p:nvSpPr>
        <p:spPr>
          <a:xfrm>
            <a:off x="323528" y="836712"/>
            <a:ext cx="8820472" cy="5544616"/>
          </a:xfrm>
        </p:spPr>
        <p:txBody>
          <a:bodyPr/>
          <a:lstStyle/>
          <a:p>
            <a:pPr marL="457200" indent="-457200">
              <a:lnSpc>
                <a:spcPct val="150000"/>
              </a:lnSpc>
              <a:buFont typeface="+mj-lt"/>
              <a:buAutoNum type="arabicPeriod"/>
            </a:pPr>
            <a:r>
              <a:rPr lang="fr-FR" sz="2400" smtClean="0"/>
              <a:t>Physique et technologies des communications et de l’information</a:t>
            </a:r>
          </a:p>
          <a:p>
            <a:pPr marL="457200" indent="-457200">
              <a:lnSpc>
                <a:spcPct val="150000"/>
              </a:lnSpc>
              <a:buFont typeface="+mj-lt"/>
              <a:buAutoNum type="arabicPeriod"/>
            </a:pPr>
            <a:r>
              <a:rPr lang="fr-FR" sz="2400" smtClean="0"/>
              <a:t>Architectures et gestion des réseaux</a:t>
            </a:r>
          </a:p>
          <a:p>
            <a:pPr marL="457200" indent="-457200">
              <a:lnSpc>
                <a:spcPct val="150000"/>
              </a:lnSpc>
              <a:buFont typeface="+mj-lt"/>
              <a:buAutoNum type="arabicPeriod"/>
            </a:pPr>
            <a:r>
              <a:rPr lang="fr-FR" sz="2400" smtClean="0"/>
              <a:t>Architectures et ingénierie de services et systèmes logiciels</a:t>
            </a:r>
          </a:p>
          <a:p>
            <a:pPr marL="457200" indent="-457200">
              <a:lnSpc>
                <a:spcPct val="150000"/>
              </a:lnSpc>
              <a:buFont typeface="+mj-lt"/>
              <a:buAutoNum type="arabicPeriod"/>
            </a:pPr>
            <a:r>
              <a:rPr lang="fr-FR" sz="2400" smtClean="0"/>
              <a:t>Contenus, connaissances, interactions</a:t>
            </a:r>
          </a:p>
          <a:p>
            <a:pPr marL="457200" indent="-457200">
              <a:lnSpc>
                <a:spcPct val="150000"/>
              </a:lnSpc>
              <a:buFont typeface="+mj-lt"/>
              <a:buAutoNum type="arabicPeriod"/>
            </a:pPr>
            <a:r>
              <a:rPr lang="fr-FR" sz="2400" smtClean="0"/>
              <a:t>Sécurité des systèmes et des services numériques</a:t>
            </a:r>
          </a:p>
          <a:p>
            <a:pPr marL="457200" indent="-457200">
              <a:lnSpc>
                <a:spcPct val="150000"/>
              </a:lnSpc>
              <a:buFont typeface="+mj-lt"/>
              <a:buAutoNum type="arabicPeriod"/>
            </a:pPr>
            <a:r>
              <a:rPr lang="fr-FR" sz="2400" smtClean="0"/>
              <a:t>Santé numérique</a:t>
            </a:r>
          </a:p>
          <a:p>
            <a:pPr marL="457200" indent="-457200">
              <a:lnSpc>
                <a:spcPct val="150000"/>
              </a:lnSpc>
              <a:buFont typeface="+mj-lt"/>
              <a:buAutoNum type="arabicPeriod"/>
            </a:pPr>
            <a:r>
              <a:rPr lang="fr-FR" sz="2400" smtClean="0"/>
              <a:t>TIC et sociétés</a:t>
            </a:r>
          </a:p>
          <a:p>
            <a:pPr marL="457200" indent="-457200">
              <a:lnSpc>
                <a:spcPct val="150000"/>
              </a:lnSpc>
              <a:buFont typeface="+mj-lt"/>
              <a:buAutoNum type="arabicPeriod"/>
            </a:pPr>
            <a:r>
              <a:rPr lang="fr-FR" sz="2400" smtClean="0">
                <a:solidFill>
                  <a:srgbClr val="00B050"/>
                </a:solidFill>
              </a:rPr>
              <a:t>TIC &amp; Environnement: </a:t>
            </a:r>
            <a:r>
              <a:rPr lang="fr-FR" sz="2400" smtClean="0">
                <a:solidFill>
                  <a:srgbClr val="FF0000"/>
                </a:solidFill>
                <a:hlinkClick r:id="rId2"/>
              </a:rPr>
              <a:t>http://rt08.wp.mines-telecom.fr</a:t>
            </a:r>
            <a:r>
              <a:rPr lang="fr-FR" sz="2400" smtClean="0">
                <a:solidFill>
                  <a:srgbClr val="FF0000"/>
                </a:solidFill>
              </a:rPr>
              <a:t> </a:t>
            </a:r>
          </a:p>
          <a:p>
            <a:pPr marL="457200" indent="-457200">
              <a:lnSpc>
                <a:spcPct val="150000"/>
              </a:lnSpc>
              <a:buFont typeface="+mj-lt"/>
              <a:buAutoNum type="arabicPeriod"/>
            </a:pPr>
            <a:r>
              <a:rPr lang="fr-FR" sz="2400" smtClean="0"/>
              <a:t>Mathématiques appliquées et informatique fondamentale</a:t>
            </a:r>
            <a:endParaRPr lang="fr-FR" sz="24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3</a:t>
            </a:fld>
            <a:endParaRPr lang="fr-FR" dirty="0"/>
          </a:p>
        </p:txBody>
      </p:sp>
      <p:pic>
        <p:nvPicPr>
          <p:cNvPr id="5"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8"/>
            <a:ext cx="7380312" cy="1124316"/>
          </a:xfrm>
        </p:spPr>
        <p:txBody>
          <a:bodyPr/>
          <a:lstStyle/>
          <a:p>
            <a:r>
              <a:rPr lang="en-GB" sz="4000" b="1" smtClean="0"/>
              <a:t>1. Introduction </a:t>
            </a:r>
            <a:endParaRPr lang="fr-FR" sz="4000" b="1"/>
          </a:p>
        </p:txBody>
      </p:sp>
      <p:sp>
        <p:nvSpPr>
          <p:cNvPr id="3" name="Espace réservé du contenu 2"/>
          <p:cNvSpPr>
            <a:spLocks noGrp="1"/>
          </p:cNvSpPr>
          <p:nvPr>
            <p:ph idx="1"/>
          </p:nvPr>
        </p:nvSpPr>
        <p:spPr>
          <a:xfrm>
            <a:off x="323528" y="980728"/>
            <a:ext cx="8640960" cy="5184576"/>
          </a:xfrm>
        </p:spPr>
        <p:txBody>
          <a:bodyPr/>
          <a:lstStyle/>
          <a:p>
            <a:pPr>
              <a:buNone/>
            </a:pPr>
            <a:r>
              <a:rPr lang="en-GB" sz="2900" smtClean="0">
                <a:solidFill>
                  <a:srgbClr val="FF0000"/>
                </a:solidFill>
              </a:rPr>
              <a:t>Lighting</a:t>
            </a:r>
            <a:r>
              <a:rPr lang="en-GB" sz="2900" smtClean="0"/>
              <a:t> in a nutshell:</a:t>
            </a:r>
          </a:p>
          <a:p>
            <a:pPr>
              <a:buNone/>
            </a:pPr>
            <a:endParaRPr lang="en-GB" sz="1100" smtClean="0"/>
          </a:p>
          <a:p>
            <a:r>
              <a:rPr lang="en-GB" sz="2900" smtClean="0"/>
              <a:t>Looking a few thousand years back one finds that </a:t>
            </a:r>
            <a:r>
              <a:rPr lang="en-GB" sz="2900" smtClean="0">
                <a:solidFill>
                  <a:srgbClr val="FF0000"/>
                </a:solidFill>
              </a:rPr>
              <a:t>fuel combustion </a:t>
            </a:r>
            <a:r>
              <a:rPr lang="en-GB" sz="2900" smtClean="0"/>
              <a:t>has dominated the long history of lighting.</a:t>
            </a:r>
          </a:p>
          <a:p>
            <a:endParaRPr lang="en-GB" sz="1100" smtClean="0"/>
          </a:p>
          <a:p>
            <a:r>
              <a:rPr lang="en-GB" sz="2900" smtClean="0"/>
              <a:t>4,500 years ago, in modern day Iraq </a:t>
            </a:r>
            <a:r>
              <a:rPr lang="en-GB" sz="2900" smtClean="0">
                <a:solidFill>
                  <a:srgbClr val="FF0000"/>
                </a:solidFill>
              </a:rPr>
              <a:t>oil lamps </a:t>
            </a:r>
            <a:r>
              <a:rPr lang="en-GB" sz="2900" smtClean="0"/>
              <a:t>were used to burn oils made from olives and seeds.</a:t>
            </a:r>
          </a:p>
          <a:p>
            <a:endParaRPr lang="en-GB" sz="1000" smtClean="0"/>
          </a:p>
          <a:p>
            <a:r>
              <a:rPr lang="en-GB" sz="2900" smtClean="0"/>
              <a:t>The first </a:t>
            </a:r>
            <a:r>
              <a:rPr lang="en-GB" sz="2900" smtClean="0">
                <a:solidFill>
                  <a:srgbClr val="FF0000"/>
                </a:solidFill>
              </a:rPr>
              <a:t>candles</a:t>
            </a:r>
            <a:r>
              <a:rPr lang="en-GB" sz="2900" smtClean="0"/>
              <a:t> appeared 2000 years ago in Rome.</a:t>
            </a:r>
          </a:p>
          <a:p>
            <a:endParaRPr lang="en-GB" sz="1100" smtClean="0"/>
          </a:p>
          <a:p>
            <a:r>
              <a:rPr lang="en-GB" sz="2900" smtClean="0">
                <a:solidFill>
                  <a:srgbClr val="FF0000"/>
                </a:solidFill>
              </a:rPr>
              <a:t>Gas lighting</a:t>
            </a:r>
            <a:r>
              <a:rPr lang="en-GB" sz="2900" smtClean="0"/>
              <a:t>: the first gasworks was established in 1816 in Freiburg by German mineralogist Lampadius.</a:t>
            </a:r>
            <a:endParaRPr lang="fr-FR" sz="29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4</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6984776" cy="1124744"/>
          </a:xfrm>
        </p:spPr>
        <p:txBody>
          <a:bodyPr/>
          <a:lstStyle/>
          <a:p>
            <a:r>
              <a:rPr lang="en-GB" sz="3600" smtClean="0"/>
              <a:t>Lighting in a nutshell</a:t>
            </a:r>
            <a:endParaRPr lang="fr-FR" sz="3600"/>
          </a:p>
        </p:txBody>
      </p:sp>
      <p:sp>
        <p:nvSpPr>
          <p:cNvPr id="3" name="Espace réservé du contenu 2"/>
          <p:cNvSpPr>
            <a:spLocks noGrp="1"/>
          </p:cNvSpPr>
          <p:nvPr>
            <p:ph idx="1"/>
          </p:nvPr>
        </p:nvSpPr>
        <p:spPr>
          <a:xfrm>
            <a:off x="107504" y="908720"/>
            <a:ext cx="8856984" cy="5472608"/>
          </a:xfrm>
        </p:spPr>
        <p:txBody>
          <a:bodyPr/>
          <a:lstStyle/>
          <a:p>
            <a:pPr>
              <a:lnSpc>
                <a:spcPct val="150000"/>
              </a:lnSpc>
            </a:pPr>
            <a:r>
              <a:rPr lang="en-GB" sz="2900" smtClean="0"/>
              <a:t>Early work on incandescent lamps dates from 1840; in October </a:t>
            </a:r>
            <a:r>
              <a:rPr lang="en-GB" sz="2900" smtClean="0">
                <a:solidFill>
                  <a:srgbClr val="FF0000"/>
                </a:solidFill>
              </a:rPr>
              <a:t>1879</a:t>
            </a:r>
            <a:r>
              <a:rPr lang="en-GB" sz="2900" smtClean="0"/>
              <a:t> Edison built and tested a ‘</a:t>
            </a:r>
            <a:r>
              <a:rPr lang="en-GB" sz="2900" smtClean="0">
                <a:solidFill>
                  <a:srgbClr val="FF0000"/>
                </a:solidFill>
              </a:rPr>
              <a:t>filament lamp’</a:t>
            </a:r>
            <a:r>
              <a:rPr lang="en-GB" sz="2900" smtClean="0"/>
              <a:t>. </a:t>
            </a:r>
          </a:p>
          <a:p>
            <a:pPr>
              <a:lnSpc>
                <a:spcPct val="150000"/>
              </a:lnSpc>
            </a:pPr>
            <a:endParaRPr lang="en-GB" sz="500" smtClean="0"/>
          </a:p>
          <a:p>
            <a:pPr>
              <a:lnSpc>
                <a:spcPct val="150000"/>
              </a:lnSpc>
            </a:pPr>
            <a:r>
              <a:rPr lang="en-GB" sz="2900" smtClean="0"/>
              <a:t>By </a:t>
            </a:r>
            <a:r>
              <a:rPr lang="en-GB" sz="2900" smtClean="0">
                <a:solidFill>
                  <a:srgbClr val="FF0000"/>
                </a:solidFill>
              </a:rPr>
              <a:t>1881</a:t>
            </a:r>
            <a:r>
              <a:rPr lang="en-GB" sz="2900" smtClean="0"/>
              <a:t>, Edison’s company was manufacturing complete </a:t>
            </a:r>
            <a:r>
              <a:rPr lang="en-GB" sz="2900" smtClean="0">
                <a:solidFill>
                  <a:srgbClr val="FF0000"/>
                </a:solidFill>
              </a:rPr>
              <a:t>lighting systems </a:t>
            </a:r>
            <a:r>
              <a:rPr lang="en-GB" sz="2900" smtClean="0"/>
              <a:t>(wiring, switches, lamps...).</a:t>
            </a:r>
          </a:p>
          <a:p>
            <a:pPr>
              <a:lnSpc>
                <a:spcPct val="150000"/>
              </a:lnSpc>
            </a:pPr>
            <a:endParaRPr lang="en-GB" sz="1200" smtClean="0"/>
          </a:p>
          <a:p>
            <a:pPr>
              <a:lnSpc>
                <a:spcPct val="150000"/>
              </a:lnSpc>
            </a:pPr>
            <a:r>
              <a:rPr lang="en-GB" sz="2800" smtClean="0">
                <a:solidFill>
                  <a:srgbClr val="FF0000"/>
                </a:solidFill>
              </a:rPr>
              <a:t>1997</a:t>
            </a:r>
            <a:r>
              <a:rPr lang="en-GB" sz="2800" smtClean="0"/>
              <a:t>: Japanese electronics company Nichia introduced a white 5 mm LED that produced a single 0.1 W </a:t>
            </a:r>
            <a:r>
              <a:rPr lang="en-GB" sz="2800" smtClean="0">
                <a:solidFill>
                  <a:srgbClr val="FF0000"/>
                </a:solidFill>
              </a:rPr>
              <a:t>white LED </a:t>
            </a:r>
            <a:r>
              <a:rPr lang="en-GB" sz="2800" smtClean="0"/>
              <a:t>sufficiently bright for reading in complete darkness.</a:t>
            </a:r>
            <a:endParaRPr lang="fr-FR" sz="2800" smtClean="0"/>
          </a:p>
          <a:p>
            <a:pPr>
              <a:lnSpc>
                <a:spcPct val="150000"/>
              </a:lnSpc>
            </a:pPr>
            <a:endParaRPr lang="fr-FR" sz="29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5</a:t>
            </a:fld>
            <a:endParaRPr lang="fr-FR" dirty="0"/>
          </a:p>
        </p:txBody>
      </p:sp>
      <p:pic>
        <p:nvPicPr>
          <p:cNvPr id="5" name="Picture 2" descr="C:\Users\gossart\Documents\zStock\IMT\logos &amp; autres PR docs\Logo_IMT50.jpg"/>
          <p:cNvPicPr>
            <a:picLocks noChangeAspect="1" noChangeArrowheads="1"/>
          </p:cNvPicPr>
          <p:nvPr/>
        </p:nvPicPr>
        <p:blipFill>
          <a:blip r:embed="rId2" cstate="email"/>
          <a:srcRect/>
          <a:stretch>
            <a:fillRect/>
          </a:stretch>
        </p:blipFill>
        <p:spPr bwMode="auto">
          <a:xfrm>
            <a:off x="8244408" y="0"/>
            <a:ext cx="899592" cy="810900"/>
          </a:xfrm>
          <a:prstGeom prst="rect">
            <a:avLst/>
          </a:prstGeom>
          <a:noFill/>
        </p:spPr>
      </p:pic>
      <p:sp>
        <p:nvSpPr>
          <p:cNvPr id="6" name="Rectangle 5"/>
          <p:cNvSpPr/>
          <p:nvPr/>
        </p:nvSpPr>
        <p:spPr>
          <a:xfrm>
            <a:off x="539552" y="6488668"/>
            <a:ext cx="3887346" cy="338554"/>
          </a:xfrm>
          <a:prstGeom prst="rect">
            <a:avLst/>
          </a:prstGeom>
        </p:spPr>
        <p:txBody>
          <a:bodyPr wrap="none">
            <a:spAutoFit/>
          </a:bodyPr>
          <a:lstStyle/>
          <a:p>
            <a:r>
              <a:rPr lang="en-GB" sz="1600" u="sng" smtClean="0"/>
              <a:t>Sources</a:t>
            </a:r>
            <a:r>
              <a:rPr lang="en-GB" sz="1600" smtClean="0"/>
              <a:t>: Bowers, B. (1980); Freeberg (2013).</a:t>
            </a:r>
            <a:endParaRPr lang="fr-FR"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7128792" cy="648072"/>
          </a:xfrm>
        </p:spPr>
        <p:txBody>
          <a:bodyPr/>
          <a:lstStyle/>
          <a:p>
            <a:r>
              <a:rPr lang="fr-FR" sz="3600" smtClean="0"/>
              <a:t>Current lighting systems: </a:t>
            </a:r>
            <a:r>
              <a:rPr lang="fr-FR" sz="3600" smtClean="0">
                <a:solidFill>
                  <a:srgbClr val="FF0000"/>
                </a:solidFill>
              </a:rPr>
              <a:t>Huge losses</a:t>
            </a:r>
            <a:endParaRPr lang="fr-FR" sz="3600">
              <a:solidFill>
                <a:srgbClr val="FF0000"/>
              </a:solidFill>
            </a:endParaRP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6</a:t>
            </a:fld>
            <a:endParaRPr lang="fr-FR" dirty="0"/>
          </a:p>
        </p:txBody>
      </p:sp>
      <p:pic>
        <p:nvPicPr>
          <p:cNvPr id="52227" name="Picture 3"/>
          <p:cNvPicPr>
            <a:picLocks noGrp="1" noChangeAspect="1" noChangeArrowheads="1"/>
          </p:cNvPicPr>
          <p:nvPr>
            <p:ph idx="1"/>
          </p:nvPr>
        </p:nvPicPr>
        <p:blipFill>
          <a:blip r:embed="rId2" cstate="email"/>
          <a:srcRect/>
          <a:stretch>
            <a:fillRect/>
          </a:stretch>
        </p:blipFill>
        <p:spPr bwMode="auto">
          <a:xfrm>
            <a:off x="323528" y="908719"/>
            <a:ext cx="8136904" cy="5424603"/>
          </a:xfrm>
          <a:prstGeom prst="rect">
            <a:avLst/>
          </a:prstGeom>
          <a:noFill/>
          <a:ln w="9525">
            <a:noFill/>
            <a:miter lim="800000"/>
            <a:headEnd/>
            <a:tailEnd/>
          </a:ln>
        </p:spPr>
      </p:pic>
      <p:sp>
        <p:nvSpPr>
          <p:cNvPr id="7" name="Rectangle 6"/>
          <p:cNvSpPr/>
          <p:nvPr/>
        </p:nvSpPr>
        <p:spPr>
          <a:xfrm>
            <a:off x="251520" y="6488668"/>
            <a:ext cx="2150525" cy="307777"/>
          </a:xfrm>
          <a:prstGeom prst="rect">
            <a:avLst/>
          </a:prstGeom>
        </p:spPr>
        <p:txBody>
          <a:bodyPr wrap="none">
            <a:spAutoFit/>
          </a:bodyPr>
          <a:lstStyle/>
          <a:p>
            <a:r>
              <a:rPr lang="en-GB" sz="1400" u="sng" smtClean="0"/>
              <a:t>Source</a:t>
            </a:r>
            <a:r>
              <a:rPr lang="en-GB" sz="1400" smtClean="0"/>
              <a:t>: Holmes (1997: 29).</a:t>
            </a:r>
            <a:endParaRPr lang="fr-FR" sz="1400"/>
          </a:p>
        </p:txBody>
      </p:sp>
      <p:pic>
        <p:nvPicPr>
          <p:cNvPr id="8"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8244408" y="0"/>
            <a:ext cx="899592" cy="810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7164288" cy="720080"/>
          </a:xfrm>
        </p:spPr>
        <p:txBody>
          <a:bodyPr/>
          <a:lstStyle/>
          <a:p>
            <a:r>
              <a:rPr lang="en-GB" sz="3200" smtClean="0"/>
              <a:t>Successive </a:t>
            </a:r>
            <a:r>
              <a:rPr lang="en-GB" sz="3200" smtClean="0">
                <a:solidFill>
                  <a:srgbClr val="FF0000"/>
                </a:solidFill>
              </a:rPr>
              <a:t>waves of lighting </a:t>
            </a:r>
            <a:r>
              <a:rPr lang="en-GB" sz="3200" smtClean="0"/>
              <a:t>technologies</a:t>
            </a:r>
            <a:endParaRPr lang="fr-FR" sz="320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7</a:t>
            </a:fld>
            <a:endParaRPr lang="fr-FR" dirty="0"/>
          </a:p>
        </p:txBody>
      </p:sp>
      <p:pic>
        <p:nvPicPr>
          <p:cNvPr id="5" name="Espace réservé du contenu 4"/>
          <p:cNvPicPr>
            <a:picLocks noGrp="1"/>
          </p:cNvPicPr>
          <p:nvPr>
            <p:ph idx="1"/>
          </p:nvPr>
        </p:nvPicPr>
        <p:blipFill>
          <a:blip r:embed="rId2" cstate="email"/>
          <a:srcRect/>
          <a:stretch>
            <a:fillRect/>
          </a:stretch>
        </p:blipFill>
        <p:spPr bwMode="auto">
          <a:xfrm>
            <a:off x="251520" y="980728"/>
            <a:ext cx="7848872" cy="5328592"/>
          </a:xfrm>
          <a:prstGeom prst="rect">
            <a:avLst/>
          </a:prstGeom>
          <a:noFill/>
          <a:ln w="9525">
            <a:noFill/>
            <a:miter lim="800000"/>
            <a:headEnd/>
            <a:tailEnd/>
          </a:ln>
        </p:spPr>
      </p:pic>
      <p:sp>
        <p:nvSpPr>
          <p:cNvPr id="1026" name="Rectangle 2"/>
          <p:cNvSpPr>
            <a:spLocks noChangeArrowheads="1"/>
          </p:cNvSpPr>
          <p:nvPr/>
        </p:nvSpPr>
        <p:spPr bwMode="auto">
          <a:xfrm>
            <a:off x="0" y="6550223"/>
            <a:ext cx="403905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Source</a:t>
            </a:r>
            <a:r>
              <a:rPr kumimoji="0" lang="en-GB"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Wissema (1982), quoted in Olleros (1986: 7).</a:t>
            </a:r>
            <a:endParaRPr kumimoji="0" lang="en-GB" sz="3600" b="0" i="0" u="none" strike="noStrike" cap="none" normalizeH="0" baseline="0" smtClean="0">
              <a:ln>
                <a:noFill/>
              </a:ln>
              <a:solidFill>
                <a:schemeClr val="tx1"/>
              </a:solidFill>
              <a:effectLst/>
              <a:latin typeface="Arial" pitchFamily="34" charset="0"/>
              <a:cs typeface="Arial" pitchFamily="34" charset="0"/>
            </a:endParaRPr>
          </a:p>
        </p:txBody>
      </p:sp>
      <p:sp>
        <p:nvSpPr>
          <p:cNvPr id="1028" name="AutoShape 4" descr="data:image/jpeg;base64,/9j/4AAQSkZJRgABAQAAAQABAAD/2wCEAAkGBhAQEBAPEA0PDw8PEA4QDQ8PEA8QDw8QFRAWFxUQFBQXHCYeFxkkGhIWHy8gIycpLCwsFR4xNTAqNSYrLCkBCQoKDgwOGg8PGiwkHCQqLCkpKSkpLCksKSkqKSkpKSwsNC8uLCksKSwpLCwsLCkpLCwsKSwpKSw1KSwpKSksNf/AABEIAMIBAwMBIgACEQEDEQH/xAAbAAEAAQUBAAAAAAAAAAAAAAAABgECBAUHA//EAFAQAAEDAgMCCAgICA0FAAAAAAEAAgMEEQUGEiExBxMiQVFhcbMyNIGRkqGxwSMkUnKCg7LCFBUzQlNztNEWJTVUYmNkdJOkw+HwQ0Sio/H/xAAaAQEBAAMBAQAAAAAAAAAAAAAAAQIDBAUG/8QAKBEBAQACAQQCAQIHAAAAAAAAAAECEQMEEiExQVETIpEUMjNhcYGx/9oADAMBAAIRAxEAPwDhqIiAiIgIiICIiAiIgIiICIiAiIgIiICIiAiIgIiICIiAiIgIiICIiDo+UvE4fre9ciZS8Th+t71yIOcIq6ShCCiIq2QURVsqICIiAiIgIiICIiAiIgIiICIiAiIgIiICIiAiIgIiICIiDo+UvE4fre9ciZS8Th+t71yIOfoiIgiIgJZFWyCiK8MVeKU2uq89PUlleWK0hDSllTSOhVRVFNI6EsrkAQW6AmgdC9RGruJKht4aR0KmgL2MStsqbefFhV0DoVVVBZxYTiwr0QW8WFQxhellXSmh5cUE4sL10q0hB5mNOLXpZEFnFKhjV6ILOLTi+tXog6FlJvxOH63vXorspeJxdsvfPRBztERAREQVAXvFFdWRtW0oae615ZadPBw/kq2CgvzLK/FnUpRl7LE9UdMMRfbwnbmN7XHYFMouCWoLbumhaei0jvWAufeeXqPb/BwcU1nlJXHJ6C3MsCWGy6lmHg7q6drnmNsrBtc6I6i0dJba/qXPq6ntdZ45WeK5OfpsLj3cd3GnIVq9ZGKyy6I8jKao0XWTBT3VkMa3eG0lysbdNOeWo8qbCyeZZv4lNtyn+WMhTVDQ8NEcZ3PfcX+aN5UtHBcNP5fb+r2e1au7K+o5u7PL+WOD1OFkcy1k1PZdhzPwfTQNLwGysAuTHtLR0lu+y5viFJYlXHK/LPDku9VHXMVqypo1jOC3SumVSyua1GhZMEV1sxx2VSOnJWUzDyeZbGgoLkbFNcMyBVyNDm0zgDuL7Mv6S7cOGe8q13Jzl+HkcyxZKchdQxPIVVE0udTPsN5aA8DzKHYhh1uZM+Ca3KTJGHMsrVmVENliuC4ssdNkqxEVVgqiIiDomUvE4u2XvnomUvE4u2Xvnog52iIgK4BWq5qLHvANqlOVcKdUzxwt/ON3EbbNG8/86QoxEuscC9RDCayplbcxinjYbAka3Ovb0QtFnddPW6e9mPdJuunZfw0UzWxtjLGststbyk8561vX10bd8jB2vaFzXhBr5IavSZn8XJG2SNuo6QNoIA3bx61j0+cqdjWN/BgTYAuJaSTbad3Sr+SY3Tdegy58Zy73v6dMldFM0gPYXcxa5pIPkK4jwrZZ4h4nbDxbXnTKGj4Mv5nt6L846VXG8WDpXPYNANiA07jbmstzi2MmfAnxyXkdZ5a9xJLTG9p39hKTOcm42/wWXTzcu5fj6cVnG1eQaveVebQspXi9RNVk0zF0Lg7y6aqbwNTY7XBHJJ5rno2XUBpgu7cEdSIqBnJuZ6t7Cd1rNbbtWvOz5eZy6s1bqJdQ64CQ8AC1rl7WjqtfmWZ+OoxvfEOx9/coFnGYQVrxqvrDJACSSNQ2jzgrX/wh5WkAWt5brG8lx8SPNvUcnDbhjPE37dDrJ21FmRyRA79esah1ADeuQ8J2XBTStkazQ2a+po8Fsg36eog386yanEbu32283aszhDqy7DoGHbodE4OJu65DwRfyBYfk3fLLj6juz/VNWuQVLFguatnUBYEgXVi9bCrY2rY0ce0LCiCleQaITYhSRuF2mVrnA7QQ27jfzLu4oyyrpGRsnuiibUvhLnmxDi2+j5o966ZRyDSLh17bbtN1osexd0lA+eFzodDgeS6xLQ/SRccxuojSZks1zpJpXEWsA9231rfOLLnm741XDny/iu5526m5zbdHqK5dn3LDJhJLC0CVgL3aBZszR4WzdqHVv2869avNTmta6KaQXvdrnFw3dB2LY4Hmt1VeGoYzQ0E8c2zSy3VuPRs6VZ0+fFO5Z1Hfr4cCrY9pWrkapDj0IZPMxpu1ksjQeoOIC0czVz8uLtxYpRVcFauRmIiIOiZS8Ti7Ze+eiZS8Th7Ze+eiK52iIiCvarFc1SrGRGplkaqIbVMF7FsDz9F5H31DGFS7g8iMlRLC0XfLTvEbedzmvY4AeRpWmzy9ro8pMpv0n3CzLdmHTfLp3C/oH3rnkldyW7dyn3CHTyS4fhhDTqZrY8HZp5AFzfdtaod/A6p0EubYDSfCa3VqGzTfetfJhblt6nTW48fbPu/9YlRV3tt5lJMFk43Dp4t+l8gA+fC73sWqqMrPaxjjLGHOH5Myx6x2j/dZuXJm0xcyVzXNldHyBtJIdbeNgHKKx4725eXVlLlN/DnT1axeta0NkeBsAe8AdQcV4NK6Y+Q6n2z4F2rg0PxCl/v03sauI07l1zg5zLTQ0sUU4fdlRNIwsseVZu8dC0c/8rxuo1J5+49eFeW1e39TD7XKICqPGD/nMuh5gGH1tSJnvkJ0MZp0PG6+3Z2q9mUqIuvoGnZ+Yb+1cfL1fFjfNn7uHkz787cZv/cc7FQS7fzn2qR5720ER6oPa5bWsyhSA3Be3eSQ1wt6ytTnupjNIYmO1cVxIB0kG2s3v6QWvDqOPkznbWjH+rj4cvnKwZFlzuWE9y9jF7+L1iU54K2fHw/9FT1MnZaIge1QSIqccHGKRU80zptQbJAYi5u0tD3AEgdNgu/i8+E5PGLpOZZ+LwT9Y6Idt5dX3VzBleQy195XSczz0lZSQU0NYxjGPaTxnIcWtaQN433KjbuDwFreLnElxcFkkTvIV6XBnjjLu63a4rlJqNFJiJ0sF+ZSLKs3wczvmN872rAxHIVTGLjlNAG0g229YuthgdI6CmkEg0vLrtHOQwFxI8y6blLj4rTlZ8Ob4jLqkkd8p7z53FauZZkrt6wpSvF5a9XGMdysVzlauOtgiIoOiZS8Ti7Ze+eiZSPxOLtl756IOdoiICqFRVRXqwrb5crnxVMT43uY8Gwc02Ivs3rSArOwyQCWMncHtv51pznh39Lyazm/t0uumqJw287y4OBOqRxFufnXrUUgk0E2BZ6zdZMIAwqrla1vG08upjiL2aSy47LEqL0+egAQ+lDj0tk0+ogrThwcdkudv7vrJ1fHjbPWkimw7XZwdYA7gPUo/UQO448ZC4Qh9muuAXgHavGqz1I5hEULItu8kvd7gtdQ17nyOdI8vLmkXJvzjcrnxcUn6I1cnW43xK02OsDaidoFgJZLDfYajZYGpbPM7bVLz8sRvHXqjBv7VqV0Y+nx/Pd53/LKhep9kqBssRABMgk+D28naBst0rnTXLpvBU4WJIuRNHY9G0bVo6nHeDzOq4+/DUSrA8AqWOf+Fgargs0k3A23v1blJY6WxsHP8riVC+FzEHxV7eLkfGRBFtY4tPhO6FD5M1VheGmsnsbbOMcvP5Ogwyu7J+zz/wCGuOV06fj9bBTgmaV23dHqu93YFC8xztkoZJWs0auLIFySBxoG0+RRWerLnPLnFxJ2lxJJ2dJW7xCa+FvtzNj78bfWs+Po8OOy4z5WdP8Arxy/ugs0ixSVc968rr1o9nGPeJylOUqdshlDgTyW6bEAXvuPTuUSa5T/AINqcP4wlt7vY1vNtXXwZyZeWvml7fCa1WWI4XQsdNZ8sYfGDp2kAaha28ErbU1I+NoGphG6xaR7CoxwxVZFTAxpI4qEEWJBBc87R0eCFHqThArI9LC5koFvyrbu9IEHzrunDjyYy2OL8dl8Og4k9zWl+hgDWk3aSDsCh0mPvqI5HNkk0Rxy6g4u52OPT2LHq+ESpfdojgZstcNc4+s2VstW51FNK913OjdcgNHhPDQLBZY8GHHLWOstzaDyOWHK5essixnlebnk9ORYVRVuqLnZCIiDomUvE4u2XvnomUvE4u2Xvnog52iIgIiIKrZ4Bhj6iYMYWgt5Z1EjYCN2zetWtnl7GfwScTaNYAc0tvpuD1rHKfTPDLVdn/FD2UErBZ7KhuqVrRd7hu0s6D1qKQ5YHNhju2ecC/kFl5M4ZXiNsLaGOwGkufK4m199gAsvOeeJ6OofDFBTaRpLXvY9xIdEx4O11vz/AFLCT4epj1s91l0eXpfzaagiHzeNI84IVuL0ddCGgSRvDwbiKJkTW2O61tqhVRwl4k7wakRDoiiij9Ybf1rLzZjdTJBBIamYhzY7/CPAOph6D8qNx8qys+mjk6u5emtzfG8OjdIDrIIJO87v3qOq5zyTckk9ZurVlJqOHK7u1brpnBW4iNxAB0yA36Nm/wBS5ks/DseqacEQzujB2kDSQT5QscsdzTHW3esYw6eeTjo6WnnuG3dOI3SEgdJO5YgwqtB/k3Dx2tg/eoSMz1bcIhqW1DhM6pq2Pksy5a1jC0brbLnzqNnhFxT+fy+QRj7qkwabxT26hiWEVLQXPo8PaBYksbDrO3cADcqyow2OaIRvY0seGh7W2bblA22dYChWF5qrZqWd8lXK9zXuDXFwuB+DyG2wdIB8iixzPWHfWT/4jgsbgzxwkeWN07Y6meNgsxk0jWC5NmhxAF1hKskhcS5zi5ziS4k3JJ5yVRbWb3w+DjJYozufJGz0nAe9dkwjBY6PWIRyWuc8FxJNx/8AFxWN5aQ5pIc0gtI2EEHYQVuYs51zf+6eR/SDHe0Juz0lm3TqyldVu4+fC5qjVsEzJJBcN2WFgQOda+bBqC/Koq6F3U8Ot52hW4znyqoYaJ0fFF81JTyzamHa95fc8ki2xoWJDw41Y8Olhd2STN9RJXXh1NkabxfT3p8oU079MM1Q0nmliaAPpA+5eGa6QUtE+EP1XLGX5/DDj7Ft5+FEmlbO6lDdVyWtLCfDa3eWdZPkUJzbnNlbG1jIXxkO1EuLSDs6kz6nLLwY8XzUXe9eZKEqi5rdt4iIoCIiDomUvE4u2XvnomUvE4u2Xvnog52iIgIiICIiApnwh8v8Dm/TUVFIT0niiw+uJQxTLMnwmGYXLzinliP1VSQPVKpRDVKK8a8Ohd8ljQe1kxb7JlF1KaLl4a4c7HVA/wDFsg7lBFkRFQREQTK/8RRdVdV/s7SocphF/ITeqvqf2T/ZQ5SCUZaF6Wo/WD1wSqLhSrKu2mqR/WR/YePeoq1IKoiWVBUKK+Jl3Nb0kDzmyCYcJHJkp4v0VJQs81OHf6ihl1LuFB/8YSt+Q5rPQgib7lEVJ6VJ8W5OH07elkJ875T9wKMKU5o5NPTs6GU480b3f6gUXSIoiIqCIiAiIg6JlLxOLtl756JlLxOLtl756IOdoiICIiAiIgKdQU4mwMXvqpn1T2EbrPczU0j6IKgqnGVpCcNqG3uHT8QWnm42EkP87LW61jksQdTzIVIyairmOBLm3czaRYmF4GzynzqBhTLINQWw4kGkhzaeKZpG8cXMNXna4jyplNwntDlRZOIxaZpW8zZJAOwONljrJBUVUQTzCo2uwOcEA6XzytvvbJYN1D6JsoGprQSacIAB2yvrmyDm0tiDhbo2qFLGRU74PqJj6WuLgbs0ltjbaI3EesKCAKcZGlLaGtLTY/hNAwnZ4Dy9rm+UbFCHbyknmnwoioiyRVbDL1OJKunYdxmjv5Df3LXhb7ItLxlfA0u0gcY8u6A2Jxv6lL6GXwlWNe9wveQCVwvcBzySQOrYoxEy7gOkgDylbbNlaZqnjCLExQ7N9rxg29axMFh11NOz5c8LfO8KTxFSLhBonQmBjrbW6hY32NijZ7WuUQKmPCdWiSpaBe0XHQ7bbSyYtLh1H3KGpj68lERFkgiIgIiIOiZS8Ti7Ze+eiZS8Ti7Ze+eiDnaKqIKKqIgIiIKKT5UqyIZovzTNSyH6LiPZdRlbjLh2zN6YrjtB2e1QaqePS5zfkuc3zGyk3B2dVTPD/OKGtiHWeKLh62rRYw21RN+seR2E3962vB7OGYnRk7nTCN3Y9pZ95BrMcHxiQ/K0P9JjXe9YK2uZYdM9v6tg8rLs+4tUgIiKiTUEpNCG32AVhA6CY3X9ijKkmHj4mfm1X2HqNqCbZI20VcOioww/+0hQp+89pU0yKfileP63DT/mFDJN57SkFiKqKgt1lSYxyySDe2CYdmoW960q3eW4riY9LWMH0if3KUYWN/l5B8nQz0WNb7lnZGh14lQt/tMJ8zr+5a3FJNU8x6ZZPtFb3g2b/GdO79Hx0h+hC8pfQw83Ta579Ilf6dRI73haNbLHX3mHVFCD28WCfW5a5IKIqqioIiICIiDomUvE4u2XvnomUvE4u2Xvnog54ioqoCIiAiIgLa5ad8Pb5THj2H3LVLPwN1qiLrJb6TSPegrjrbTE/KZC49pibf1grzwap4qpp5P0c0L/ADPBWVmVvwjD0sI9GR4/ctSDzqCUcIdPoq3jmEtS0dnHOePVIoupjwicqRko/wCpxMn+JSxH2sKhyQERFRJcOHxM/MqvsSKNKS4cfif0anu5FGlBM8iH4tXjrw8/5ofvUOkG09p9qluRnfAV4/o0J/zbVEpfCd2n2pBaiIqCkmVmchx6Zoh5GkE/aUbUmwTk0pd/Tmd6MV/uqURt7rknpJPnUl4PtlRUSfoqCuf5eJLfvKLhS3ITOTiDv7Hxf+JPG33pRocbPxibqfp9EBvuWCvevk1Syu+VJIfO4rwSAlkRUEREFEREHRMpeJxdsvfPRMpeJxdsvfPRBzwKiIqCIiAiIoKhZWFfl4f1kf2giINhmfwo/rftBaVEUgmWc/F6T+7UHcyqGoiQCiIqJLh3ifkqu7kUaRFBLcjfkq/5lH+1sUUm8J3zne1VRBYgRFQUkovEvoVP2HoilEbKl+RfyNf2UP7W1ESiJS+E7tPtVqIqCIiAqIiAqlURUdEyl4nD2y989ERR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cstate="email"/>
          <a:srcRect/>
          <a:stretch>
            <a:fillRect/>
          </a:stretch>
        </p:blipFill>
        <p:spPr bwMode="auto">
          <a:xfrm>
            <a:off x="5004048" y="908720"/>
            <a:ext cx="1147882" cy="808467"/>
          </a:xfrm>
          <a:prstGeom prst="rect">
            <a:avLst/>
          </a:prstGeom>
          <a:noFill/>
          <a:ln w="9525">
            <a:noFill/>
            <a:miter lim="800000"/>
            <a:headEnd/>
            <a:tailEnd/>
          </a:ln>
        </p:spPr>
      </p:pic>
      <p:sp>
        <p:nvSpPr>
          <p:cNvPr id="11" name="ZoneTexte 10"/>
          <p:cNvSpPr txBox="1"/>
          <p:nvPr/>
        </p:nvSpPr>
        <p:spPr>
          <a:xfrm>
            <a:off x="6084168" y="980728"/>
            <a:ext cx="1080120" cy="461665"/>
          </a:xfrm>
          <a:prstGeom prst="rect">
            <a:avLst/>
          </a:prstGeom>
          <a:noFill/>
        </p:spPr>
        <p:txBody>
          <a:bodyPr wrap="square" rtlCol="0">
            <a:spAutoFit/>
          </a:bodyPr>
          <a:lstStyle/>
          <a:p>
            <a:pPr algn="ctr"/>
            <a:r>
              <a:rPr lang="fr-FR" sz="2400" smtClean="0">
                <a:solidFill>
                  <a:srgbClr val="FF0000"/>
                </a:solidFill>
              </a:rPr>
              <a:t>L</a:t>
            </a:r>
            <a:r>
              <a:rPr lang="fr-FR" sz="2400" smtClean="0">
                <a:solidFill>
                  <a:srgbClr val="00B050"/>
                </a:solidFill>
              </a:rPr>
              <a:t>E</a:t>
            </a:r>
            <a:r>
              <a:rPr lang="fr-FR" sz="2400" smtClean="0">
                <a:solidFill>
                  <a:srgbClr val="0070C0"/>
                </a:solidFill>
              </a:rPr>
              <a:t>D</a:t>
            </a:r>
            <a:r>
              <a:rPr lang="fr-FR" sz="2400" smtClean="0"/>
              <a:t>s</a:t>
            </a:r>
            <a:endParaRPr lang="fr-FR" sz="2400"/>
          </a:p>
        </p:txBody>
      </p:sp>
      <p:pic>
        <p:nvPicPr>
          <p:cNvPr id="1030" name="Picture 6"/>
          <p:cNvPicPr>
            <a:picLocks noChangeAspect="1" noChangeArrowheads="1"/>
          </p:cNvPicPr>
          <p:nvPr/>
        </p:nvPicPr>
        <p:blipFill>
          <a:blip r:embed="rId4" cstate="email"/>
          <a:srcRect/>
          <a:stretch>
            <a:fillRect/>
          </a:stretch>
        </p:blipFill>
        <p:spPr bwMode="auto">
          <a:xfrm>
            <a:off x="7596336" y="836712"/>
            <a:ext cx="1547664" cy="1312396"/>
          </a:xfrm>
          <a:prstGeom prst="rect">
            <a:avLst/>
          </a:prstGeom>
          <a:noFill/>
          <a:ln w="9525">
            <a:noFill/>
            <a:miter lim="800000"/>
            <a:headEnd/>
            <a:tailEnd/>
          </a:ln>
        </p:spPr>
      </p:pic>
      <p:sp>
        <p:nvSpPr>
          <p:cNvPr id="14" name="ZoneTexte 13"/>
          <p:cNvSpPr txBox="1"/>
          <p:nvPr/>
        </p:nvSpPr>
        <p:spPr>
          <a:xfrm>
            <a:off x="6732240" y="3140968"/>
            <a:ext cx="2232248" cy="646331"/>
          </a:xfrm>
          <a:prstGeom prst="rect">
            <a:avLst/>
          </a:prstGeom>
          <a:noFill/>
          <a:ln>
            <a:solidFill>
              <a:srgbClr val="92D050"/>
            </a:solidFill>
          </a:ln>
        </p:spPr>
        <p:txBody>
          <a:bodyPr wrap="square" rtlCol="0">
            <a:spAutoFit/>
          </a:bodyPr>
          <a:lstStyle/>
          <a:p>
            <a:pPr algn="ctr"/>
            <a:r>
              <a:rPr lang="fr-FR" smtClean="0">
                <a:solidFill>
                  <a:srgbClr val="00B050"/>
                </a:solidFill>
              </a:rPr>
              <a:t>Environmental benefits?</a:t>
            </a:r>
            <a:endParaRPr lang="fr-FR">
              <a:solidFill>
                <a:srgbClr val="00B050"/>
              </a:solidFill>
            </a:endParaRPr>
          </a:p>
        </p:txBody>
      </p:sp>
      <p:cxnSp>
        <p:nvCxnSpPr>
          <p:cNvPr id="16" name="Connecteur droit avec flèche 15"/>
          <p:cNvCxnSpPr/>
          <p:nvPr/>
        </p:nvCxnSpPr>
        <p:spPr>
          <a:xfrm>
            <a:off x="7956376" y="2204864"/>
            <a:ext cx="0" cy="93610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descr="C:\Users\gossart\Documents\zStock\IMT\logos &amp; autres PR docs\Logo_IMT50.jpg"/>
          <p:cNvPicPr>
            <a:picLocks noChangeAspect="1" noChangeArrowheads="1"/>
          </p:cNvPicPr>
          <p:nvPr/>
        </p:nvPicPr>
        <p:blipFill>
          <a:blip r:embed="rId5" cstate="email"/>
          <a:srcRect/>
          <a:stretch>
            <a:fillRect/>
          </a:stretch>
        </p:blipFill>
        <p:spPr bwMode="auto">
          <a:xfrm>
            <a:off x="8244408" y="0"/>
            <a:ext cx="899592" cy="810900"/>
          </a:xfrm>
          <a:prstGeom prst="rect">
            <a:avLst/>
          </a:prstGeom>
          <a:noFill/>
        </p:spPr>
      </p:pic>
      <p:cxnSp>
        <p:nvCxnSpPr>
          <p:cNvPr id="20" name="Connecteur droit avec flèche 19"/>
          <p:cNvCxnSpPr>
            <a:stCxn id="1029" idx="1"/>
          </p:cNvCxnSpPr>
          <p:nvPr/>
        </p:nvCxnSpPr>
        <p:spPr>
          <a:xfrm flipH="1">
            <a:off x="3563888" y="1312954"/>
            <a:ext cx="1440160" cy="27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27584" y="1052736"/>
            <a:ext cx="2736304" cy="1384995"/>
          </a:xfrm>
          <a:prstGeom prst="rect">
            <a:avLst/>
          </a:prstGeom>
          <a:noFill/>
          <a:ln>
            <a:solidFill>
              <a:schemeClr val="accent1">
                <a:lumMod val="20000"/>
                <a:lumOff val="80000"/>
              </a:schemeClr>
            </a:solidFill>
          </a:ln>
        </p:spPr>
        <p:txBody>
          <a:bodyPr wrap="square" rtlCol="0">
            <a:spAutoFit/>
          </a:bodyPr>
          <a:lstStyle/>
          <a:p>
            <a:pPr marL="92075" indent="-92075">
              <a:buFont typeface="Arial" pitchFamily="34" charset="0"/>
              <a:buChar char="•"/>
            </a:pPr>
            <a:r>
              <a:rPr lang="fr-FR" sz="1400" smtClean="0">
                <a:solidFill>
                  <a:srgbClr val="0070C0"/>
                </a:solidFill>
              </a:rPr>
              <a:t>Highly innovative field (see Cecere et al., forthcoming in </a:t>
            </a:r>
            <a:r>
              <a:rPr lang="fr-FR" sz="1400" i="1" smtClean="0">
                <a:solidFill>
                  <a:srgbClr val="0070C0"/>
                </a:solidFill>
              </a:rPr>
              <a:t>Research Policy</a:t>
            </a:r>
            <a:r>
              <a:rPr lang="fr-FR" sz="1400" smtClean="0">
                <a:solidFill>
                  <a:srgbClr val="0070C0"/>
                </a:solidFill>
              </a:rPr>
              <a:t>).</a:t>
            </a:r>
          </a:p>
          <a:p>
            <a:pPr marL="92075" indent="-92075">
              <a:buFont typeface="Arial" pitchFamily="34" charset="0"/>
              <a:buChar char="•"/>
            </a:pPr>
            <a:r>
              <a:rPr lang="fr-FR" sz="1400" smtClean="0">
                <a:solidFill>
                  <a:srgbClr val="7030A0"/>
                </a:solidFill>
              </a:rPr>
              <a:t>Ecodesigned LEDs are key to the sustainable transition of lighting (cf. my STRN 2014 conf. paper).</a:t>
            </a:r>
            <a:endParaRPr lang="fr-FR" sz="14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7211144" cy="1124316"/>
          </a:xfrm>
        </p:spPr>
        <p:txBody>
          <a:bodyPr/>
          <a:lstStyle/>
          <a:p>
            <a:r>
              <a:rPr lang="en-GB" sz="3200" smtClean="0">
                <a:solidFill>
                  <a:srgbClr val="FF0000"/>
                </a:solidFill>
              </a:rPr>
              <a:t>Lighting</a:t>
            </a:r>
            <a:r>
              <a:rPr lang="en-GB" sz="3200" smtClean="0"/>
              <a:t> technologies </a:t>
            </a:r>
            <a:r>
              <a:rPr lang="en-GB" sz="3200" smtClean="0">
                <a:solidFill>
                  <a:srgbClr val="FF0000"/>
                </a:solidFill>
              </a:rPr>
              <a:t>timeline</a:t>
            </a:r>
            <a:endParaRPr lang="fr-FR" sz="3200">
              <a:solidFill>
                <a:srgbClr val="FF0000"/>
              </a:solidFill>
            </a:endParaRP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8</a:t>
            </a:fld>
            <a:endParaRPr lang="fr-FR" dirty="0"/>
          </a:p>
        </p:txBody>
      </p:sp>
      <p:pic>
        <p:nvPicPr>
          <p:cNvPr id="55298" name="Picture 2"/>
          <p:cNvPicPr>
            <a:picLocks noGrp="1" noChangeAspect="1" noChangeArrowheads="1"/>
          </p:cNvPicPr>
          <p:nvPr>
            <p:ph idx="1"/>
          </p:nvPr>
        </p:nvPicPr>
        <p:blipFill>
          <a:blip r:embed="rId2" cstate="email"/>
          <a:srcRect/>
          <a:stretch>
            <a:fillRect/>
          </a:stretch>
        </p:blipFill>
        <p:spPr bwMode="auto">
          <a:xfrm>
            <a:off x="89513" y="1340768"/>
            <a:ext cx="9054487" cy="4248472"/>
          </a:xfrm>
          <a:prstGeom prst="rect">
            <a:avLst/>
          </a:prstGeom>
          <a:noFill/>
          <a:ln w="9525">
            <a:noFill/>
            <a:miter lim="800000"/>
            <a:headEnd/>
            <a:tailEnd/>
          </a:ln>
        </p:spPr>
      </p:pic>
      <p:sp>
        <p:nvSpPr>
          <p:cNvPr id="24577" name="Rectangle 1"/>
          <p:cNvSpPr>
            <a:spLocks noChangeArrowheads="1"/>
          </p:cNvSpPr>
          <p:nvPr/>
        </p:nvSpPr>
        <p:spPr bwMode="auto">
          <a:xfrm>
            <a:off x="179512" y="6453336"/>
            <a:ext cx="2632452"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050" b="0"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Source</a:t>
            </a:r>
            <a:r>
              <a:rPr kumimoji="0" lang="en-GB" sz="105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 Almeida, Santos et al. (2014: 32).</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Télécom Bretagne">
  <a:themeElements>
    <a:clrScheme name="Personnalisé 1">
      <a:dk1>
        <a:sysClr val="windowText" lastClr="000000"/>
      </a:dk1>
      <a:lt1>
        <a:sysClr val="window" lastClr="FFFFFF"/>
      </a:lt1>
      <a:dk2>
        <a:srgbClr val="7A1452"/>
      </a:dk2>
      <a:lt2>
        <a:srgbClr val="B8B8B8"/>
      </a:lt2>
      <a:accent1>
        <a:srgbClr val="001489"/>
      </a:accent1>
      <a:accent2>
        <a:srgbClr val="6D5047"/>
      </a:accent2>
      <a:accent3>
        <a:srgbClr val="7A1452"/>
      </a:accent3>
      <a:accent4>
        <a:srgbClr val="7A1452"/>
      </a:accent4>
      <a:accent5>
        <a:srgbClr val="7A1452"/>
      </a:accent5>
      <a:accent6>
        <a:srgbClr val="7A1452"/>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2227</TotalTime>
  <Words>1859</Words>
  <Application>Microsoft Office PowerPoint</Application>
  <PresentationFormat>Affichage à l'écran (4:3)</PresentationFormat>
  <Paragraphs>255</Paragraphs>
  <Slides>39</Slides>
  <Notes>4</Notes>
  <HiddenSlides>0</HiddenSlides>
  <MMClips>0</MMClips>
  <ScaleCrop>false</ScaleCrop>
  <HeadingPairs>
    <vt:vector size="4" baseType="variant">
      <vt:variant>
        <vt:lpstr>Thème</vt:lpstr>
      </vt:variant>
      <vt:variant>
        <vt:i4>2</vt:i4>
      </vt:variant>
      <vt:variant>
        <vt:lpstr>Titres des diapositives</vt:lpstr>
      </vt:variant>
      <vt:variant>
        <vt:i4>39</vt:i4>
      </vt:variant>
    </vt:vector>
  </HeadingPairs>
  <TitlesOfParts>
    <vt:vector size="41" baseType="lpstr">
      <vt:lpstr>Benutzerdefiniertes Design</vt:lpstr>
      <vt:lpstr>Modèle Télécom Bretagne</vt:lpstr>
      <vt:lpstr>Analysing barriers to eco-innovation: The case of the LED sector </vt:lpstr>
      <vt:lpstr>Outline</vt:lpstr>
      <vt:lpstr>Institut Mines-Télécom</vt:lpstr>
      <vt:lpstr>Research in IMT: 9 research networks</vt:lpstr>
      <vt:lpstr>1. Introduction </vt:lpstr>
      <vt:lpstr>Lighting in a nutshell</vt:lpstr>
      <vt:lpstr>Current lighting systems: Huge losses</vt:lpstr>
      <vt:lpstr>Successive waves of lighting technologies</vt:lpstr>
      <vt:lpstr>Lighting technologies timeline</vt:lpstr>
      <vt:lpstr>LEDs are highly energy efficient</vt:lpstr>
      <vt:lpstr>Environmental benefits of LEDs</vt:lpstr>
      <vt:lpstr>Diapositive 11</vt:lpstr>
      <vt:lpstr>2. Objectives of cycLED</vt:lpstr>
      <vt:lpstr>Need to help innovators overcome barriers to ecoinnovation so that a new lighting regime can emerge</vt:lpstr>
      <vt:lpstr>cycLED Work Package 8: Barriers to EI</vt:lpstr>
      <vt:lpstr>A plea for methodological pluriformity</vt:lpstr>
      <vt:lpstr>Identifying barriers to eco-innovation (Phase I) </vt:lpstr>
      <vt:lpstr>3. Results</vt:lpstr>
      <vt:lpstr>The 14 major barriers to ecoinnovation </vt:lpstr>
      <vt:lpstr>Example of solutions to barriers: Firm n°1</vt:lpstr>
      <vt:lpstr>Example of solutions to barriers: Firm n°2</vt:lpstr>
      <vt:lpstr>Example of solutions to barriers: Firm n°3</vt:lpstr>
      <vt:lpstr>Example of solutions to barriers: Firm n°4</vt:lpstr>
      <vt:lpstr>Patents as barriers to eco-innovation </vt:lpstr>
      <vt:lpstr>4. Conclusions</vt:lpstr>
      <vt:lpstr>Diapositive 25</vt:lpstr>
      <vt:lpstr>Analysis of LED patents</vt:lpstr>
      <vt:lpstr>Diapositive 27</vt:lpstr>
      <vt:lpstr>Diapositive 28</vt:lpstr>
      <vt:lpstr>Institut Mines-Télécom</vt:lpstr>
      <vt:lpstr>IMT: Key figures</vt:lpstr>
      <vt:lpstr>cycLED members &amp; activities</vt:lpstr>
      <vt:lpstr>Interview guideline &amp; collected data</vt:lpstr>
      <vt:lpstr>Distribution of barriers per score</vt:lpstr>
      <vt:lpstr>Distribution of barriers per level</vt:lpstr>
      <vt:lpstr>Example of solutions to barriers</vt:lpstr>
      <vt:lpstr>Example of solutions to barriers</vt:lpstr>
      <vt:lpstr>Diapositive 37</vt:lpstr>
      <vt:lpstr>cycLED and gender mainstreaming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Schlösser, Alexander</dc:creator>
  <cp:lastModifiedBy>Cédric Gossart</cp:lastModifiedBy>
  <cp:revision>177</cp:revision>
  <dcterms:modified xsi:type="dcterms:W3CDTF">2014-06-20T00:20:34Z</dcterms:modified>
</cp:coreProperties>
</file>