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Default Extension="png" ContentType="image/png"/>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63" r:id="rId1"/>
    <p:sldMasterId id="2147483666" r:id="rId2"/>
  </p:sldMasterIdLst>
  <p:notesMasterIdLst>
    <p:notesMasterId r:id="rId45"/>
  </p:notesMasterIdLst>
  <p:handoutMasterIdLst>
    <p:handoutMasterId r:id="rId46"/>
  </p:handoutMasterIdLst>
  <p:sldIdLst>
    <p:sldId id="265" r:id="rId3"/>
    <p:sldId id="267" r:id="rId4"/>
    <p:sldId id="294" r:id="rId5"/>
    <p:sldId id="295" r:id="rId6"/>
    <p:sldId id="308" r:id="rId7"/>
    <p:sldId id="324" r:id="rId8"/>
    <p:sldId id="305" r:id="rId9"/>
    <p:sldId id="296" r:id="rId10"/>
    <p:sldId id="307" r:id="rId11"/>
    <p:sldId id="306" r:id="rId12"/>
    <p:sldId id="325" r:id="rId13"/>
    <p:sldId id="326" r:id="rId14"/>
    <p:sldId id="327" r:id="rId15"/>
    <p:sldId id="310" r:id="rId16"/>
    <p:sldId id="271" r:id="rId17"/>
    <p:sldId id="328" r:id="rId18"/>
    <p:sldId id="275" r:id="rId19"/>
    <p:sldId id="284" r:id="rId20"/>
    <p:sldId id="283" r:id="rId21"/>
    <p:sldId id="318" r:id="rId22"/>
    <p:sldId id="279" r:id="rId23"/>
    <p:sldId id="320" r:id="rId24"/>
    <p:sldId id="322" r:id="rId25"/>
    <p:sldId id="329" r:id="rId26"/>
    <p:sldId id="330" r:id="rId27"/>
    <p:sldId id="257" r:id="rId28"/>
    <p:sldId id="323" r:id="rId29"/>
    <p:sldId id="282" r:id="rId30"/>
    <p:sldId id="287" r:id="rId31"/>
    <p:sldId id="288" r:id="rId32"/>
    <p:sldId id="286" r:id="rId33"/>
    <p:sldId id="289" r:id="rId34"/>
    <p:sldId id="290" r:id="rId35"/>
    <p:sldId id="291" r:id="rId36"/>
    <p:sldId id="321" r:id="rId37"/>
    <p:sldId id="303" r:id="rId38"/>
    <p:sldId id="317" r:id="rId39"/>
    <p:sldId id="280" r:id="rId40"/>
    <p:sldId id="315" r:id="rId41"/>
    <p:sldId id="301" r:id="rId42"/>
    <p:sldId id="316" r:id="rId43"/>
    <p:sldId id="302" r:id="rId44"/>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9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inimized" horzBarState="maximized">
    <p:restoredLeft sz="15591" autoAdjust="0"/>
    <p:restoredTop sz="81514" autoAdjust="0"/>
  </p:normalViewPr>
  <p:slideViewPr>
    <p:cSldViewPr>
      <p:cViewPr>
        <p:scale>
          <a:sx n="50" d="100"/>
          <a:sy n="50" d="100"/>
        </p:scale>
        <p:origin x="-2050" y="-50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6480"/>
    </p:cViewPr>
  </p:sorterViewPr>
  <p:notesViewPr>
    <p:cSldViewPr>
      <p:cViewPr varScale="1">
        <p:scale>
          <a:sx n="53" d="100"/>
          <a:sy n="53" d="100"/>
        </p:scale>
        <p:origin x="-2280" y="-67"/>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0399018-64B4-401A-BD40-F690519131BB}" type="datetimeFigureOut">
              <a:rPr lang="fr-FR" smtClean="0"/>
              <a:pPr/>
              <a:t>27/07/2014</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2A30902-B916-4524-95A5-799485C67578}" type="slidenum">
              <a:rPr lang="fr-FR" smtClean="0"/>
              <a:pPr/>
              <a:t>‹N°›</a:t>
            </a:fld>
            <a:endParaRPr lang="fr-F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6D4CEA-58BF-4659-8904-80264DAAB0E2}" type="datetimeFigureOut">
              <a:rPr lang="de-DE" smtClean="0"/>
              <a:pPr/>
              <a:t>27.07.2014</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215E49-E842-4283-9C09-D24CD03BFA4A}" type="slidenum">
              <a:rPr lang="de-DE" smtClean="0"/>
              <a:pPr/>
              <a:t>‹N°›</a:t>
            </a:fld>
            <a:endParaRPr lang="de-DE"/>
          </a:p>
        </p:txBody>
      </p:sp>
    </p:spTree>
    <p:extLst>
      <p:ext uri="{BB962C8B-B14F-4D97-AF65-F5344CB8AC3E}">
        <p14:creationId xmlns="" xmlns:p14="http://schemas.microsoft.com/office/powerpoint/2010/main" val="38680842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lightingfacts.com/"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mtClean="0"/>
              <a:t>Only 8% of the energy consumed</a:t>
            </a:r>
            <a:r>
              <a:rPr lang="fr-FR" baseline="0" smtClean="0"/>
              <a:t> to light roads </a:t>
            </a:r>
            <a:r>
              <a:rPr lang="fr-FR" smtClean="0"/>
              <a:t>is</a:t>
            </a:r>
            <a:r>
              <a:rPr lang="fr-FR" baseline="0" smtClean="0"/>
              <a:t> actually used to produce downward light.</a:t>
            </a:r>
          </a:p>
          <a:p>
            <a:endParaRPr lang="fr-FR" baseline="0" smtClean="0"/>
          </a:p>
          <a:p>
            <a:r>
              <a:rPr lang="fr-FR" sz="1200" b="0" i="0" smtClean="0">
                <a:solidFill>
                  <a:srgbClr val="FF0000"/>
                </a:solidFill>
              </a:rPr>
              <a:t>;-)</a:t>
            </a:r>
            <a:r>
              <a:rPr lang="fr-FR" sz="1200" b="0" i="0" baseline="0" smtClean="0">
                <a:solidFill>
                  <a:srgbClr val="FF0000"/>
                </a:solidFill>
              </a:rPr>
              <a:t>   </a:t>
            </a:r>
            <a:r>
              <a:rPr lang="fr-FR" sz="1200" b="0" i="0" smtClean="0">
                <a:solidFill>
                  <a:srgbClr val="FF0000"/>
                </a:solidFill>
              </a:rPr>
              <a:t>Phil Mirowsky, </a:t>
            </a:r>
            <a:r>
              <a:rPr lang="fr-FR" sz="1200" b="0" i="1" smtClean="0">
                <a:solidFill>
                  <a:srgbClr val="FF0000"/>
                </a:solidFill>
              </a:rPr>
              <a:t>More heat </a:t>
            </a:r>
            <a:r>
              <a:rPr lang="fr-FR" sz="1200" b="0" i="1" smtClean="0">
                <a:solidFill>
                  <a:srgbClr val="FFFF00"/>
                </a:solidFill>
              </a:rPr>
              <a:t>than light, </a:t>
            </a:r>
            <a:r>
              <a:rPr lang="fr-FR" sz="1200" b="0" smtClean="0">
                <a:solidFill>
                  <a:srgbClr val="FFFF00"/>
                </a:solidFill>
              </a:rPr>
              <a:t>1989, CUP.</a:t>
            </a:r>
            <a:endParaRPr lang="fr-FR" b="0"/>
          </a:p>
        </p:txBody>
      </p:sp>
      <p:sp>
        <p:nvSpPr>
          <p:cNvPr id="4" name="Espace réservé du numéro de diapositive 3"/>
          <p:cNvSpPr>
            <a:spLocks noGrp="1"/>
          </p:cNvSpPr>
          <p:nvPr>
            <p:ph type="sldNum" sz="quarter" idx="10"/>
          </p:nvPr>
        </p:nvSpPr>
        <p:spPr/>
        <p:txBody>
          <a:bodyPr/>
          <a:lstStyle/>
          <a:p>
            <a:fld id="{37215E49-E842-4283-9C09-D24CD03BFA4A}" type="slidenum">
              <a:rPr lang="de-DE" smtClean="0"/>
              <a:pPr/>
              <a:t>6</a:t>
            </a:fld>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Espace réservé de l'image des diapositives 1"/>
          <p:cNvSpPr>
            <a:spLocks noGrp="1" noRot="1" noChangeAspect="1" noTextEdit="1"/>
          </p:cNvSpPr>
          <p:nvPr>
            <p:ph type="sldImg"/>
          </p:nvPr>
        </p:nvSpPr>
        <p:spPr>
          <a:ln/>
        </p:spPr>
      </p:sp>
      <p:sp>
        <p:nvSpPr>
          <p:cNvPr id="112643" name="Espace réservé des commentaires 2"/>
          <p:cNvSpPr>
            <a:spLocks noGrp="1"/>
          </p:cNvSpPr>
          <p:nvPr>
            <p:ph type="body" idx="1"/>
          </p:nvPr>
        </p:nvSpPr>
        <p:spPr>
          <a:noFill/>
          <a:ln/>
        </p:spPr>
        <p:txBody>
          <a:bodyPr/>
          <a:lstStyle/>
          <a:p>
            <a:r>
              <a:rPr lang="fr-FR" smtClean="0"/>
              <a:t>C’est tardivement que les héritiers intègrent les enjeux écologique, en soulignant non sans raison que la supposée « destruction créatrice » de leur mentor JAS avait une face cachée dans le creusement d’inégalités et l’aggravation des crises écologiques.</a:t>
            </a:r>
          </a:p>
        </p:txBody>
      </p:sp>
      <p:sp>
        <p:nvSpPr>
          <p:cNvPr id="112644" name="Espace réservé du numéro de diapositive 3"/>
          <p:cNvSpPr>
            <a:spLocks noGrp="1"/>
          </p:cNvSpPr>
          <p:nvPr>
            <p:ph type="sldNum" sz="quarter" idx="5"/>
          </p:nvPr>
        </p:nvSpPr>
        <p:spPr>
          <a:noFill/>
        </p:spPr>
        <p:txBody>
          <a:bodyPr/>
          <a:lstStyle/>
          <a:p>
            <a:fld id="{16098B81-D6CE-4036-ABFA-E09E8B35493F}" type="slidenum">
              <a:rPr lang="fr-FR"/>
              <a:pPr/>
              <a:t>10</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B8F72910-CFD3-42DC-9FBD-22B2384DBD94}" type="slidenum">
              <a:rPr lang="en-GB"/>
              <a:pPr/>
              <a:t>13</a:t>
            </a:fld>
            <a:endParaRPr lang="en-GB"/>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xfrm>
            <a:off x="685800" y="4343400"/>
            <a:ext cx="5486400" cy="4114800"/>
          </a:xfrm>
          <a:noFill/>
          <a:ln/>
        </p:spPr>
        <p:txBody>
          <a:bodyPr/>
          <a:lstStyle/>
          <a:p>
            <a:pPr eaLnBrk="1" hangingPunct="1"/>
            <a:r>
              <a:rPr lang="en-US" smtClean="0"/>
              <a:t>In this presentation we focus on Phase I.</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US" smtClean="0"/>
              <a:t>The number of patent analyzed in this study is 16,654, all published </a:t>
            </a:r>
            <a:r>
              <a:rPr lang="en-US" smtClean="0"/>
              <a:t>by USPTO. </a:t>
            </a:r>
          </a:p>
          <a:p>
            <a:r>
              <a:rPr lang="en-US" smtClean="0"/>
              <a:t>All </a:t>
            </a:r>
            <a:r>
              <a:rPr lang="en-US" smtClean="0"/>
              <a:t>patent </a:t>
            </a:r>
            <a:r>
              <a:rPr lang="en-US" smtClean="0"/>
              <a:t>analyses were </a:t>
            </a:r>
            <a:r>
              <a:rPr lang="en-US" smtClean="0"/>
              <a:t>carried out </a:t>
            </a:r>
            <a:r>
              <a:rPr lang="en-US" smtClean="0"/>
              <a:t>using PATSTAT </a:t>
            </a:r>
            <a:r>
              <a:rPr lang="en-US" smtClean="0"/>
              <a:t>2013 Oct. edition on </a:t>
            </a:r>
            <a:r>
              <a:rPr lang="en-US" smtClean="0"/>
              <a:t>H01L33/00 33/64 </a:t>
            </a:r>
            <a:r>
              <a:rPr lang="en-US" smtClean="0"/>
              <a:t>IPC classes, shortly H01L33</a:t>
            </a:r>
            <a:r>
              <a:rPr lang="en-US" smtClean="0"/>
              <a:t>.</a:t>
            </a:r>
            <a:endParaRPr kumimoji="0" lang="en-US" sz="10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D5161DF1-DA3B-4BE7-996B-D3A5EFCFD604}" type="slidenum">
              <a:rPr lang="fr-FR" smtClean="0"/>
              <a:pPr/>
              <a:t>21</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US" smtClean="0"/>
              <a:t>From the news section of the ledsmagazines.com alliance and litigation data are also obtained. In some cases, litigation or risk of litigation is resolved with an alliance.</a:t>
            </a:r>
          </a:p>
          <a:p>
            <a:r>
              <a:rPr lang="en-US" smtClean="0"/>
              <a:t> Professor Gertrude Rothschild is show as an important node. She made important contribution to the LED industry with her researches and throughout her carreer she was awarded with various patents. Towards the end of life of her patents she started various litigation with diverse ﬁrms in the US courts. By reading all news related to the litigation it is understood that some of the</a:t>
            </a:r>
          </a:p>
          <a:p>
            <a:r>
              <a:rPr lang="en-US" smtClean="0"/>
              <a:t>resolution of litigations are also kept secret.</a:t>
            </a:r>
            <a:endParaRPr lang="fr-FR"/>
          </a:p>
        </p:txBody>
      </p:sp>
      <p:sp>
        <p:nvSpPr>
          <p:cNvPr id="4" name="Espace réservé du numéro de diapositive 3"/>
          <p:cNvSpPr>
            <a:spLocks noGrp="1"/>
          </p:cNvSpPr>
          <p:nvPr>
            <p:ph type="sldNum" sz="quarter" idx="10"/>
          </p:nvPr>
        </p:nvSpPr>
        <p:spPr/>
        <p:txBody>
          <a:bodyPr/>
          <a:lstStyle/>
          <a:p>
            <a:fld id="{D5161DF1-DA3B-4BE7-996B-D3A5EFCFD604}" type="slidenum">
              <a:rPr lang="fr-FR" smtClean="0"/>
              <a:pPr/>
              <a:t>23</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US" smtClean="0"/>
              <a:t>ENEC is the high quality European Mark for electrical products that demonstrates compliance with European standards (EN).</a:t>
            </a:r>
          </a:p>
          <a:p>
            <a:pPr marL="0" marR="0" indent="0" algn="l" defTabSz="914400" rtl="0" eaLnBrk="1" fontAlgn="auto" latinLnBrk="0" hangingPunct="1">
              <a:lnSpc>
                <a:spcPct val="100000"/>
              </a:lnSpc>
              <a:spcBef>
                <a:spcPts val="0"/>
              </a:spcBef>
              <a:spcAft>
                <a:spcPts val="0"/>
              </a:spcAft>
              <a:buClrTx/>
              <a:buSzTx/>
              <a:buFontTx/>
              <a:buNone/>
              <a:tabLst/>
              <a:defRPr/>
            </a:pPr>
            <a:r>
              <a:rPr lang="en-GB" b="0" smtClean="0"/>
              <a:t>In the US, the US DoE “</a:t>
            </a:r>
            <a:r>
              <a:rPr lang="en-GB" b="0" smtClean="0">
                <a:solidFill>
                  <a:srgbClr val="FF0000"/>
                </a:solidFill>
              </a:rPr>
              <a:t>LED Lighting Facts</a:t>
            </a:r>
            <a:r>
              <a:rPr lang="en-GB" b="0" smtClean="0"/>
              <a:t>” programme aims “to assure decision makers that the performance of solid-state lighting (SSL) products is represented accurately as products reach the market” (</a:t>
            </a:r>
            <a:r>
              <a:rPr lang="en-GB" b="0" smtClean="0">
                <a:hlinkClick r:id="rId3"/>
              </a:rPr>
              <a:t>http://www.lightingfacts.com</a:t>
            </a:r>
            <a:r>
              <a:rPr lang="en-GB" b="0" smtClean="0"/>
              <a:t>).</a:t>
            </a:r>
          </a:p>
          <a:p>
            <a:endParaRPr lang="fr-FR"/>
          </a:p>
        </p:txBody>
      </p:sp>
      <p:sp>
        <p:nvSpPr>
          <p:cNvPr id="4" name="Espace réservé du numéro de diapositive 3"/>
          <p:cNvSpPr>
            <a:spLocks noGrp="1"/>
          </p:cNvSpPr>
          <p:nvPr>
            <p:ph type="sldNum" sz="quarter" idx="10"/>
          </p:nvPr>
        </p:nvSpPr>
        <p:spPr/>
        <p:txBody>
          <a:bodyPr/>
          <a:lstStyle/>
          <a:p>
            <a:fld id="{D5161DF1-DA3B-4BE7-996B-D3A5EFCFD604}" type="slidenum">
              <a:rPr lang="fr-FR" smtClean="0"/>
              <a:pPr/>
              <a:t>28</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5" name="Titel 1"/>
          <p:cNvSpPr>
            <a:spLocks noGrp="1"/>
          </p:cNvSpPr>
          <p:nvPr>
            <p:ph type="title"/>
          </p:nvPr>
        </p:nvSpPr>
        <p:spPr>
          <a:xfrm>
            <a:off x="467544" y="2996952"/>
            <a:ext cx="8229600" cy="1143000"/>
          </a:xfrm>
          <a:prstGeom prst="rect">
            <a:avLst/>
          </a:prstGeom>
        </p:spPr>
        <p:txBody>
          <a:bodyPr/>
          <a:lstStyle>
            <a:lvl1pPr>
              <a:defRPr sz="6000">
                <a:latin typeface="Arial" panose="020B0604020202020204" pitchFamily="34" charset="0"/>
                <a:cs typeface="Arial" panose="020B0604020202020204"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6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title</a:t>
            </a:r>
            <a:endParaRPr kumimoji="0" lang="de-DE" sz="60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26" name="Titel 1"/>
          <p:cNvSpPr txBox="1">
            <a:spLocks/>
          </p:cNvSpPr>
          <p:nvPr userDrawn="1"/>
        </p:nvSpPr>
        <p:spPr>
          <a:xfrm>
            <a:off x="1547664" y="4292352"/>
            <a:ext cx="6048672" cy="720824"/>
          </a:xfrm>
          <a:prstGeom prst="rect">
            <a:avLst/>
          </a:prstGeom>
        </p:spPr>
        <p:txBody>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de-DE" sz="4400" b="0" i="0" u="none" strike="noStrike" kern="1200" cap="none" spc="0" normalizeH="0" baseline="0" noProof="0" dirty="0" err="1" smtClean="0">
                <a:ln>
                  <a:noFill/>
                </a:ln>
                <a:solidFill>
                  <a:sysClr val="windowText" lastClr="000000"/>
                </a:solidFill>
                <a:effectLst/>
                <a:uLnTx/>
                <a:uFillTx/>
                <a:latin typeface="Arial" panose="020B0604020202020204" pitchFamily="34" charset="0"/>
                <a:ea typeface="+mj-ea"/>
                <a:cs typeface="Arial" panose="020B0604020202020204" pitchFamily="34" charset="0"/>
              </a:rPr>
              <a:t>subtitle</a:t>
            </a:r>
            <a:endParaRPr kumimoji="0" lang="de-DE" sz="4400" b="0" i="0" u="none" strike="noStrike" kern="1200" cap="none" spc="0" normalizeH="0" baseline="0" noProof="0" dirty="0">
              <a:ln>
                <a:noFill/>
              </a:ln>
              <a:solidFill>
                <a:sysClr val="windowText" lastClr="000000"/>
              </a:solidFill>
              <a:effectLst/>
              <a:uLnTx/>
              <a:uFillTx/>
              <a:latin typeface="Arial" panose="020B0604020202020204" pitchFamily="34" charset="0"/>
              <a:ea typeface="+mj-ea"/>
              <a:cs typeface="Arial" panose="020B0604020202020204" pitchFamily="34" charset="0"/>
            </a:endParaRPr>
          </a:p>
        </p:txBody>
      </p:sp>
      <p:pic>
        <p:nvPicPr>
          <p:cNvPr id="27" name="Picture 2" descr="foto homepage 1"/>
          <p:cNvPicPr>
            <a:picLocks noChangeAspect="1" noChangeArrowheads="1"/>
          </p:cNvPicPr>
          <p:nvPr userDrawn="1"/>
        </p:nvPicPr>
        <p:blipFill>
          <a:blip r:embed="rId2" cstate="email">
            <a:duotone>
              <a:schemeClr val="bg2">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a:off x="3448" y="-1"/>
            <a:ext cx="6789523" cy="3182589"/>
          </a:xfrm>
          <a:prstGeom prst="rect">
            <a:avLst/>
          </a:prstGeom>
          <a:blipFill dpi="0" rotWithShape="1">
            <a:blip r:embed="rId3" cstate="email">
              <a:duotone>
                <a:schemeClr val="bg2">
                  <a:shade val="45000"/>
                  <a:satMod val="135000"/>
                </a:schemeClr>
                <a:prstClr val="white"/>
              </a:duotone>
            </a:blip>
            <a:srcRect/>
            <a:tile tx="0" ty="0" sx="100000" sy="100000" flip="none" algn="tl"/>
          </a:blipFill>
        </p:spPr>
      </p:pic>
      <p:pic>
        <p:nvPicPr>
          <p:cNvPr id="29" name="Picture 9" descr="Banner grande onaemotion.com"/>
          <p:cNvPicPr>
            <a:picLocks noChangeAspect="1" noChangeArrowheads="1"/>
          </p:cNvPicPr>
          <p:nvPr userDrawn="1"/>
        </p:nvPicPr>
        <p:blipFill>
          <a:blip r:embed="rId4" cstate="email">
            <a:duotone>
              <a:schemeClr val="bg2">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a:off x="2532938" y="3192527"/>
            <a:ext cx="6611062" cy="3157119"/>
          </a:xfrm>
          <a:prstGeom prst="rect">
            <a:avLst/>
          </a:prstGeom>
          <a:noFill/>
          <a:extLst>
            <a:ext uri="{909E8E84-426E-40DD-AFC4-6F175D3DCCD1}">
              <a14:hiddenFill xmlns="" xmlns:a14="http://schemas.microsoft.com/office/drawing/2010/main">
                <a:solidFill>
                  <a:srgbClr val="FFFFFF"/>
                </a:solidFill>
              </a14:hiddenFill>
            </a:ext>
          </a:extLst>
        </p:spPr>
      </p:pic>
      <p:pic>
        <p:nvPicPr>
          <p:cNvPr id="33" name="Picture 2" descr="T:\Projekte\cycLED_EU_901353\4_191418_Training_Other\WP10 Dissemination\Logo_cycLED_Farbe.png"/>
          <p:cNvPicPr>
            <a:picLocks noChangeAspect="1" noChangeArrowheads="1"/>
          </p:cNvPicPr>
          <p:nvPr userDrawn="1"/>
        </p:nvPicPr>
        <p:blipFill>
          <a:blip r:embed="rId5" cstate="email">
            <a:extLst>
              <a:ext uri="{28A0092B-C50C-407E-A947-70E740481C1C}">
                <a14:useLocalDpi xmlns="" xmlns:a14="http://schemas.microsoft.com/office/drawing/2010/main" val="0"/>
              </a:ext>
            </a:extLst>
          </a:blip>
          <a:srcRect/>
          <a:stretch>
            <a:fillRect/>
          </a:stretch>
        </p:blipFill>
        <p:spPr bwMode="auto">
          <a:xfrm>
            <a:off x="6074644" y="4149080"/>
            <a:ext cx="2852043" cy="1944216"/>
          </a:xfrm>
          <a:prstGeom prst="rect">
            <a:avLst/>
          </a:prstGeom>
          <a:extLst/>
        </p:spPr>
      </p:pic>
      <p:pic>
        <p:nvPicPr>
          <p:cNvPr id="2" name="Grafik 1"/>
          <p:cNvPicPr>
            <a:picLocks noChangeAspect="1"/>
          </p:cNvPicPr>
          <p:nvPr userDrawn="1"/>
        </p:nvPicPr>
        <p:blipFill>
          <a:blip r:embed="rId6" cstate="email">
            <a:duotone>
              <a:schemeClr val="bg2">
                <a:shade val="45000"/>
                <a:satMod val="135000"/>
              </a:schemeClr>
              <a:prstClr val="white"/>
            </a:duotone>
            <a:extLst>
              <a:ext uri="{28A0092B-C50C-407E-A947-70E740481C1C}">
                <a14:useLocalDpi xmlns="" xmlns:a14="http://schemas.microsoft.com/office/drawing/2010/main" val="0"/>
              </a:ext>
            </a:extLst>
          </a:blip>
          <a:stretch>
            <a:fillRect/>
          </a:stretch>
        </p:blipFill>
        <p:spPr>
          <a:xfrm>
            <a:off x="3448" y="-27384"/>
            <a:ext cx="7224805" cy="3672409"/>
          </a:xfrm>
          <a:prstGeom prst="rect">
            <a:avLst/>
          </a:prstGeom>
        </p:spPr>
      </p:pic>
      <p:pic>
        <p:nvPicPr>
          <p:cNvPr id="28" name="Picture 11" descr="http://www.riva-lighting.de/system/html/logistik1-bacc5c51.jpg"/>
          <p:cNvPicPr>
            <a:picLocks noChangeAspect="1" noChangeArrowheads="1"/>
          </p:cNvPicPr>
          <p:nvPr userDrawn="1"/>
        </p:nvPicPr>
        <p:blipFill>
          <a:blip r:embed="rId7" cstate="email">
            <a:duotone>
              <a:schemeClr val="bg2">
                <a:shade val="45000"/>
                <a:satMod val="135000"/>
              </a:schemeClr>
              <a:prstClr val="white"/>
            </a:duotone>
            <a:lum bright="1000" contrast="2000"/>
            <a:extLst>
              <a:ext uri="{28A0092B-C50C-407E-A947-70E740481C1C}">
                <a14:useLocalDpi xmlns="" xmlns:a14="http://schemas.microsoft.com/office/drawing/2010/main" val="0"/>
              </a:ext>
            </a:extLst>
          </a:blip>
          <a:srcRect/>
          <a:stretch>
            <a:fillRect/>
          </a:stretch>
        </p:blipFill>
        <p:spPr bwMode="auto">
          <a:xfrm>
            <a:off x="5649887" y="0"/>
            <a:ext cx="3494113" cy="4005063"/>
          </a:xfrm>
          <a:prstGeom prst="rect">
            <a:avLst/>
          </a:prstGeom>
          <a:noFill/>
          <a:extLst>
            <a:ext uri="{909E8E84-426E-40DD-AFC4-6F175D3DCCD1}">
              <a14:hiddenFill xmlns="" xmlns:a14="http://schemas.microsoft.com/office/drawing/2010/main">
                <a:solidFill>
                  <a:srgbClr val="FFFFFF"/>
                </a:solidFill>
              </a14:hiddenFill>
            </a:ext>
          </a:extLst>
        </p:spPr>
      </p:pic>
      <p:sp>
        <p:nvSpPr>
          <p:cNvPr id="34" name="Rechteck 33"/>
          <p:cNvSpPr/>
          <p:nvPr userDrawn="1"/>
        </p:nvSpPr>
        <p:spPr>
          <a:xfrm>
            <a:off x="3448" y="-27384"/>
            <a:ext cx="9144000" cy="6353944"/>
          </a:xfrm>
          <a:prstGeom prst="rect">
            <a:avLst/>
          </a:prstGeom>
          <a:solidFill>
            <a:schemeClr val="bg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 name="Picture 7" descr="http://www.braun-lighting.com/files/dynamic/generic/275x408-2732_384a4.jpg"/>
          <p:cNvPicPr>
            <a:picLocks noChangeAspect="1" noChangeArrowheads="1"/>
          </p:cNvPicPr>
          <p:nvPr userDrawn="1"/>
        </p:nvPicPr>
        <p:blipFill>
          <a:blip r:embed="rId8" cstate="email">
            <a:duotone>
              <a:schemeClr val="bg2">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a:off x="0" y="2511619"/>
            <a:ext cx="2915816" cy="3852264"/>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marL="0" marR="0" indent="0" algn="ctr" defTabSz="914400" rtl="0" eaLnBrk="1" fontAlgn="auto" latinLnBrk="0" hangingPunct="1">
              <a:lnSpc>
                <a:spcPct val="100000"/>
              </a:lnSpc>
              <a:spcBef>
                <a:spcPts val="0"/>
              </a:spcBef>
              <a:spcAft>
                <a:spcPts val="0"/>
              </a:spcAft>
              <a:buClrTx/>
              <a:buSzTx/>
              <a:buFontTx/>
              <a:buNone/>
              <a:tabLst/>
              <a:defRPr/>
            </a:lvl1pPr>
          </a:lstStyle>
          <a:p>
            <a:r>
              <a:rPr lang="fr-FR" smtClean="0"/>
              <a:t>04/06/2014</a:t>
            </a:r>
          </a:p>
        </p:txBody>
      </p:sp>
      <p:sp>
        <p:nvSpPr>
          <p:cNvPr id="3" name="Espace réservé du pied de page 2"/>
          <p:cNvSpPr>
            <a:spLocks noGrp="1"/>
          </p:cNvSpPr>
          <p:nvPr>
            <p:ph type="ftr" sz="quarter" idx="11"/>
          </p:nvPr>
        </p:nvSpPr>
        <p:spPr/>
        <p:txBody>
          <a:bodyPr/>
          <a:lstStyle/>
          <a:p>
            <a:pPr algn="r"/>
            <a:r>
              <a:rPr lang="fr-FR" smtClean="0"/>
              <a:t>cycLED mid-term review meeting, Braunschweig</a:t>
            </a:r>
            <a:endParaRPr lang="fr-FR" dirty="0"/>
          </a:p>
        </p:txBody>
      </p:sp>
      <p:sp>
        <p:nvSpPr>
          <p:cNvPr id="4" name="Espace réservé du numéro de diapositive 3"/>
          <p:cNvSpPr>
            <a:spLocks noGrp="1"/>
          </p:cNvSpPr>
          <p:nvPr>
            <p:ph type="sldNum" sz="quarter" idx="12"/>
          </p:nvPr>
        </p:nvSpPr>
        <p:spPr/>
        <p:txBody>
          <a:bodyPr/>
          <a:lstStyle/>
          <a:p>
            <a:fld id="{3A5F5595-61AE-4AA6-B423-33EDBD1DAE12}" type="slidenum">
              <a:rPr lang="fr-FR" smtClean="0"/>
              <a:pPr/>
              <a:t>‹N°›</a:t>
            </a:fld>
            <a:endParaRPr lang="fr-FR"/>
          </a:p>
        </p:txBody>
      </p:sp>
    </p:spTree>
    <p:extLst>
      <p:ext uri="{BB962C8B-B14F-4D97-AF65-F5344CB8AC3E}">
        <p14:creationId xmlns:p14="http://schemas.microsoft.com/office/powerpoint/2010/main" xmlns="" val="85451131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475656" y="273050"/>
            <a:ext cx="1989857" cy="779686"/>
          </a:xfrm>
        </p:spPr>
        <p:txBody>
          <a:bodyPr anchor="b"/>
          <a:lstStyle>
            <a:lvl1pPr algn="l">
              <a:defRPr sz="2000" b="1"/>
            </a:lvl1pPr>
          </a:lstStyle>
          <a:p>
            <a:r>
              <a:rPr lang="fr-FR" dirty="0" smtClean="0"/>
              <a:t>Modifiez le style du titre</a:t>
            </a:r>
            <a:endParaRPr lang="fr-FR" dirty="0"/>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268760"/>
            <a:ext cx="3008313" cy="485740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smtClean="0"/>
              <a:t>Modifiez les styles du texte du masque</a:t>
            </a:r>
          </a:p>
        </p:txBody>
      </p:sp>
      <p:sp>
        <p:nvSpPr>
          <p:cNvPr id="5" name="Espace réservé de la date 4"/>
          <p:cNvSpPr>
            <a:spLocks noGrp="1"/>
          </p:cNvSpPr>
          <p:nvPr>
            <p:ph type="dt" sz="half" idx="10"/>
          </p:nvPr>
        </p:nvSpPr>
        <p:spPr/>
        <p:txBody>
          <a:bodyPr/>
          <a:lstStyle/>
          <a:p>
            <a:fld id="{4B4CC6D1-CC20-4E77-B932-275A909C7ED2}" type="datetime1">
              <a:rPr lang="fr-FR" smtClean="0"/>
              <a:pPr/>
              <a:t>27/07/2014</a:t>
            </a:fld>
            <a:endParaRPr lang="fr-FR"/>
          </a:p>
        </p:txBody>
      </p:sp>
      <p:sp>
        <p:nvSpPr>
          <p:cNvPr id="6" name="Espace réservé du pied de page 5"/>
          <p:cNvSpPr>
            <a:spLocks noGrp="1"/>
          </p:cNvSpPr>
          <p:nvPr>
            <p:ph type="ftr" sz="quarter" idx="11"/>
          </p:nvPr>
        </p:nvSpPr>
        <p:spPr/>
        <p:txBody>
          <a:bodyPr/>
          <a:lstStyle>
            <a:lvl1pPr algn="r">
              <a:defRPr/>
            </a:lvl1pPr>
          </a:lstStyle>
          <a:p>
            <a:r>
              <a:rPr lang="fr-FR" dirty="0" smtClean="0"/>
              <a:t>cycLED CM 29-30 April 2013, Brussels</a:t>
            </a:r>
            <a:endParaRPr lang="fr-FR" dirty="0"/>
          </a:p>
        </p:txBody>
      </p:sp>
      <p:sp>
        <p:nvSpPr>
          <p:cNvPr id="7" name="Espace réservé du numéro de diapositive 6"/>
          <p:cNvSpPr>
            <a:spLocks noGrp="1"/>
          </p:cNvSpPr>
          <p:nvPr>
            <p:ph type="sldNum" sz="quarter" idx="12"/>
          </p:nvPr>
        </p:nvSpPr>
        <p:spPr/>
        <p:txBody>
          <a:bodyPr/>
          <a:lstStyle/>
          <a:p>
            <a:fld id="{3A5F5595-61AE-4AA6-B423-33EDBD1DAE12}" type="slidenum">
              <a:rPr lang="fr-FR" smtClean="0"/>
              <a:pPr/>
              <a:t>‹N°›</a:t>
            </a:fld>
            <a:endParaRPr lang="fr-FR"/>
          </a:p>
        </p:txBody>
      </p:sp>
    </p:spTree>
    <p:extLst>
      <p:ext uri="{BB962C8B-B14F-4D97-AF65-F5344CB8AC3E}">
        <p14:creationId xmlns:p14="http://schemas.microsoft.com/office/powerpoint/2010/main" xmlns="" val="335141910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5167E5E8-C835-46FA-B82F-F89D9D6706DF}" type="datetime1">
              <a:rPr lang="fr-FR" smtClean="0"/>
              <a:pPr/>
              <a:t>27/07/2014</a:t>
            </a:fld>
            <a:endParaRPr lang="fr-FR"/>
          </a:p>
        </p:txBody>
      </p:sp>
      <p:sp>
        <p:nvSpPr>
          <p:cNvPr id="6" name="Espace réservé du pied de page 5"/>
          <p:cNvSpPr>
            <a:spLocks noGrp="1"/>
          </p:cNvSpPr>
          <p:nvPr>
            <p:ph type="ftr" sz="quarter" idx="11"/>
          </p:nvPr>
        </p:nvSpPr>
        <p:spPr/>
        <p:txBody>
          <a:bodyPr/>
          <a:lstStyle>
            <a:lvl1pPr algn="r">
              <a:defRPr/>
            </a:lvl1pPr>
          </a:lstStyle>
          <a:p>
            <a:r>
              <a:rPr lang="fr-FR" dirty="0" smtClean="0"/>
              <a:t>cycLED CM 29-30 April 2013, Brussels</a:t>
            </a:r>
            <a:endParaRPr lang="fr-FR" dirty="0"/>
          </a:p>
        </p:txBody>
      </p:sp>
      <p:sp>
        <p:nvSpPr>
          <p:cNvPr id="7" name="Espace réservé du numéro de diapositive 6"/>
          <p:cNvSpPr>
            <a:spLocks noGrp="1"/>
          </p:cNvSpPr>
          <p:nvPr>
            <p:ph type="sldNum" sz="quarter" idx="12"/>
          </p:nvPr>
        </p:nvSpPr>
        <p:spPr/>
        <p:txBody>
          <a:bodyPr/>
          <a:lstStyle/>
          <a:p>
            <a:fld id="{3A5F5595-61AE-4AA6-B423-33EDBD1DAE12}" type="slidenum">
              <a:rPr lang="fr-FR" smtClean="0"/>
              <a:pPr/>
              <a:t>‹N°›</a:t>
            </a:fld>
            <a:endParaRPr lang="fr-FR"/>
          </a:p>
        </p:txBody>
      </p:sp>
    </p:spTree>
    <p:extLst>
      <p:ext uri="{BB962C8B-B14F-4D97-AF65-F5344CB8AC3E}">
        <p14:creationId xmlns:p14="http://schemas.microsoft.com/office/powerpoint/2010/main" xmlns="" val="209944116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a:xfrm>
            <a:off x="1442686" y="1556793"/>
            <a:ext cx="7211144" cy="403244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6C75BF0-7ABD-4D5F-83BB-F2856A25D410}" type="datetime1">
              <a:rPr lang="fr-FR" smtClean="0"/>
              <a:pPr/>
              <a:t>27/07/2014</a:t>
            </a:fld>
            <a:endParaRPr lang="fr-FR"/>
          </a:p>
        </p:txBody>
      </p:sp>
      <p:sp>
        <p:nvSpPr>
          <p:cNvPr id="5" name="Espace réservé du pied de page 4"/>
          <p:cNvSpPr>
            <a:spLocks noGrp="1"/>
          </p:cNvSpPr>
          <p:nvPr>
            <p:ph type="ftr" sz="quarter" idx="11"/>
          </p:nvPr>
        </p:nvSpPr>
        <p:spPr/>
        <p:txBody>
          <a:bodyPr/>
          <a:lstStyle>
            <a:lvl1pPr algn="r">
              <a:defRPr/>
            </a:lvl1pPr>
          </a:lstStyle>
          <a:p>
            <a:r>
              <a:rPr lang="fr-FR" dirty="0" smtClean="0"/>
              <a:t>cycLED CM 29-30 April 2013, Brussels</a:t>
            </a:r>
            <a:endParaRPr lang="fr-FR" dirty="0"/>
          </a:p>
        </p:txBody>
      </p:sp>
      <p:sp>
        <p:nvSpPr>
          <p:cNvPr id="6" name="Espace réservé du numéro de diapositive 5"/>
          <p:cNvSpPr>
            <a:spLocks noGrp="1"/>
          </p:cNvSpPr>
          <p:nvPr>
            <p:ph type="sldNum" sz="quarter" idx="12"/>
          </p:nvPr>
        </p:nvSpPr>
        <p:spPr/>
        <p:txBody>
          <a:bodyPr/>
          <a:lstStyle/>
          <a:p>
            <a:fld id="{3A5F5595-61AE-4AA6-B423-33EDBD1DAE12}" type="slidenum">
              <a:rPr lang="fr-FR" smtClean="0"/>
              <a:pPr/>
              <a:t>‹N°›</a:t>
            </a:fld>
            <a:endParaRPr lang="fr-FR"/>
          </a:p>
        </p:txBody>
      </p:sp>
    </p:spTree>
    <p:extLst>
      <p:ext uri="{BB962C8B-B14F-4D97-AF65-F5344CB8AC3E}">
        <p14:creationId xmlns:p14="http://schemas.microsoft.com/office/powerpoint/2010/main" xmlns="" val="369202409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692696"/>
            <a:ext cx="2057400" cy="5433467"/>
          </a:xfrm>
        </p:spPr>
        <p:txBody>
          <a:bodyPr vert="eaVert"/>
          <a:lstStyle/>
          <a:p>
            <a:r>
              <a:rPr lang="fr-FR" dirty="0" smtClean="0"/>
              <a:t>Modifiez le style du titre</a:t>
            </a:r>
            <a:endParaRPr lang="fr-FR" dirty="0"/>
          </a:p>
        </p:txBody>
      </p:sp>
      <p:sp>
        <p:nvSpPr>
          <p:cNvPr id="3" name="Espace réservé du texte vertical 2"/>
          <p:cNvSpPr>
            <a:spLocks noGrp="1"/>
          </p:cNvSpPr>
          <p:nvPr>
            <p:ph type="body" orient="vert" idx="1"/>
          </p:nvPr>
        </p:nvSpPr>
        <p:spPr>
          <a:xfrm>
            <a:off x="457200" y="692696"/>
            <a:ext cx="6019800" cy="5433467"/>
          </a:xfrm>
        </p:spPr>
        <p:txBody>
          <a:bodyPr vert="eaVert"/>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10"/>
          </p:nvPr>
        </p:nvSpPr>
        <p:spPr/>
        <p:txBody>
          <a:bodyPr/>
          <a:lstStyle/>
          <a:p>
            <a:fld id="{B0A19076-1FB3-483B-B9B6-1E68DBF981CF}" type="datetime1">
              <a:rPr lang="fr-FR" smtClean="0"/>
              <a:pPr/>
              <a:t>27/07/2014</a:t>
            </a:fld>
            <a:endParaRPr lang="fr-FR"/>
          </a:p>
        </p:txBody>
      </p:sp>
      <p:sp>
        <p:nvSpPr>
          <p:cNvPr id="5" name="Espace réservé du pied de page 4"/>
          <p:cNvSpPr>
            <a:spLocks noGrp="1"/>
          </p:cNvSpPr>
          <p:nvPr>
            <p:ph type="ftr" sz="quarter" idx="11"/>
          </p:nvPr>
        </p:nvSpPr>
        <p:spPr/>
        <p:txBody>
          <a:bodyPr/>
          <a:lstStyle/>
          <a:p>
            <a:pPr algn="r"/>
            <a:r>
              <a:rPr lang="fr-FR" dirty="0" smtClean="0"/>
              <a:t>cycLED CM 29-30 April 2013, Brussels</a:t>
            </a:r>
            <a:endParaRPr lang="fr-FR" dirty="0"/>
          </a:p>
        </p:txBody>
      </p:sp>
      <p:sp>
        <p:nvSpPr>
          <p:cNvPr id="6" name="Espace réservé du numéro de diapositive 5"/>
          <p:cNvSpPr>
            <a:spLocks noGrp="1"/>
          </p:cNvSpPr>
          <p:nvPr>
            <p:ph type="sldNum" sz="quarter" idx="12"/>
          </p:nvPr>
        </p:nvSpPr>
        <p:spPr/>
        <p:txBody>
          <a:bodyPr/>
          <a:lstStyle/>
          <a:p>
            <a:fld id="{3A5F5595-61AE-4AA6-B423-33EDBD1DAE12}" type="slidenum">
              <a:rPr lang="fr-FR" smtClean="0"/>
              <a:pPr/>
              <a:t>‹N°›</a:t>
            </a:fld>
            <a:endParaRPr lang="fr-FR"/>
          </a:p>
        </p:txBody>
      </p:sp>
    </p:spTree>
    <p:extLst>
      <p:ext uri="{BB962C8B-B14F-4D97-AF65-F5344CB8AC3E}">
        <p14:creationId xmlns:p14="http://schemas.microsoft.com/office/powerpoint/2010/main" xmlns="" val="195113481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9" name="Foliennummernplatzhalter 5"/>
          <p:cNvSpPr>
            <a:spLocks noGrp="1"/>
          </p:cNvSpPr>
          <p:nvPr>
            <p:ph type="sldNum" sz="quarter" idx="4"/>
          </p:nvPr>
        </p:nvSpPr>
        <p:spPr>
          <a:xfrm>
            <a:off x="62136" y="6448251"/>
            <a:ext cx="765448" cy="365125"/>
          </a:xfrm>
          <a:prstGeom prst="rect">
            <a:avLst/>
          </a:prstGeom>
        </p:spPr>
        <p:txBody>
          <a:bodyPr anchor="t"/>
          <a:lstStyle>
            <a:lvl1pPr algn="ctr">
              <a:defRPr sz="1200">
                <a:solidFill>
                  <a:schemeClr val="tx1"/>
                </a:solidFill>
                <a:latin typeface="Arial" panose="020B0604020202020204" pitchFamily="34" charset="0"/>
                <a:cs typeface="Arial" panose="020B0604020202020204" pitchFamily="34" charset="0"/>
              </a:defRPr>
            </a:lvl1pPr>
          </a:lstStyle>
          <a:p>
            <a:fld id="{6C6AE60A-B69C-4790-82F7-3882EDF23186}" type="slidenum">
              <a:rPr lang="de-DE" smtClean="0"/>
              <a:pPr/>
              <a:t>‹N°›</a:t>
            </a:fld>
            <a:endParaRPr lang="de-DE" dirty="0"/>
          </a:p>
        </p:txBody>
      </p:sp>
      <p:sp>
        <p:nvSpPr>
          <p:cNvPr id="10" name="Rechteck 9"/>
          <p:cNvSpPr/>
          <p:nvPr userDrawn="1"/>
        </p:nvSpPr>
        <p:spPr>
          <a:xfrm>
            <a:off x="0" y="0"/>
            <a:ext cx="9144000" cy="836712"/>
          </a:xfrm>
          <a:prstGeom prst="rect">
            <a:avLst/>
          </a:prstGeom>
          <a:gradFill flip="none" rotWithShape="1">
            <a:gsLst>
              <a:gs pos="0">
                <a:schemeClr val="bg1">
                  <a:lumMod val="65000"/>
                </a:schemeClr>
              </a:gs>
              <a:gs pos="50000">
                <a:schemeClr val="bg1">
                  <a:lumMod val="85000"/>
                  <a:shade val="67500"/>
                  <a:satMod val="115000"/>
                </a:schemeClr>
              </a:gs>
              <a:gs pos="100000">
                <a:schemeClr val="bg1">
                  <a:lumMod val="85000"/>
                  <a:shade val="100000"/>
                  <a:satMod val="115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de-DE"/>
          </a:p>
        </p:txBody>
      </p:sp>
      <p:cxnSp>
        <p:nvCxnSpPr>
          <p:cNvPr id="12" name="Gerade Verbindung 11"/>
          <p:cNvCxnSpPr/>
          <p:nvPr userDrawn="1"/>
        </p:nvCxnSpPr>
        <p:spPr>
          <a:xfrm>
            <a:off x="0" y="836712"/>
            <a:ext cx="9144000" cy="0"/>
          </a:xfrm>
          <a:prstGeom prst="line">
            <a:avLst/>
          </a:prstGeom>
          <a:ln w="28575">
            <a:solidFill>
              <a:srgbClr val="009999"/>
            </a:solidFill>
          </a:ln>
        </p:spPr>
        <p:style>
          <a:lnRef idx="1">
            <a:schemeClr val="accent1"/>
          </a:lnRef>
          <a:fillRef idx="0">
            <a:schemeClr val="accent1"/>
          </a:fillRef>
          <a:effectRef idx="0">
            <a:schemeClr val="accent1"/>
          </a:effectRef>
          <a:fontRef idx="minor">
            <a:schemeClr val="tx1"/>
          </a:fontRef>
        </p:style>
      </p:cxnSp>
      <p:pic>
        <p:nvPicPr>
          <p:cNvPr id="3" name="Grafik 2"/>
          <p:cNvPicPr>
            <a:picLocks noChangeAspect="1"/>
          </p:cNvPicPr>
          <p:nvPr userDrawn="1"/>
        </p:nvPicPr>
        <p:blipFill>
          <a:blip r:embed="rId2" cstate="email">
            <a:extLst>
              <a:ext uri="{28A0092B-C50C-407E-A947-70E740481C1C}">
                <a14:useLocalDpi xmlns="" xmlns:a14="http://schemas.microsoft.com/office/drawing/2010/main" val="0"/>
              </a:ext>
            </a:extLst>
          </a:blip>
          <a:stretch>
            <a:fillRect/>
          </a:stretch>
        </p:blipFill>
        <p:spPr>
          <a:xfrm>
            <a:off x="7308304" y="-1"/>
            <a:ext cx="1835697" cy="830057"/>
          </a:xfrm>
          <a:prstGeom prst="rect">
            <a:avLst/>
          </a:prstGeom>
          <a:effectLst>
            <a:softEdge rad="31750"/>
          </a:effectLst>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1475656" y="428"/>
            <a:ext cx="7211144" cy="1124316"/>
          </a:xfrm>
          <a:prstGeom prst="rect">
            <a:avLst/>
          </a:prstGeom>
        </p:spPr>
        <p:txBody>
          <a:bodyPr/>
          <a:lstStyle/>
          <a:p>
            <a:r>
              <a:rPr lang="fr-FR" smtClean="0"/>
              <a:t>Modifiez le style du titre</a:t>
            </a:r>
            <a:endParaRPr lang="fr-FR"/>
          </a:p>
        </p:txBody>
      </p:sp>
      <p:sp>
        <p:nvSpPr>
          <p:cNvPr id="3" name="Espace réservé du contenu 2"/>
          <p:cNvSpPr>
            <a:spLocks noGrp="1"/>
          </p:cNvSpPr>
          <p:nvPr>
            <p:ph idx="1"/>
          </p:nvPr>
        </p:nvSpPr>
        <p:spPr>
          <a:xfrm>
            <a:off x="1442686" y="1556793"/>
            <a:ext cx="7211144" cy="4485884"/>
          </a:xfrm>
          <a:prstGeom prst="rect">
            <a:avLst/>
          </a:prstGeo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9" name="Espace réservé du numéro de diapositive 8"/>
          <p:cNvSpPr>
            <a:spLocks noGrp="1"/>
          </p:cNvSpPr>
          <p:nvPr>
            <p:ph type="sldNum" sz="quarter" idx="12"/>
          </p:nvPr>
        </p:nvSpPr>
        <p:spPr/>
        <p:txBody>
          <a:bodyPr/>
          <a:lstStyle/>
          <a:p>
            <a:fld id="{3A5F5595-61AE-4AA6-B423-33EDBD1DAE12}" type="slidenum">
              <a:rPr lang="fr-FR" smtClean="0"/>
              <a:pPr/>
              <a:t>‹N°›</a:t>
            </a:fld>
            <a:endParaRPr lang="fr-FR" dirty="0"/>
          </a:p>
        </p:txBody>
      </p:sp>
    </p:spTree>
    <p:extLst>
      <p:ext uri="{BB962C8B-B14F-4D97-AF65-F5344CB8AC3E}">
        <p14:creationId xmlns:p14="http://schemas.microsoft.com/office/powerpoint/2010/main" xmlns="" val="139984180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Couverture">
    <p:spTree>
      <p:nvGrpSpPr>
        <p:cNvPr id="1" name=""/>
        <p:cNvGrpSpPr/>
        <p:nvPr/>
      </p:nvGrpSpPr>
      <p:grpSpPr>
        <a:xfrm>
          <a:off x="0" y="0"/>
          <a:ext cx="0" cy="0"/>
          <a:chOff x="0" y="0"/>
          <a:chExt cx="0" cy="0"/>
        </a:xfrm>
      </p:grpSpPr>
      <p:sp>
        <p:nvSpPr>
          <p:cNvPr id="9" name="Rectangle 8"/>
          <p:cNvSpPr/>
          <p:nvPr userDrawn="1"/>
        </p:nvSpPr>
        <p:spPr>
          <a:xfrm>
            <a:off x="0" y="0"/>
            <a:ext cx="9144000" cy="31409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3563888" y="2492896"/>
            <a:ext cx="5112568" cy="1362075"/>
          </a:xfrm>
        </p:spPr>
        <p:txBody>
          <a:bodyPr anchor="t">
            <a:normAutofit/>
          </a:bodyPr>
          <a:lstStyle>
            <a:lvl1pPr algn="l">
              <a:defRPr sz="3600" b="1" cap="none">
                <a:solidFill>
                  <a:schemeClr val="tx1"/>
                </a:solidFill>
              </a:defRPr>
            </a:lvl1pPr>
          </a:lstStyle>
          <a:p>
            <a:r>
              <a:rPr lang="fr-FR" dirty="0" smtClean="0"/>
              <a:t>Modifiez le style du titre</a:t>
            </a:r>
            <a:endParaRPr lang="fr-FR" dirty="0"/>
          </a:p>
        </p:txBody>
      </p:sp>
      <p:sp>
        <p:nvSpPr>
          <p:cNvPr id="3" name="Espace réservé du texte 2"/>
          <p:cNvSpPr>
            <a:spLocks noGrp="1"/>
          </p:cNvSpPr>
          <p:nvPr>
            <p:ph type="body" idx="1"/>
          </p:nvPr>
        </p:nvSpPr>
        <p:spPr>
          <a:xfrm>
            <a:off x="3563888" y="4077072"/>
            <a:ext cx="5112568" cy="1296144"/>
          </a:xfrm>
        </p:spPr>
        <p:txBody>
          <a:bodyPr anchor="t"/>
          <a:lstStyle>
            <a:lvl1pPr marL="0" indent="0">
              <a:buNone/>
              <a:defRPr sz="2000">
                <a:solidFill>
                  <a:srgbClr val="B8B8B8"/>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dirty="0" smtClean="0"/>
              <a:t>Modifiez les styles du texte du masque</a:t>
            </a:r>
          </a:p>
        </p:txBody>
      </p:sp>
      <p:sp>
        <p:nvSpPr>
          <p:cNvPr id="4" name="Espace réservé de la date 3"/>
          <p:cNvSpPr>
            <a:spLocks noGrp="1"/>
          </p:cNvSpPr>
          <p:nvPr>
            <p:ph type="dt" sz="half" idx="10"/>
          </p:nvPr>
        </p:nvSpPr>
        <p:spPr/>
        <p:txBody>
          <a:bodyPr/>
          <a:lstStyle/>
          <a:p>
            <a:fld id="{0746BE16-9CE1-47D4-87B9-84CF13045996}" type="datetime1">
              <a:rPr lang="fr-FR" smtClean="0"/>
              <a:pPr/>
              <a:t>27/07/2014</a:t>
            </a:fld>
            <a:endParaRPr lang="fr-FR"/>
          </a:p>
        </p:txBody>
      </p:sp>
      <p:sp>
        <p:nvSpPr>
          <p:cNvPr id="5" name="Espace réservé du pied de page 4"/>
          <p:cNvSpPr>
            <a:spLocks noGrp="1"/>
          </p:cNvSpPr>
          <p:nvPr>
            <p:ph type="ftr" sz="quarter" idx="11"/>
          </p:nvPr>
        </p:nvSpPr>
        <p:spPr/>
        <p:txBody>
          <a:bodyPr/>
          <a:lstStyle/>
          <a:p>
            <a:r>
              <a:rPr lang="fr-FR" smtClean="0"/>
              <a:t>Modèle de présentation Télécom Ecole de Management</a:t>
            </a:r>
            <a:endParaRPr lang="fr-FR"/>
          </a:p>
        </p:txBody>
      </p:sp>
      <p:sp>
        <p:nvSpPr>
          <p:cNvPr id="6" name="Espace réservé du numéro de diapositive 5"/>
          <p:cNvSpPr>
            <a:spLocks noGrp="1"/>
          </p:cNvSpPr>
          <p:nvPr>
            <p:ph type="sldNum" sz="quarter" idx="12"/>
          </p:nvPr>
        </p:nvSpPr>
        <p:spPr/>
        <p:txBody>
          <a:bodyPr/>
          <a:lstStyle/>
          <a:p>
            <a:fld id="{3A5F5595-61AE-4AA6-B423-33EDBD1DAE12}" type="slidenum">
              <a:rPr lang="fr-FR" smtClean="0"/>
              <a:pPr/>
              <a:t>‹N°›</a:t>
            </a:fld>
            <a:endParaRPr lang="fr-FR"/>
          </a:p>
        </p:txBody>
      </p:sp>
      <p:pic>
        <p:nvPicPr>
          <p:cNvPr id="8" name="Image 7"/>
          <p:cNvPicPr>
            <a:picLocks noChangeAspect="1"/>
          </p:cNvPicPr>
          <p:nvPr userDrawn="1"/>
        </p:nvPicPr>
        <p:blipFill>
          <a:blip r:embed="rId2" cstate="email">
            <a:extLst>
              <a:ext uri="{28A0092B-C50C-407E-A947-70E740481C1C}">
                <a14:useLocalDpi xmlns:a14="http://schemas.microsoft.com/office/drawing/2010/main" xmlns="" val="0"/>
              </a:ext>
            </a:extLst>
          </a:blip>
          <a:stretch>
            <a:fillRect/>
          </a:stretch>
        </p:blipFill>
        <p:spPr>
          <a:xfrm>
            <a:off x="902373" y="768344"/>
            <a:ext cx="1535009" cy="2008942"/>
          </a:xfrm>
          <a:prstGeom prst="rect">
            <a:avLst/>
          </a:prstGeom>
        </p:spPr>
      </p:pic>
      <p:sp>
        <p:nvSpPr>
          <p:cNvPr id="10" name="Rectangle 9"/>
          <p:cNvSpPr/>
          <p:nvPr userDrawn="1"/>
        </p:nvSpPr>
        <p:spPr>
          <a:xfrm>
            <a:off x="0" y="5805263"/>
            <a:ext cx="9144000" cy="10752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userDrawn="1"/>
        </p:nvSpPr>
        <p:spPr>
          <a:xfrm>
            <a:off x="3527914" y="5445224"/>
            <a:ext cx="1874777" cy="2880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userDrawn="1"/>
        </p:nvSpPr>
        <p:spPr>
          <a:xfrm>
            <a:off x="5402691" y="5445224"/>
            <a:ext cx="1874777" cy="2880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userDrawn="1"/>
        </p:nvSpPr>
        <p:spPr>
          <a:xfrm>
            <a:off x="7277468" y="5445224"/>
            <a:ext cx="1874777" cy="288032"/>
          </a:xfrm>
          <a:prstGeom prst="rect">
            <a:avLst/>
          </a:prstGeom>
          <a:solidFill>
            <a:srgbClr val="6D50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xmlns="" val="319796991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Page intercalaire">
    <p:spTree>
      <p:nvGrpSpPr>
        <p:cNvPr id="1" name=""/>
        <p:cNvGrpSpPr/>
        <p:nvPr/>
      </p:nvGrpSpPr>
      <p:grpSpPr>
        <a:xfrm>
          <a:off x="0" y="0"/>
          <a:ext cx="0" cy="0"/>
          <a:chOff x="0" y="0"/>
          <a:chExt cx="0" cy="0"/>
        </a:xfrm>
      </p:grpSpPr>
      <p:sp>
        <p:nvSpPr>
          <p:cNvPr id="2" name="Titre 1"/>
          <p:cNvSpPr>
            <a:spLocks noGrp="1"/>
          </p:cNvSpPr>
          <p:nvPr>
            <p:ph type="ctrTitle"/>
          </p:nvPr>
        </p:nvSpPr>
        <p:spPr>
          <a:xfrm>
            <a:off x="3491880" y="2348880"/>
            <a:ext cx="4966320" cy="1251570"/>
          </a:xfrm>
        </p:spPr>
        <p:txBody>
          <a:bodyPr anchor="t"/>
          <a:lstStyle>
            <a:lvl1pPr>
              <a:defRPr>
                <a:solidFill>
                  <a:srgbClr val="6D5047"/>
                </a:solidFill>
              </a:defRPr>
            </a:lvl1pPr>
          </a:lstStyle>
          <a:p>
            <a:r>
              <a:rPr lang="fr-FR" dirty="0" smtClean="0"/>
              <a:t>Modifiez le style du titre</a:t>
            </a:r>
            <a:endParaRPr lang="fr-FR" dirty="0"/>
          </a:p>
        </p:txBody>
      </p:sp>
      <p:sp>
        <p:nvSpPr>
          <p:cNvPr id="3" name="Sous-titre 2"/>
          <p:cNvSpPr>
            <a:spLocks noGrp="1"/>
          </p:cNvSpPr>
          <p:nvPr>
            <p:ph type="subTitle" idx="1"/>
          </p:nvPr>
        </p:nvSpPr>
        <p:spPr>
          <a:xfrm>
            <a:off x="3491880" y="3886200"/>
            <a:ext cx="4968552" cy="1752600"/>
          </a:xfrm>
        </p:spPr>
        <p:txBody>
          <a:bodyPr/>
          <a:lstStyle>
            <a:lvl1pPr marL="0" indent="0" algn="l">
              <a:buNone/>
              <a:defRPr>
                <a:solidFill>
                  <a:srgbClr val="B8B8B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fr-FR" dirty="0"/>
          </a:p>
        </p:txBody>
      </p:sp>
      <p:sp>
        <p:nvSpPr>
          <p:cNvPr id="8" name="Rectangle 7"/>
          <p:cNvSpPr/>
          <p:nvPr userDrawn="1"/>
        </p:nvSpPr>
        <p:spPr>
          <a:xfrm>
            <a:off x="3527914" y="1844824"/>
            <a:ext cx="1874777" cy="2880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userDrawn="1"/>
        </p:nvSpPr>
        <p:spPr>
          <a:xfrm>
            <a:off x="5402691" y="1844824"/>
            <a:ext cx="1874777" cy="2880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userDrawn="1"/>
        </p:nvSpPr>
        <p:spPr>
          <a:xfrm>
            <a:off x="7277468" y="1844824"/>
            <a:ext cx="1874777" cy="288032"/>
          </a:xfrm>
          <a:prstGeom prst="rect">
            <a:avLst/>
          </a:prstGeom>
          <a:solidFill>
            <a:srgbClr val="6D50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space réservé de la date 6"/>
          <p:cNvSpPr>
            <a:spLocks noGrp="1"/>
          </p:cNvSpPr>
          <p:nvPr>
            <p:ph type="dt" sz="half" idx="10"/>
          </p:nvPr>
        </p:nvSpPr>
        <p:spPr/>
        <p:txBody>
          <a:bodyPr/>
          <a:lstStyle>
            <a:lvl1pPr marL="0" marR="0" indent="0" algn="ctr" defTabSz="914400" rtl="0" eaLnBrk="1" fontAlgn="auto" latinLnBrk="0" hangingPunct="1">
              <a:lnSpc>
                <a:spcPct val="100000"/>
              </a:lnSpc>
              <a:spcBef>
                <a:spcPts val="0"/>
              </a:spcBef>
              <a:spcAft>
                <a:spcPts val="0"/>
              </a:spcAft>
              <a:buClrTx/>
              <a:buSzTx/>
              <a:buFontTx/>
              <a:buNone/>
              <a:tabLst/>
              <a:defRPr/>
            </a:lvl1pPr>
          </a:lstStyle>
          <a:p>
            <a:r>
              <a:rPr lang="fr-FR" smtClean="0"/>
              <a:t>04/06/2014</a:t>
            </a:r>
          </a:p>
        </p:txBody>
      </p:sp>
      <p:sp>
        <p:nvSpPr>
          <p:cNvPr id="11" name="Espace réservé du pied de page 10"/>
          <p:cNvSpPr>
            <a:spLocks noGrp="1"/>
          </p:cNvSpPr>
          <p:nvPr>
            <p:ph type="ftr" sz="quarter" idx="11"/>
          </p:nvPr>
        </p:nvSpPr>
        <p:spPr/>
        <p:txBody>
          <a:bodyPr/>
          <a:lstStyle/>
          <a:p>
            <a:pPr algn="r"/>
            <a:r>
              <a:rPr lang="fr-FR" smtClean="0"/>
              <a:t>cycLED mid-term review meeting, Braunschweig</a:t>
            </a:r>
            <a:endParaRPr lang="fr-FR" dirty="0"/>
          </a:p>
        </p:txBody>
      </p:sp>
      <p:sp>
        <p:nvSpPr>
          <p:cNvPr id="12" name="Espace réservé du numéro de diapositive 11"/>
          <p:cNvSpPr>
            <a:spLocks noGrp="1"/>
          </p:cNvSpPr>
          <p:nvPr>
            <p:ph type="sldNum" sz="quarter" idx="12"/>
          </p:nvPr>
        </p:nvSpPr>
        <p:spPr/>
        <p:txBody>
          <a:bodyPr/>
          <a:lstStyle/>
          <a:p>
            <a:fld id="{3A5F5595-61AE-4AA6-B423-33EDBD1DAE12}" type="slidenum">
              <a:rPr lang="fr-FR" smtClean="0"/>
              <a:pPr/>
              <a:t>‹N°›</a:t>
            </a:fld>
            <a:endParaRPr lang="fr-FR" dirty="0"/>
          </a:p>
        </p:txBody>
      </p:sp>
    </p:spTree>
    <p:extLst>
      <p:ext uri="{BB962C8B-B14F-4D97-AF65-F5344CB8AC3E}">
        <p14:creationId xmlns:p14="http://schemas.microsoft.com/office/powerpoint/2010/main" xmlns="" val="296902574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7" name="Espace réservé de la date 6"/>
          <p:cNvSpPr>
            <a:spLocks noGrp="1"/>
          </p:cNvSpPr>
          <p:nvPr>
            <p:ph type="dt" sz="half" idx="10"/>
          </p:nvPr>
        </p:nvSpPr>
        <p:spPr/>
        <p:txBody>
          <a:bodyPr/>
          <a:lstStyle>
            <a:lvl1pPr marL="0" marR="0" indent="0" algn="ctr" defTabSz="914400" rtl="0" eaLnBrk="1" fontAlgn="auto" latinLnBrk="0" hangingPunct="1">
              <a:lnSpc>
                <a:spcPct val="100000"/>
              </a:lnSpc>
              <a:spcBef>
                <a:spcPts val="0"/>
              </a:spcBef>
              <a:spcAft>
                <a:spcPts val="0"/>
              </a:spcAft>
              <a:buClrTx/>
              <a:buSzTx/>
              <a:buFontTx/>
              <a:buNone/>
              <a:tabLst/>
              <a:defRPr/>
            </a:lvl1pPr>
          </a:lstStyle>
          <a:p>
            <a:r>
              <a:rPr lang="fr-FR" smtClean="0"/>
              <a:t>04/06/2014</a:t>
            </a:r>
          </a:p>
        </p:txBody>
      </p:sp>
      <p:sp>
        <p:nvSpPr>
          <p:cNvPr id="8" name="Espace réservé du pied de page 7"/>
          <p:cNvSpPr>
            <a:spLocks noGrp="1"/>
          </p:cNvSpPr>
          <p:nvPr>
            <p:ph type="ftr" sz="quarter" idx="11"/>
          </p:nvPr>
        </p:nvSpPr>
        <p:spPr/>
        <p:txBody>
          <a:bodyPr/>
          <a:lstStyle>
            <a:lvl1pPr>
              <a:defRPr/>
            </a:lvl1pPr>
          </a:lstStyle>
          <a:p>
            <a:pPr algn="r"/>
            <a:r>
              <a:rPr lang="fr-FR" smtClean="0"/>
              <a:t>cycLED mid-term review meeting, Braunschweig</a:t>
            </a:r>
            <a:endParaRPr lang="fr-FR" dirty="0"/>
          </a:p>
        </p:txBody>
      </p:sp>
      <p:sp>
        <p:nvSpPr>
          <p:cNvPr id="9" name="Espace réservé du numéro de diapositive 8"/>
          <p:cNvSpPr>
            <a:spLocks noGrp="1"/>
          </p:cNvSpPr>
          <p:nvPr>
            <p:ph type="sldNum" sz="quarter" idx="12"/>
          </p:nvPr>
        </p:nvSpPr>
        <p:spPr/>
        <p:txBody>
          <a:bodyPr/>
          <a:lstStyle/>
          <a:p>
            <a:fld id="{3A5F5595-61AE-4AA6-B423-33EDBD1DAE12}" type="slidenum">
              <a:rPr lang="fr-FR" smtClean="0"/>
              <a:pPr/>
              <a:t>‹N°›</a:t>
            </a:fld>
            <a:endParaRPr lang="fr-FR" dirty="0"/>
          </a:p>
        </p:txBody>
      </p:sp>
    </p:spTree>
    <p:extLst>
      <p:ext uri="{BB962C8B-B14F-4D97-AF65-F5344CB8AC3E}">
        <p14:creationId xmlns:p14="http://schemas.microsoft.com/office/powerpoint/2010/main" xmlns="" val="139984180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u contenu 3"/>
          <p:cNvSpPr>
            <a:spLocks noGrp="1"/>
          </p:cNvSpPr>
          <p:nvPr>
            <p:ph sz="half" idx="2"/>
          </p:nvPr>
        </p:nvSpPr>
        <p:spPr>
          <a:xfrm>
            <a:off x="4648200" y="1600200"/>
            <a:ext cx="40386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5" name="Espace réservé de la date 4"/>
          <p:cNvSpPr>
            <a:spLocks noGrp="1"/>
          </p:cNvSpPr>
          <p:nvPr>
            <p:ph type="dt" sz="half" idx="10"/>
          </p:nvPr>
        </p:nvSpPr>
        <p:spPr/>
        <p:txBody>
          <a:bodyPr/>
          <a:lstStyle>
            <a:lvl1pPr marL="0" marR="0" indent="0" algn="ctr" defTabSz="914400" rtl="0" eaLnBrk="1" fontAlgn="auto" latinLnBrk="0" hangingPunct="1">
              <a:lnSpc>
                <a:spcPct val="100000"/>
              </a:lnSpc>
              <a:spcBef>
                <a:spcPts val="0"/>
              </a:spcBef>
              <a:spcAft>
                <a:spcPts val="0"/>
              </a:spcAft>
              <a:buClrTx/>
              <a:buSzTx/>
              <a:buFontTx/>
              <a:buNone/>
              <a:tabLst/>
              <a:defRPr/>
            </a:lvl1pPr>
          </a:lstStyle>
          <a:p>
            <a:r>
              <a:rPr lang="fr-FR" smtClean="0"/>
              <a:t>04/06/2014</a:t>
            </a:r>
          </a:p>
        </p:txBody>
      </p:sp>
      <p:sp>
        <p:nvSpPr>
          <p:cNvPr id="6" name="Espace réservé du pied de page 5"/>
          <p:cNvSpPr>
            <a:spLocks noGrp="1"/>
          </p:cNvSpPr>
          <p:nvPr>
            <p:ph type="ftr" sz="quarter" idx="11"/>
          </p:nvPr>
        </p:nvSpPr>
        <p:spPr/>
        <p:txBody>
          <a:bodyPr/>
          <a:lstStyle>
            <a:lvl1pPr algn="r">
              <a:defRPr/>
            </a:lvl1pPr>
          </a:lstStyle>
          <a:p>
            <a:r>
              <a:rPr lang="fr-FR" dirty="0" smtClean="0"/>
              <a:t>cycLED CM 29-30 April 2013, Brussels</a:t>
            </a:r>
            <a:endParaRPr lang="fr-FR" dirty="0"/>
          </a:p>
        </p:txBody>
      </p:sp>
      <p:sp>
        <p:nvSpPr>
          <p:cNvPr id="7" name="Espace réservé du numéro de diapositive 6"/>
          <p:cNvSpPr>
            <a:spLocks noGrp="1"/>
          </p:cNvSpPr>
          <p:nvPr>
            <p:ph type="sldNum" sz="quarter" idx="12"/>
          </p:nvPr>
        </p:nvSpPr>
        <p:spPr/>
        <p:txBody>
          <a:bodyPr/>
          <a:lstStyle/>
          <a:p>
            <a:fld id="{3A5F5595-61AE-4AA6-B423-33EDBD1DAE12}" type="slidenum">
              <a:rPr lang="fr-FR" smtClean="0"/>
              <a:pPr/>
              <a:t>‹N°›</a:t>
            </a:fld>
            <a:endParaRPr lang="fr-FR"/>
          </a:p>
        </p:txBody>
      </p:sp>
    </p:spTree>
    <p:extLst>
      <p:ext uri="{BB962C8B-B14F-4D97-AF65-F5344CB8AC3E}">
        <p14:creationId xmlns:p14="http://schemas.microsoft.com/office/powerpoint/2010/main" xmlns="" val="29122199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7" name="Espace réservé de la date 6"/>
          <p:cNvSpPr>
            <a:spLocks noGrp="1"/>
          </p:cNvSpPr>
          <p:nvPr>
            <p:ph type="dt" sz="half" idx="10"/>
          </p:nvPr>
        </p:nvSpPr>
        <p:spPr/>
        <p:txBody>
          <a:bodyPr/>
          <a:lstStyle/>
          <a:p>
            <a:fld id="{88A66779-D8E2-4516-8486-D261ED2E4297}" type="datetime1">
              <a:rPr lang="fr-FR" smtClean="0"/>
              <a:pPr/>
              <a:t>27/07/2014</a:t>
            </a:fld>
            <a:endParaRPr lang="fr-FR"/>
          </a:p>
        </p:txBody>
      </p:sp>
      <p:sp>
        <p:nvSpPr>
          <p:cNvPr id="8" name="Espace réservé du pied de page 7"/>
          <p:cNvSpPr>
            <a:spLocks noGrp="1"/>
          </p:cNvSpPr>
          <p:nvPr>
            <p:ph type="ftr" sz="quarter" idx="11"/>
          </p:nvPr>
        </p:nvSpPr>
        <p:spPr/>
        <p:txBody>
          <a:bodyPr/>
          <a:lstStyle>
            <a:lvl1pPr algn="r">
              <a:defRPr/>
            </a:lvl1pPr>
          </a:lstStyle>
          <a:p>
            <a:r>
              <a:rPr lang="fr-FR" dirty="0" smtClean="0"/>
              <a:t>cycLED CM 29-30 April 2013, Brussels</a:t>
            </a:r>
            <a:endParaRPr lang="fr-FR" dirty="0"/>
          </a:p>
        </p:txBody>
      </p:sp>
      <p:sp>
        <p:nvSpPr>
          <p:cNvPr id="9" name="Espace réservé du numéro de diapositive 8"/>
          <p:cNvSpPr>
            <a:spLocks noGrp="1"/>
          </p:cNvSpPr>
          <p:nvPr>
            <p:ph type="sldNum" sz="quarter" idx="12"/>
          </p:nvPr>
        </p:nvSpPr>
        <p:spPr/>
        <p:txBody>
          <a:bodyPr/>
          <a:lstStyle/>
          <a:p>
            <a:fld id="{3A5F5595-61AE-4AA6-B423-33EDBD1DAE12}" type="slidenum">
              <a:rPr lang="fr-FR" smtClean="0"/>
              <a:pPr/>
              <a:t>‹N°›</a:t>
            </a:fld>
            <a:endParaRPr lang="fr-FR"/>
          </a:p>
        </p:txBody>
      </p:sp>
    </p:spTree>
    <p:extLst>
      <p:ext uri="{BB962C8B-B14F-4D97-AF65-F5344CB8AC3E}">
        <p14:creationId xmlns:p14="http://schemas.microsoft.com/office/powerpoint/2010/main" xmlns="" val="420477188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lvl1pPr marL="0" marR="0" indent="0" algn="ctr" defTabSz="914400" rtl="0" eaLnBrk="1" fontAlgn="auto" latinLnBrk="0" hangingPunct="1">
              <a:lnSpc>
                <a:spcPct val="100000"/>
              </a:lnSpc>
              <a:spcBef>
                <a:spcPts val="0"/>
              </a:spcBef>
              <a:spcAft>
                <a:spcPts val="0"/>
              </a:spcAft>
              <a:buClrTx/>
              <a:buSzTx/>
              <a:buFontTx/>
              <a:buNone/>
              <a:tabLst/>
              <a:defRPr/>
            </a:lvl1pPr>
          </a:lstStyle>
          <a:p>
            <a:r>
              <a:rPr lang="fr-FR" smtClean="0"/>
              <a:t>04/06/2014</a:t>
            </a:r>
          </a:p>
        </p:txBody>
      </p:sp>
      <p:sp>
        <p:nvSpPr>
          <p:cNvPr id="4" name="Espace réservé du pied de page 3"/>
          <p:cNvSpPr>
            <a:spLocks noGrp="1"/>
          </p:cNvSpPr>
          <p:nvPr>
            <p:ph type="ftr" sz="quarter" idx="11"/>
          </p:nvPr>
        </p:nvSpPr>
        <p:spPr/>
        <p:txBody>
          <a:bodyPr/>
          <a:lstStyle>
            <a:lvl1pPr algn="r">
              <a:defRPr/>
            </a:lvl1pPr>
          </a:lstStyle>
          <a:p>
            <a:r>
              <a:rPr lang="fr-FR" smtClean="0"/>
              <a:t>cycLED mid-term review meeting, Braunschweig</a:t>
            </a:r>
            <a:endParaRPr lang="fr-FR" dirty="0"/>
          </a:p>
        </p:txBody>
      </p:sp>
      <p:sp>
        <p:nvSpPr>
          <p:cNvPr id="5" name="Espace réservé du numéro de diapositive 4"/>
          <p:cNvSpPr>
            <a:spLocks noGrp="1"/>
          </p:cNvSpPr>
          <p:nvPr>
            <p:ph type="sldNum" sz="quarter" idx="12"/>
          </p:nvPr>
        </p:nvSpPr>
        <p:spPr/>
        <p:txBody>
          <a:bodyPr/>
          <a:lstStyle/>
          <a:p>
            <a:fld id="{3A5F5595-61AE-4AA6-B423-33EDBD1DAE12}" type="slidenum">
              <a:rPr lang="fr-FR" smtClean="0"/>
              <a:pPr/>
              <a:t>‹N°›</a:t>
            </a:fld>
            <a:endParaRPr lang="fr-FR"/>
          </a:p>
        </p:txBody>
      </p:sp>
    </p:spTree>
    <p:extLst>
      <p:ext uri="{BB962C8B-B14F-4D97-AF65-F5344CB8AC3E}">
        <p14:creationId xmlns:p14="http://schemas.microsoft.com/office/powerpoint/2010/main" xmlns="" val="163143941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image" Target="../media/image11.jpeg"/><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7" name="Gerade Verbindung 6"/>
          <p:cNvCxnSpPr/>
          <p:nvPr userDrawn="1"/>
        </p:nvCxnSpPr>
        <p:spPr>
          <a:xfrm>
            <a:off x="0" y="6374636"/>
            <a:ext cx="9144000" cy="0"/>
          </a:xfrm>
          <a:prstGeom prst="line">
            <a:avLst/>
          </a:prstGeom>
          <a:ln w="19050">
            <a:solidFill>
              <a:srgbClr val="009999"/>
            </a:solidFill>
          </a:ln>
        </p:spPr>
        <p:style>
          <a:lnRef idx="1">
            <a:schemeClr val="accent1"/>
          </a:lnRef>
          <a:fillRef idx="0">
            <a:schemeClr val="accent1"/>
          </a:fillRef>
          <a:effectRef idx="0">
            <a:schemeClr val="accent1"/>
          </a:effectRef>
          <a:fontRef idx="minor">
            <a:schemeClr val="tx1"/>
          </a:fontRef>
        </p:style>
      </p:cxnSp>
      <p:pic>
        <p:nvPicPr>
          <p:cNvPr id="10" name="Picture 2"/>
          <p:cNvPicPr>
            <a:picLocks noChangeAspect="1" noChangeArrowheads="1"/>
          </p:cNvPicPr>
          <p:nvPr userDrawn="1"/>
        </p:nvPicPr>
        <p:blipFill>
          <a:blip r:embed="rId5" cstate="email">
            <a:extLst>
              <a:ext uri="{28A0092B-C50C-407E-A947-70E740481C1C}">
                <a14:useLocalDpi xmlns="" xmlns:a14="http://schemas.microsoft.com/office/drawing/2010/main" val="0"/>
              </a:ext>
            </a:extLst>
          </a:blip>
          <a:srcRect/>
          <a:stretch>
            <a:fillRect/>
          </a:stretch>
        </p:blipFill>
        <p:spPr bwMode="auto">
          <a:xfrm>
            <a:off x="8439547" y="6430572"/>
            <a:ext cx="569876" cy="37989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3" name="Picture 2" descr="T:\Projekte\cycLED_EU_901353\4_191418_Training_Other\WP10 Dissemination\Logo_cycLED_Farbe.png"/>
          <p:cNvPicPr>
            <a:picLocks noChangeAspect="1" noChangeArrowheads="1"/>
          </p:cNvPicPr>
          <p:nvPr userDrawn="1"/>
        </p:nvPicPr>
        <p:blipFill>
          <a:blip r:embed="rId6" cstate="email">
            <a:extLst>
              <a:ext uri="{28A0092B-C50C-407E-A947-70E740481C1C}">
                <a14:useLocalDpi xmlns="" xmlns:a14="http://schemas.microsoft.com/office/drawing/2010/main" val="0"/>
              </a:ext>
            </a:extLst>
          </a:blip>
          <a:srcRect/>
          <a:stretch>
            <a:fillRect/>
          </a:stretch>
        </p:blipFill>
        <p:spPr bwMode="auto">
          <a:xfrm>
            <a:off x="7815583" y="6446094"/>
            <a:ext cx="526401" cy="358843"/>
          </a:xfrm>
          <a:prstGeom prst="rect">
            <a:avLst/>
          </a:prstGeom>
          <a:noFill/>
          <a:extLst>
            <a:ext uri="{909E8E84-426E-40DD-AFC4-6F175D3DCCD1}">
              <a14:hiddenFill xmlns="" xmlns:a14="http://schemas.microsoft.com/office/drawing/2010/main">
                <a:solidFill>
                  <a:srgbClr val="FFFFFF"/>
                </a:solidFill>
              </a14:hiddenFill>
            </a:ext>
          </a:extLst>
        </p:spPr>
      </p:pic>
      <p:sp>
        <p:nvSpPr>
          <p:cNvPr id="16" name="Foliennummernplatzhalter 5"/>
          <p:cNvSpPr>
            <a:spLocks noGrp="1"/>
          </p:cNvSpPr>
          <p:nvPr>
            <p:ph type="sldNum" sz="quarter" idx="4"/>
          </p:nvPr>
        </p:nvSpPr>
        <p:spPr>
          <a:xfrm>
            <a:off x="6974904" y="6451658"/>
            <a:ext cx="765448" cy="365125"/>
          </a:xfrm>
          <a:prstGeom prst="rect">
            <a:avLst/>
          </a:prstGeom>
        </p:spPr>
        <p:txBody>
          <a:bodyPr anchor="t"/>
          <a:lstStyle>
            <a:lvl1pPr algn="ctr">
              <a:defRPr sz="1200">
                <a:solidFill>
                  <a:schemeClr val="tx1"/>
                </a:solidFill>
                <a:latin typeface="Arial" panose="020B0604020202020204" pitchFamily="34" charset="0"/>
                <a:cs typeface="Arial" panose="020B0604020202020204" pitchFamily="34" charset="0"/>
              </a:defRPr>
            </a:lvl1pPr>
          </a:lstStyle>
          <a:p>
            <a:fld id="{6C6AE60A-B69C-4790-82F7-3882EDF23186}" type="slidenum">
              <a:rPr lang="de-DE" smtClean="0"/>
              <a:pPr/>
              <a:t>‹N°›</a:t>
            </a:fld>
            <a:endParaRPr lang="de-DE" dirty="0"/>
          </a:p>
        </p:txBody>
      </p:sp>
      <p:sp>
        <p:nvSpPr>
          <p:cNvPr id="8" name="Rechteck 7"/>
          <p:cNvSpPr/>
          <p:nvPr userDrawn="1"/>
        </p:nvSpPr>
        <p:spPr>
          <a:xfrm>
            <a:off x="0" y="0"/>
            <a:ext cx="9144000" cy="836712"/>
          </a:xfrm>
          <a:prstGeom prst="rect">
            <a:avLst/>
          </a:prstGeom>
          <a:gradFill flip="none" rotWithShape="1">
            <a:gsLst>
              <a:gs pos="0">
                <a:schemeClr val="bg1">
                  <a:lumMod val="65000"/>
                </a:schemeClr>
              </a:gs>
              <a:gs pos="50000">
                <a:schemeClr val="bg1">
                  <a:lumMod val="85000"/>
                  <a:shade val="67500"/>
                  <a:satMod val="115000"/>
                </a:schemeClr>
              </a:gs>
              <a:gs pos="100000">
                <a:schemeClr val="bg1">
                  <a:lumMod val="85000"/>
                  <a:shade val="100000"/>
                  <a:satMod val="115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de-DE"/>
          </a:p>
        </p:txBody>
      </p:sp>
      <p:cxnSp>
        <p:nvCxnSpPr>
          <p:cNvPr id="11" name="Gerade Verbindung 10"/>
          <p:cNvCxnSpPr/>
          <p:nvPr userDrawn="1"/>
        </p:nvCxnSpPr>
        <p:spPr>
          <a:xfrm>
            <a:off x="0" y="836712"/>
            <a:ext cx="9144000" cy="0"/>
          </a:xfrm>
          <a:prstGeom prst="line">
            <a:avLst/>
          </a:prstGeom>
          <a:ln w="28575">
            <a:solidFill>
              <a:srgbClr val="009999"/>
            </a:solidFill>
          </a:ln>
        </p:spPr>
        <p:style>
          <a:lnRef idx="1">
            <a:schemeClr val="accent1"/>
          </a:lnRef>
          <a:fillRef idx="0">
            <a:schemeClr val="accent1"/>
          </a:fillRef>
          <a:effectRef idx="0">
            <a:schemeClr val="accent1"/>
          </a:effectRef>
          <a:fontRef idx="minor">
            <a:schemeClr val="tx1"/>
          </a:fontRef>
        </p:style>
      </p:cxnSp>
      <p:pic>
        <p:nvPicPr>
          <p:cNvPr id="12" name="Grafik 11"/>
          <p:cNvPicPr>
            <a:picLocks noChangeAspect="1"/>
          </p:cNvPicPr>
          <p:nvPr userDrawn="1"/>
        </p:nvPicPr>
        <p:blipFill>
          <a:blip r:embed="rId7" cstate="email">
            <a:extLst>
              <a:ext uri="{28A0092B-C50C-407E-A947-70E740481C1C}">
                <a14:useLocalDpi xmlns="" xmlns:a14="http://schemas.microsoft.com/office/drawing/2010/main" val="0"/>
              </a:ext>
            </a:extLst>
          </a:blip>
          <a:stretch>
            <a:fillRect/>
          </a:stretch>
        </p:blipFill>
        <p:spPr>
          <a:xfrm>
            <a:off x="7308304" y="-1"/>
            <a:ext cx="1835697" cy="830057"/>
          </a:xfrm>
          <a:prstGeom prst="rect">
            <a:avLst/>
          </a:prstGeom>
          <a:effectLst>
            <a:softEdge rad="31750"/>
          </a:effectLst>
        </p:spPr>
      </p:pic>
    </p:spTree>
  </p:cSld>
  <p:clrMap bg1="lt1" tx1="dk1" bg2="lt2" tx2="dk2" accent1="accent1" accent2="accent2" accent3="accent3" accent4="accent4" accent5="accent5" accent6="accent6" hlink="hlink" folHlink="folHlink"/>
  <p:sldLayoutIdLst>
    <p:sldLayoutId id="2147483664" r:id="rId1"/>
    <p:sldLayoutId id="2147483665" r:id="rId2"/>
    <p:sldLayoutId id="2147483679" r:id="rId3"/>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Rectangle 12"/>
          <p:cNvSpPr/>
          <p:nvPr userDrawn="1"/>
        </p:nvSpPr>
        <p:spPr>
          <a:xfrm>
            <a:off x="0" y="6384053"/>
            <a:ext cx="1402632" cy="3600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00" dirty="0"/>
          </a:p>
        </p:txBody>
      </p:sp>
      <p:sp>
        <p:nvSpPr>
          <p:cNvPr id="14" name="Rectangle 13"/>
          <p:cNvSpPr/>
          <p:nvPr userDrawn="1"/>
        </p:nvSpPr>
        <p:spPr>
          <a:xfrm>
            <a:off x="4067944" y="6384053"/>
            <a:ext cx="4104456" cy="3600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00" dirty="0"/>
          </a:p>
        </p:txBody>
      </p:sp>
      <p:sp>
        <p:nvSpPr>
          <p:cNvPr id="6" name="Espace réservé du numéro de diapositive 5"/>
          <p:cNvSpPr>
            <a:spLocks noGrp="1"/>
          </p:cNvSpPr>
          <p:nvPr>
            <p:ph type="sldNum" sz="quarter" idx="4"/>
          </p:nvPr>
        </p:nvSpPr>
        <p:spPr>
          <a:xfrm>
            <a:off x="6466" y="6381328"/>
            <a:ext cx="533086" cy="360000"/>
          </a:xfrm>
          <a:prstGeom prst="rect">
            <a:avLst/>
          </a:prstGeom>
          <a:noFill/>
        </p:spPr>
        <p:txBody>
          <a:bodyPr vert="horz" lIns="91440" tIns="45720" rIns="91440" bIns="45720" rtlCol="0" anchor="ctr"/>
          <a:lstStyle>
            <a:lvl1pPr algn="ctr">
              <a:defRPr sz="1000" b="1">
                <a:solidFill>
                  <a:schemeClr val="bg1"/>
                </a:solidFill>
                <a:effectLst/>
              </a:defRPr>
            </a:lvl1pPr>
          </a:lstStyle>
          <a:p>
            <a:fld id="{3A5F5595-61AE-4AA6-B423-33EDBD1DAE12}" type="slidenum">
              <a:rPr lang="fr-FR" smtClean="0"/>
              <a:pPr/>
              <a:t>‹N°›</a:t>
            </a:fld>
            <a:endParaRPr lang="fr-FR" dirty="0"/>
          </a:p>
        </p:txBody>
      </p:sp>
      <p:sp>
        <p:nvSpPr>
          <p:cNvPr id="2" name="Espace réservé du titre 1"/>
          <p:cNvSpPr>
            <a:spLocks noGrp="1"/>
          </p:cNvSpPr>
          <p:nvPr>
            <p:ph type="title"/>
          </p:nvPr>
        </p:nvSpPr>
        <p:spPr>
          <a:xfrm>
            <a:off x="1475656" y="428"/>
            <a:ext cx="7211144" cy="1124316"/>
          </a:xfrm>
          <a:prstGeom prst="rect">
            <a:avLst/>
          </a:prstGeom>
        </p:spPr>
        <p:txBody>
          <a:bodyPr vert="horz" lIns="91440" tIns="45720" rIns="91440" bIns="45720" rtlCol="0" anchor="b">
            <a:normAutofit/>
          </a:bodyPr>
          <a:lstStyle/>
          <a:p>
            <a:r>
              <a:rPr lang="fr-FR" dirty="0" smtClean="0"/>
              <a:t>Modifiez le style du titre</a:t>
            </a:r>
            <a:endParaRPr lang="fr-FR" dirty="0"/>
          </a:p>
        </p:txBody>
      </p:sp>
      <p:sp>
        <p:nvSpPr>
          <p:cNvPr id="3" name="Espace réservé du texte 2"/>
          <p:cNvSpPr>
            <a:spLocks noGrp="1"/>
          </p:cNvSpPr>
          <p:nvPr>
            <p:ph type="body" idx="1"/>
          </p:nvPr>
        </p:nvSpPr>
        <p:spPr>
          <a:xfrm>
            <a:off x="1442686" y="1556793"/>
            <a:ext cx="7211144" cy="4485884"/>
          </a:xfrm>
          <a:prstGeom prst="rect">
            <a:avLst/>
          </a:prstGeom>
        </p:spPr>
        <p:txBody>
          <a:bodyPr vert="horz" lIns="91440" tIns="45720" rIns="91440" bIns="45720" rtlCol="0">
            <a:normAutofit/>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2"/>
          </p:nvPr>
        </p:nvSpPr>
        <p:spPr>
          <a:xfrm>
            <a:off x="539552" y="6381328"/>
            <a:ext cx="870010" cy="360000"/>
          </a:xfrm>
          <a:prstGeom prst="rect">
            <a:avLst/>
          </a:prstGeom>
          <a:noFill/>
        </p:spPr>
        <p:txBody>
          <a:bodyPr vert="horz" lIns="91440" tIns="45720" rIns="91440" bIns="45720" rtlCol="0" anchor="ctr"/>
          <a:lstStyle>
            <a:lvl1pPr algn="ctr">
              <a:defRPr sz="800">
                <a:solidFill>
                  <a:schemeClr val="bg1"/>
                </a:solidFill>
              </a:defRPr>
            </a:lvl1pPr>
          </a:lstStyle>
          <a:p>
            <a:fld id="{846A7B77-6EDB-4625-ACAA-58255332BCFF}" type="datetime1">
              <a:rPr lang="fr-FR" smtClean="0"/>
              <a:pPr/>
              <a:t>27/07/2014</a:t>
            </a:fld>
            <a:endParaRPr lang="fr-FR" dirty="0"/>
          </a:p>
        </p:txBody>
      </p:sp>
      <p:sp>
        <p:nvSpPr>
          <p:cNvPr id="5" name="Espace réservé du pied de page 4"/>
          <p:cNvSpPr>
            <a:spLocks noGrp="1"/>
          </p:cNvSpPr>
          <p:nvPr>
            <p:ph type="ftr" sz="quarter" idx="3"/>
          </p:nvPr>
        </p:nvSpPr>
        <p:spPr>
          <a:xfrm>
            <a:off x="4067944" y="6381328"/>
            <a:ext cx="4104456" cy="360000"/>
          </a:xfrm>
          <a:prstGeom prst="rect">
            <a:avLst/>
          </a:prstGeom>
          <a:noFill/>
        </p:spPr>
        <p:txBody>
          <a:bodyPr vert="horz" lIns="91440" tIns="45720" rIns="144000" bIns="45720" rtlCol="0" anchor="ctr"/>
          <a:lstStyle>
            <a:lvl1pPr algn="ctr">
              <a:defRPr sz="1000">
                <a:solidFill>
                  <a:schemeClr val="bg1"/>
                </a:solidFill>
              </a:defRPr>
            </a:lvl1pPr>
          </a:lstStyle>
          <a:p>
            <a:pPr algn="r"/>
            <a:r>
              <a:rPr lang="fr-FR" smtClean="0"/>
              <a:t>cycLED CM 28-29 April 2014, Cardiff</a:t>
            </a:r>
            <a:endParaRPr lang="fr-FR" dirty="0"/>
          </a:p>
        </p:txBody>
      </p:sp>
      <p:sp>
        <p:nvSpPr>
          <p:cNvPr id="8" name="Rectangle 7"/>
          <p:cNvSpPr/>
          <p:nvPr userDrawn="1"/>
        </p:nvSpPr>
        <p:spPr>
          <a:xfrm>
            <a:off x="0" y="692696"/>
            <a:ext cx="467544" cy="3600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userDrawn="1"/>
        </p:nvSpPr>
        <p:spPr>
          <a:xfrm>
            <a:off x="467544" y="692696"/>
            <a:ext cx="467544" cy="360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userDrawn="1"/>
        </p:nvSpPr>
        <p:spPr>
          <a:xfrm>
            <a:off x="935088" y="692696"/>
            <a:ext cx="467544" cy="360040"/>
          </a:xfrm>
          <a:prstGeom prst="rect">
            <a:avLst/>
          </a:prstGeom>
          <a:solidFill>
            <a:srgbClr val="6D50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userDrawn="1"/>
        </p:nvSpPr>
        <p:spPr>
          <a:xfrm>
            <a:off x="1475656" y="6381328"/>
            <a:ext cx="2520280" cy="360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smtClean="0"/>
              <a:t>Institut Mines-Télécom</a:t>
            </a:r>
            <a:endParaRPr lang="fr-FR" sz="1000" dirty="0"/>
          </a:p>
        </p:txBody>
      </p:sp>
      <p:pic>
        <p:nvPicPr>
          <p:cNvPr id="12" name="Image 11"/>
          <p:cNvPicPr>
            <a:picLocks noChangeAspect="1"/>
          </p:cNvPicPr>
          <p:nvPr userDrawn="1"/>
        </p:nvPicPr>
        <p:blipFill>
          <a:blip r:embed="rId13" cstate="email">
            <a:extLst>
              <a:ext uri="{28A0092B-C50C-407E-A947-70E740481C1C}">
                <a14:useLocalDpi xmlns:a14="http://schemas.microsoft.com/office/drawing/2010/main" xmlns="" val="0"/>
              </a:ext>
            </a:extLst>
          </a:blip>
          <a:stretch>
            <a:fillRect/>
          </a:stretch>
        </p:blipFill>
        <p:spPr>
          <a:xfrm>
            <a:off x="8244408" y="6042676"/>
            <a:ext cx="719724" cy="719724"/>
          </a:xfrm>
          <a:prstGeom prst="rect">
            <a:avLst/>
          </a:prstGeom>
        </p:spPr>
      </p:pic>
    </p:spTree>
    <p:extLst>
      <p:ext uri="{BB962C8B-B14F-4D97-AF65-F5344CB8AC3E}">
        <p14:creationId xmlns:p14="http://schemas.microsoft.com/office/powerpoint/2010/main" xmlns="" val="2883446494"/>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iming>
    <p:tnLst>
      <p:par>
        <p:cTn id="1" dur="indefinite" restart="never" nodeType="tmRoot"/>
      </p:par>
    </p:tnLst>
  </p:timing>
  <p:hf hdr="0"/>
  <p:txStyles>
    <p:titleStyle>
      <a:lvl1pPr algn="l" defTabSz="914400" rtl="0" eaLnBrk="1" latinLnBrk="0" hangingPunct="1">
        <a:spcBef>
          <a:spcPct val="0"/>
        </a:spcBef>
        <a:buNone/>
        <a:defRPr sz="2600" b="1" kern="1200">
          <a:solidFill>
            <a:schemeClr val="tx2"/>
          </a:solidFill>
          <a:latin typeface="+mj-lt"/>
          <a:ea typeface="+mj-ea"/>
          <a:cs typeface="+mj-cs"/>
        </a:defRPr>
      </a:lvl1pPr>
    </p:titleStyle>
    <p:bodyStyle>
      <a:lvl1pPr marL="342900" indent="-342900" algn="l" defTabSz="914400" rtl="0" eaLnBrk="1" latinLnBrk="0" hangingPunct="1">
        <a:spcBef>
          <a:spcPct val="20000"/>
        </a:spcBef>
        <a:buClr>
          <a:schemeClr val="tx2"/>
        </a:buClr>
        <a:buSzPct val="100000"/>
        <a:buFont typeface="Wingdings" pitchFamily="2" charset="2"/>
        <a:buChar char="n"/>
        <a:defRPr sz="2200" b="1" kern="1200">
          <a:solidFill>
            <a:schemeClr val="tx1"/>
          </a:solidFill>
          <a:latin typeface="+mn-lt"/>
          <a:ea typeface="+mn-ea"/>
          <a:cs typeface="+mn-cs"/>
        </a:defRPr>
      </a:lvl1pPr>
      <a:lvl2pPr marL="800100" indent="-342900" algn="l" defTabSz="914400" rtl="0" eaLnBrk="1" latinLnBrk="0" hangingPunct="1">
        <a:spcBef>
          <a:spcPct val="20000"/>
        </a:spcBef>
        <a:buClr>
          <a:srgbClr val="6D5047"/>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hyperlink" Target="http://www.sussex.ac.uk/spru/documents/marie-jahoda-lecture-2011.pdf"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xml"/><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3.xml"/><Relationship Id="rId6" Type="http://schemas.openxmlformats.org/officeDocument/2006/relationships/image" Target="../media/image14.jpeg"/><Relationship Id="rId5" Type="http://schemas.openxmlformats.org/officeDocument/2006/relationships/image" Target="../media/image34.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hyperlink" Target="http://gossart.wp.mines-telecom.fr/" TargetMode="Externa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hyperlink" Target="http://rt08.wp.mines-telecom.fr/"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3.xml"/><Relationship Id="rId4" Type="http://schemas.openxmlformats.org/officeDocument/2006/relationships/image" Target="../media/image14.jpeg"/></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cyc-led.eu/" TargetMode="Externa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7.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3.xml"/><Relationship Id="rId4" Type="http://schemas.openxmlformats.org/officeDocument/2006/relationships/image" Target="../media/image14.jpeg"/></Relationships>
</file>

<file path=ppt/slides/_rels/slide4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rt08.wp.mines-telecom.fr/"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www.cree.com/News-and-Events/Cree-News/Press-Releases/2014/March/300LPW-LED-barrier" TargetMode="External"/><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 Id="rId5" Type="http://schemas.openxmlformats.org/officeDocument/2006/relationships/image" Target="../media/image14.jpe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0" y="404664"/>
            <a:ext cx="5652120" cy="1440160"/>
          </a:xfrm>
        </p:spPr>
        <p:txBody>
          <a:bodyPr>
            <a:noAutofit/>
          </a:bodyPr>
          <a:lstStyle/>
          <a:p>
            <a:r>
              <a:rPr lang="en-US" sz="4200" smtClean="0">
                <a:solidFill>
                  <a:srgbClr val="0070C0"/>
                </a:solidFill>
                <a:latin typeface="+mn-lt"/>
              </a:rPr>
              <a:t>Eco-innovation dynamics in the LED sector </a:t>
            </a:r>
            <a:endParaRPr lang="de-DE" sz="4200" dirty="0">
              <a:solidFill>
                <a:srgbClr val="0070C0"/>
              </a:solidFill>
              <a:latin typeface="+mn-lt"/>
            </a:endParaRPr>
          </a:p>
        </p:txBody>
      </p:sp>
      <p:sp>
        <p:nvSpPr>
          <p:cNvPr id="6" name="Titel 4"/>
          <p:cNvSpPr txBox="1">
            <a:spLocks/>
          </p:cNvSpPr>
          <p:nvPr/>
        </p:nvSpPr>
        <p:spPr>
          <a:xfrm>
            <a:off x="0" y="6453336"/>
            <a:ext cx="8568952" cy="404664"/>
          </a:xfrm>
          <a:prstGeom prst="rect">
            <a:avLst/>
          </a:prstGeom>
        </p:spPr>
        <p:txBody>
          <a:bodyPr>
            <a:normAutofit/>
          </a:bodyPr>
          <a:lstStyle/>
          <a:p>
            <a:pPr lvl="0">
              <a:spcBef>
                <a:spcPct val="0"/>
              </a:spcBef>
              <a:defRPr/>
            </a:pPr>
            <a:r>
              <a:rPr lang="en-US" sz="2000" i="1" smtClean="0">
                <a:ea typeface="+mj-ea"/>
                <a:cs typeface="Arial" panose="020B0604020202020204" pitchFamily="34" charset="0"/>
              </a:rPr>
              <a:t> 15</a:t>
            </a:r>
            <a:r>
              <a:rPr lang="en-US" sz="2000" i="1" baseline="30000" smtClean="0">
                <a:ea typeface="+mj-ea"/>
                <a:cs typeface="Arial" panose="020B0604020202020204" pitchFamily="34" charset="0"/>
              </a:rPr>
              <a:t>th</a:t>
            </a:r>
            <a:r>
              <a:rPr lang="en-US" sz="2000" i="1" smtClean="0">
                <a:ea typeface="+mj-ea"/>
                <a:cs typeface="Arial" panose="020B0604020202020204" pitchFamily="34" charset="0"/>
              </a:rPr>
              <a:t> ISS conference, Jena, 28 July 2014.</a:t>
            </a:r>
            <a:endParaRPr kumimoji="0" lang="de-DE" sz="2000" b="0" i="1" u="none" strike="noStrike" kern="1200" cap="none" spc="0" normalizeH="0" baseline="0" noProof="0" dirty="0">
              <a:ln>
                <a:noFill/>
              </a:ln>
              <a:effectLst/>
              <a:uLnTx/>
              <a:uFillTx/>
              <a:ea typeface="+mj-ea"/>
              <a:cs typeface="Arial" panose="020B0604020202020204" pitchFamily="34" charset="0"/>
            </a:endParaRPr>
          </a:p>
        </p:txBody>
      </p:sp>
      <p:sp>
        <p:nvSpPr>
          <p:cNvPr id="7" name="Titel 4"/>
          <p:cNvSpPr txBox="1">
            <a:spLocks/>
          </p:cNvSpPr>
          <p:nvPr/>
        </p:nvSpPr>
        <p:spPr>
          <a:xfrm>
            <a:off x="179512" y="2708920"/>
            <a:ext cx="8568952" cy="1368152"/>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de-DE" sz="2800" smtClean="0">
                <a:ea typeface="+mj-ea"/>
                <a:cs typeface="Arial" panose="020B0604020202020204" pitchFamily="34" charset="0"/>
              </a:rPr>
              <a:t>Cédric GOSSART</a:t>
            </a:r>
          </a:p>
          <a:p>
            <a:pPr marL="0" marR="0" lvl="0" indent="0" algn="ctr" defTabSz="914400" rtl="0" eaLnBrk="1" fontAlgn="auto" latinLnBrk="0" hangingPunct="1">
              <a:lnSpc>
                <a:spcPct val="100000"/>
              </a:lnSpc>
              <a:spcBef>
                <a:spcPct val="0"/>
              </a:spcBef>
              <a:spcAft>
                <a:spcPts val="0"/>
              </a:spcAft>
              <a:buClrTx/>
              <a:buSzTx/>
              <a:buFontTx/>
              <a:buNone/>
              <a:tabLst/>
              <a:defRPr/>
            </a:pPr>
            <a:endParaRPr lang="de-DE" sz="1600" smtClean="0">
              <a:ea typeface="+mj-ea"/>
              <a:cs typeface="Arial" panose="020B0604020202020204"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de-DE" sz="1600" b="0" i="0" u="none" strike="noStrike" kern="1200" cap="none" spc="0" normalizeH="0" baseline="0" noProof="0" smtClean="0">
              <a:ln>
                <a:noFill/>
              </a:ln>
              <a:effectLst/>
              <a:uLnTx/>
              <a:uFillTx/>
              <a:ea typeface="+mj-ea"/>
              <a:cs typeface="Arial" panose="020B0604020202020204"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de-DE" sz="2000" i="1" smtClean="0">
                <a:ea typeface="+mj-ea"/>
                <a:cs typeface="Arial" panose="020B0604020202020204" pitchFamily="34" charset="0"/>
              </a:rPr>
              <a:t>Institut Mines-Télécom / Telecom Business School</a:t>
            </a:r>
            <a:endParaRPr kumimoji="0" lang="de-DE" b="0" i="1" u="none" strike="noStrike" kern="1200" cap="none" spc="0" normalizeH="0" baseline="0" noProof="0" dirty="0">
              <a:ln>
                <a:noFill/>
              </a:ln>
              <a:effectLst/>
              <a:uLnTx/>
              <a:uFillTx/>
              <a:ea typeface="+mj-ea"/>
              <a:cs typeface="Arial" panose="020B0604020202020204" pitchFamily="34" charset="0"/>
            </a:endParaRPr>
          </a:p>
        </p:txBody>
      </p:sp>
      <p:pic>
        <p:nvPicPr>
          <p:cNvPr id="1026" name="Picture 2" descr="C:\Users\gossart\Documents\zStock\IMT\logos &amp; autres PR docs\Logo_IMT50.jpg"/>
          <p:cNvPicPr>
            <a:picLocks noChangeAspect="1" noChangeArrowheads="1"/>
          </p:cNvPicPr>
          <p:nvPr/>
        </p:nvPicPr>
        <p:blipFill>
          <a:blip r:embed="rId2" cstate="email"/>
          <a:srcRect/>
          <a:stretch>
            <a:fillRect/>
          </a:stretch>
        </p:blipFill>
        <p:spPr bwMode="auto">
          <a:xfrm>
            <a:off x="7340600" y="0"/>
            <a:ext cx="1803400" cy="1625600"/>
          </a:xfrm>
          <a:prstGeom prst="rect">
            <a:avLst/>
          </a:prstGeom>
          <a:noFill/>
        </p:spPr>
      </p:pic>
    </p:spTree>
    <p:extLst>
      <p:ext uri="{BB962C8B-B14F-4D97-AF65-F5344CB8AC3E}">
        <p14:creationId xmlns="" xmlns:p14="http://schemas.microsoft.com/office/powerpoint/2010/main" val="38264782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7211144" cy="1079692"/>
          </a:xfrm>
        </p:spPr>
        <p:txBody>
          <a:bodyPr/>
          <a:lstStyle/>
          <a:p>
            <a:r>
              <a:rPr lang="fr-FR" sz="2700" smtClean="0"/>
              <a:t>Environmental </a:t>
            </a:r>
            <a:r>
              <a:rPr lang="fr-FR" sz="2700" smtClean="0"/>
              <a:t>benefits of </a:t>
            </a:r>
            <a:r>
              <a:rPr lang="fr-FR" sz="2700" smtClean="0"/>
              <a:t>LEDs: </a:t>
            </a:r>
            <a:br>
              <a:rPr lang="fr-FR" sz="2700" smtClean="0"/>
            </a:br>
            <a:r>
              <a:rPr lang="fr-FR" sz="2700" smtClean="0"/>
              <a:t>There is room for improvements!</a:t>
            </a:r>
            <a:endParaRPr lang="fr-FR" sz="2700"/>
          </a:p>
        </p:txBody>
      </p:sp>
      <p:sp>
        <p:nvSpPr>
          <p:cNvPr id="4" name="Espace réservé du numéro de diapositive 3"/>
          <p:cNvSpPr>
            <a:spLocks noGrp="1"/>
          </p:cNvSpPr>
          <p:nvPr>
            <p:ph type="sldNum" sz="quarter" idx="12"/>
          </p:nvPr>
        </p:nvSpPr>
        <p:spPr/>
        <p:txBody>
          <a:bodyPr/>
          <a:lstStyle/>
          <a:p>
            <a:fld id="{3A5F5595-61AE-4AA6-B423-33EDBD1DAE12}" type="slidenum">
              <a:rPr lang="fr-FR" smtClean="0"/>
              <a:pPr/>
              <a:t>9</a:t>
            </a:fld>
            <a:endParaRPr lang="fr-FR" dirty="0"/>
          </a:p>
        </p:txBody>
      </p:sp>
      <p:pic>
        <p:nvPicPr>
          <p:cNvPr id="53250" name="Picture 2"/>
          <p:cNvPicPr>
            <a:picLocks noGrp="1" noChangeAspect="1" noChangeArrowheads="1"/>
          </p:cNvPicPr>
          <p:nvPr>
            <p:ph idx="1"/>
          </p:nvPr>
        </p:nvPicPr>
        <p:blipFill>
          <a:blip r:embed="rId2" cstate="email"/>
          <a:srcRect/>
          <a:stretch>
            <a:fillRect/>
          </a:stretch>
        </p:blipFill>
        <p:spPr bwMode="auto">
          <a:xfrm>
            <a:off x="971600" y="908720"/>
            <a:ext cx="6524607" cy="5400660"/>
          </a:xfrm>
          <a:prstGeom prst="rect">
            <a:avLst/>
          </a:prstGeom>
          <a:noFill/>
          <a:ln w="9525">
            <a:noFill/>
            <a:miter lim="800000"/>
            <a:headEnd/>
            <a:tailEnd/>
          </a:ln>
        </p:spPr>
      </p:pic>
      <p:sp>
        <p:nvSpPr>
          <p:cNvPr id="6" name="Rectangle 5"/>
          <p:cNvSpPr/>
          <p:nvPr/>
        </p:nvSpPr>
        <p:spPr>
          <a:xfrm>
            <a:off x="179512" y="6488668"/>
            <a:ext cx="2440796" cy="338554"/>
          </a:xfrm>
          <a:prstGeom prst="rect">
            <a:avLst/>
          </a:prstGeom>
        </p:spPr>
        <p:txBody>
          <a:bodyPr wrap="none">
            <a:spAutoFit/>
          </a:bodyPr>
          <a:lstStyle/>
          <a:p>
            <a:r>
              <a:rPr lang="fr-FR" sz="1600" u="sng" smtClean="0"/>
              <a:t>Source</a:t>
            </a:r>
            <a:r>
              <a:rPr lang="fr-FR" sz="1600" smtClean="0"/>
              <a:t>: Aman et al. (2013).</a:t>
            </a:r>
            <a:endParaRPr lang="fr-FR" sz="1600"/>
          </a:p>
        </p:txBody>
      </p:sp>
      <p:pic>
        <p:nvPicPr>
          <p:cNvPr id="7" name="Picture 2" descr="C:\Users\gossart\Documents\zStock\IMT\logos &amp; autres PR docs\Logo_IMT50.jpg"/>
          <p:cNvPicPr>
            <a:picLocks noChangeAspect="1" noChangeArrowheads="1"/>
          </p:cNvPicPr>
          <p:nvPr/>
        </p:nvPicPr>
        <p:blipFill>
          <a:blip r:embed="rId3" cstate="email"/>
          <a:srcRect/>
          <a:stretch>
            <a:fillRect/>
          </a:stretch>
        </p:blipFill>
        <p:spPr bwMode="auto">
          <a:xfrm>
            <a:off x="8244408" y="0"/>
            <a:ext cx="899592" cy="8109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re 1"/>
          <p:cNvSpPr>
            <a:spLocks noGrp="1"/>
          </p:cNvSpPr>
          <p:nvPr>
            <p:ph type="title"/>
          </p:nvPr>
        </p:nvSpPr>
        <p:spPr>
          <a:xfrm>
            <a:off x="539552" y="0"/>
            <a:ext cx="6696744" cy="836712"/>
          </a:xfrm>
        </p:spPr>
        <p:txBody>
          <a:bodyPr/>
          <a:lstStyle/>
          <a:p>
            <a:pPr marL="2152650" indent="-2152650" algn="l"/>
            <a:r>
              <a:rPr lang="fr-FR" sz="2650" b="1" smtClean="0"/>
              <a:t>What’s next</a:t>
            </a:r>
            <a:r>
              <a:rPr lang="fr-FR" sz="2650" smtClean="0"/>
              <a:t>?         Ecodesigned LEDs to </a:t>
            </a:r>
            <a:br>
              <a:rPr lang="fr-FR" sz="2650" smtClean="0"/>
            </a:br>
            <a:r>
              <a:rPr lang="fr-FR" sz="2650" b="1" smtClean="0">
                <a:solidFill>
                  <a:srgbClr val="FFFF00"/>
                </a:solidFill>
              </a:rPr>
              <a:t>prevent ‘destructive creation’</a:t>
            </a:r>
          </a:p>
        </p:txBody>
      </p:sp>
      <p:pic>
        <p:nvPicPr>
          <p:cNvPr id="59395" name="Picture 2"/>
          <p:cNvPicPr>
            <a:picLocks noChangeAspect="1" noChangeArrowheads="1"/>
          </p:cNvPicPr>
          <p:nvPr/>
        </p:nvPicPr>
        <p:blipFill>
          <a:blip r:embed="rId3" cstate="email"/>
          <a:srcRect/>
          <a:stretch>
            <a:fillRect/>
          </a:stretch>
        </p:blipFill>
        <p:spPr bwMode="auto">
          <a:xfrm>
            <a:off x="251520" y="908720"/>
            <a:ext cx="8604448" cy="5397200"/>
          </a:xfrm>
          <a:prstGeom prst="rect">
            <a:avLst/>
          </a:prstGeom>
          <a:noFill/>
          <a:ln w="9525">
            <a:noFill/>
            <a:miter lim="800000"/>
            <a:headEnd/>
            <a:tailEnd/>
          </a:ln>
        </p:spPr>
      </p:pic>
      <p:sp>
        <p:nvSpPr>
          <p:cNvPr id="6" name="Rectangle 5"/>
          <p:cNvSpPr/>
          <p:nvPr/>
        </p:nvSpPr>
        <p:spPr>
          <a:xfrm>
            <a:off x="467544" y="6550223"/>
            <a:ext cx="7056784" cy="307777"/>
          </a:xfrm>
          <a:prstGeom prst="rect">
            <a:avLst/>
          </a:prstGeom>
        </p:spPr>
        <p:txBody>
          <a:bodyPr wrap="square">
            <a:spAutoFit/>
          </a:bodyPr>
          <a:lstStyle/>
          <a:p>
            <a:r>
              <a:rPr lang="fr-FR" sz="1400" u="sng" smtClean="0"/>
              <a:t>Source</a:t>
            </a:r>
            <a:r>
              <a:rPr lang="fr-FR" sz="1400" smtClean="0"/>
              <a:t>: </a:t>
            </a:r>
            <a:r>
              <a:rPr lang="fr-FR" sz="1400" u="sng" smtClean="0">
                <a:hlinkClick r:id="rId4"/>
              </a:rPr>
              <a:t>http://www.sussex.ac.uk/spru/documents/marie-jahoda-lecture-2011.pdf</a:t>
            </a:r>
            <a:r>
              <a:rPr lang="fr-FR" sz="1400" smtClean="0"/>
              <a:t>.</a:t>
            </a:r>
          </a:p>
        </p:txBody>
      </p:sp>
      <p:cxnSp>
        <p:nvCxnSpPr>
          <p:cNvPr id="8" name="Connecteur droit 7"/>
          <p:cNvCxnSpPr/>
          <p:nvPr/>
        </p:nvCxnSpPr>
        <p:spPr>
          <a:xfrm>
            <a:off x="2051720" y="3933056"/>
            <a:ext cx="172819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Connecteur droit 8"/>
          <p:cNvCxnSpPr/>
          <p:nvPr/>
        </p:nvCxnSpPr>
        <p:spPr>
          <a:xfrm>
            <a:off x="611560" y="4221088"/>
            <a:ext cx="331236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p:nvCxnSpPr>
        <p:spPr>
          <a:xfrm>
            <a:off x="611560" y="4509120"/>
            <a:ext cx="108012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9395"/>
                                        </p:tgtEl>
                                        <p:attrNameLst>
                                          <p:attrName>style.visibility</p:attrName>
                                        </p:attrNameLst>
                                      </p:cBhvr>
                                      <p:to>
                                        <p:strVal val="visible"/>
                                      </p:to>
                                    </p:set>
                                    <p:animEffect transition="in" filter="blinds(horizontal)">
                                      <p:cBhvr>
                                        <p:cTn id="7" dur="500"/>
                                        <p:tgtEl>
                                          <p:spTgt spid="5939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3A5F5595-61AE-4AA6-B423-33EDBD1DAE12}" type="slidenum">
              <a:rPr lang="fr-FR" smtClean="0"/>
              <a:pPr/>
              <a:t>11</a:t>
            </a:fld>
            <a:endParaRPr lang="fr-FR" dirty="0"/>
          </a:p>
        </p:txBody>
      </p:sp>
      <p:sp>
        <p:nvSpPr>
          <p:cNvPr id="5" name="Rectangle 4"/>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050" name="Picture 2"/>
          <p:cNvPicPr>
            <a:picLocks noChangeAspect="1" noChangeArrowheads="1"/>
          </p:cNvPicPr>
          <p:nvPr/>
        </p:nvPicPr>
        <p:blipFill>
          <a:blip r:embed="rId2" cstate="email"/>
          <a:srcRect/>
          <a:stretch>
            <a:fillRect/>
          </a:stretch>
        </p:blipFill>
        <p:spPr bwMode="auto">
          <a:xfrm>
            <a:off x="2555776" y="1484784"/>
            <a:ext cx="3632679" cy="1008112"/>
          </a:xfrm>
          <a:prstGeom prst="rect">
            <a:avLst/>
          </a:prstGeom>
          <a:noFill/>
          <a:ln w="9525">
            <a:noFill/>
            <a:miter lim="800000"/>
            <a:headEnd/>
            <a:tailEnd/>
          </a:ln>
        </p:spPr>
      </p:pic>
      <p:sp>
        <p:nvSpPr>
          <p:cNvPr id="7" name="Titre 1"/>
          <p:cNvSpPr txBox="1">
            <a:spLocks/>
          </p:cNvSpPr>
          <p:nvPr/>
        </p:nvSpPr>
        <p:spPr>
          <a:xfrm>
            <a:off x="971600" y="3429000"/>
            <a:ext cx="7128792" cy="3024336"/>
          </a:xfrm>
          <a:prstGeom prst="rect">
            <a:avLst/>
          </a:prstGeom>
        </p:spPr>
        <p:txBody>
          <a:bodyPr/>
          <a:lstStyle/>
          <a:p>
            <a:pPr marL="0" marR="0" lvl="0" indent="0" algn="ctr" defTabSz="914400" rtl="0" eaLnBrk="1" fontAlgn="auto" latinLnBrk="0" hangingPunct="1">
              <a:lnSpc>
                <a:spcPct val="150000"/>
              </a:lnSpc>
              <a:spcBef>
                <a:spcPct val="0"/>
              </a:spcBef>
              <a:spcAft>
                <a:spcPts val="0"/>
              </a:spcAft>
              <a:buClrTx/>
              <a:buSzTx/>
              <a:buFontTx/>
              <a:buNone/>
              <a:tabLst/>
              <a:defRPr/>
            </a:pPr>
            <a:r>
              <a:rPr kumimoji="0" lang="en-GB" sz="2700" b="1" i="0" u="none" strike="noStrike" kern="1200" cap="none" spc="0" normalizeH="0" baseline="0" noProof="0" smtClean="0">
                <a:ln>
                  <a:noFill/>
                </a:ln>
                <a:solidFill>
                  <a:srgbClr val="FFFF00"/>
                </a:solidFill>
                <a:effectLst/>
                <a:uLnTx/>
                <a:uFillTx/>
                <a:latin typeface="+mj-lt"/>
                <a:ea typeface="+mj-ea"/>
                <a:cs typeface="+mj-cs"/>
              </a:rPr>
              <a:t>Identify</a:t>
            </a:r>
            <a:r>
              <a:rPr kumimoji="0" lang="en-GB" sz="2700" b="0" i="0" u="none" strike="noStrike" kern="1200" cap="none" spc="0" normalizeH="0" baseline="0" noProof="0" smtClean="0">
                <a:ln>
                  <a:noFill/>
                </a:ln>
                <a:solidFill>
                  <a:schemeClr val="bg1"/>
                </a:solidFill>
                <a:effectLst/>
                <a:uLnTx/>
                <a:uFillTx/>
                <a:latin typeface="+mj-lt"/>
                <a:ea typeface="+mj-ea"/>
                <a:cs typeface="+mj-cs"/>
              </a:rPr>
              <a:t> &amp; </a:t>
            </a:r>
            <a:r>
              <a:rPr kumimoji="0" lang="en-GB" sz="2700" b="1" i="0" u="none" strike="noStrike" kern="1200" cap="none" spc="0" normalizeH="0" baseline="0" noProof="0" smtClean="0">
                <a:ln>
                  <a:noFill/>
                </a:ln>
                <a:solidFill>
                  <a:srgbClr val="FF0000"/>
                </a:solidFill>
                <a:effectLst/>
                <a:uLnTx/>
                <a:uFillTx/>
                <a:latin typeface="+mj-lt"/>
                <a:ea typeface="+mj-ea"/>
                <a:cs typeface="+mj-cs"/>
              </a:rPr>
              <a:t>overcome</a:t>
            </a:r>
            <a:r>
              <a:rPr kumimoji="0" lang="en-GB" sz="2700" b="0" i="0" u="none" strike="noStrike" kern="1200" cap="none" spc="0" normalizeH="0" baseline="0" noProof="0" smtClean="0">
                <a:ln>
                  <a:noFill/>
                </a:ln>
                <a:solidFill>
                  <a:schemeClr val="bg1"/>
                </a:solidFill>
                <a:effectLst/>
                <a:uLnTx/>
                <a:uFillTx/>
                <a:latin typeface="+mj-lt"/>
                <a:ea typeface="+mj-ea"/>
                <a:cs typeface="+mj-cs"/>
              </a:rPr>
              <a:t>  </a:t>
            </a:r>
          </a:p>
          <a:p>
            <a:pPr marL="0" marR="0" lvl="0" indent="0" algn="ctr" defTabSz="914400" rtl="0" eaLnBrk="1" fontAlgn="auto" latinLnBrk="0" hangingPunct="1">
              <a:lnSpc>
                <a:spcPct val="150000"/>
              </a:lnSpc>
              <a:spcBef>
                <a:spcPct val="0"/>
              </a:spcBef>
              <a:spcAft>
                <a:spcPts val="0"/>
              </a:spcAft>
              <a:buClrTx/>
              <a:buSzTx/>
              <a:buFontTx/>
              <a:buNone/>
              <a:tabLst/>
              <a:defRPr/>
            </a:pPr>
            <a:r>
              <a:rPr kumimoji="0" lang="en-GB" sz="2700" b="1" i="0" u="none" strike="noStrike" kern="1200" cap="none" spc="0" normalizeH="0" baseline="0" noProof="0" smtClean="0">
                <a:ln>
                  <a:noFill/>
                </a:ln>
                <a:solidFill>
                  <a:schemeClr val="bg1"/>
                </a:solidFill>
                <a:effectLst/>
                <a:uLnTx/>
                <a:uFillTx/>
                <a:latin typeface="+mj-lt"/>
                <a:ea typeface="+mj-ea"/>
                <a:cs typeface="+mj-cs"/>
              </a:rPr>
              <a:t>barriers to eco-innovation </a:t>
            </a:r>
          </a:p>
          <a:p>
            <a:pPr marL="0" marR="0" lvl="0" indent="0" algn="ctr" defTabSz="914400" rtl="0" eaLnBrk="1" fontAlgn="auto" latinLnBrk="0" hangingPunct="1">
              <a:lnSpc>
                <a:spcPct val="150000"/>
              </a:lnSpc>
              <a:spcBef>
                <a:spcPct val="0"/>
              </a:spcBef>
              <a:spcAft>
                <a:spcPts val="0"/>
              </a:spcAft>
              <a:buClrTx/>
              <a:buSzTx/>
              <a:buFontTx/>
              <a:buNone/>
              <a:tabLst/>
              <a:defRPr/>
            </a:pPr>
            <a:r>
              <a:rPr kumimoji="0" lang="en-GB" sz="2700" b="0" i="0" u="none" strike="noStrike" kern="1200" cap="none" spc="0" normalizeH="0" baseline="0" noProof="0" smtClean="0">
                <a:ln>
                  <a:noFill/>
                </a:ln>
                <a:solidFill>
                  <a:schemeClr val="bg1"/>
                </a:solidFill>
                <a:effectLst/>
                <a:uLnTx/>
                <a:uFillTx/>
                <a:latin typeface="+mj-lt"/>
                <a:ea typeface="+mj-ea"/>
                <a:cs typeface="+mj-cs"/>
              </a:rPr>
              <a:t>in the LED sector (cycLED WP8)</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3A5F5595-61AE-4AA6-B423-33EDBD1DAE12}" type="slidenum">
              <a:rPr lang="fr-FR" smtClean="0"/>
              <a:pPr/>
              <a:t>12</a:t>
            </a:fld>
            <a:endParaRPr lang="fr-FR" dirty="0"/>
          </a:p>
        </p:txBody>
      </p:sp>
      <p:sp>
        <p:nvSpPr>
          <p:cNvPr id="5" name="Rectangle 4"/>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074" name="Picture 2"/>
          <p:cNvPicPr>
            <a:picLocks noChangeAspect="1" noChangeArrowheads="1"/>
          </p:cNvPicPr>
          <p:nvPr/>
        </p:nvPicPr>
        <p:blipFill>
          <a:blip r:embed="rId2" cstate="email"/>
          <a:srcRect/>
          <a:stretch>
            <a:fillRect/>
          </a:stretch>
        </p:blipFill>
        <p:spPr bwMode="auto">
          <a:xfrm>
            <a:off x="2771800" y="1772816"/>
            <a:ext cx="3134837" cy="90524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p:cNvPicPr>
            <a:picLocks noChangeAspect="1" noChangeArrowheads="1"/>
          </p:cNvPicPr>
          <p:nvPr/>
        </p:nvPicPr>
        <p:blipFill>
          <a:blip r:embed="rId3" cstate="email"/>
          <a:srcRect/>
          <a:stretch>
            <a:fillRect/>
          </a:stretch>
        </p:blipFill>
        <p:spPr bwMode="auto">
          <a:xfrm>
            <a:off x="0" y="908720"/>
            <a:ext cx="6289787" cy="5353968"/>
          </a:xfrm>
          <a:prstGeom prst="rect">
            <a:avLst/>
          </a:prstGeom>
          <a:noFill/>
          <a:ln w="9525">
            <a:noFill/>
            <a:miter lim="800000"/>
            <a:headEnd/>
            <a:tailEnd/>
          </a:ln>
        </p:spPr>
      </p:pic>
      <p:sp>
        <p:nvSpPr>
          <p:cNvPr id="7" name="Titre 6"/>
          <p:cNvSpPr>
            <a:spLocks noGrp="1"/>
          </p:cNvSpPr>
          <p:nvPr>
            <p:ph type="title"/>
          </p:nvPr>
        </p:nvSpPr>
        <p:spPr>
          <a:xfrm>
            <a:off x="0" y="188640"/>
            <a:ext cx="7211144" cy="935676"/>
          </a:xfrm>
        </p:spPr>
        <p:txBody>
          <a:bodyPr/>
          <a:lstStyle/>
          <a:p>
            <a:r>
              <a:rPr lang="it-IT" sz="3200" smtClean="0"/>
              <a:t>A plea for methodological pluriformity</a:t>
            </a:r>
            <a:endParaRPr lang="fr-FR" sz="3200"/>
          </a:p>
        </p:txBody>
      </p:sp>
      <p:sp>
        <p:nvSpPr>
          <p:cNvPr id="8" name="Rectangle 7"/>
          <p:cNvSpPr/>
          <p:nvPr/>
        </p:nvSpPr>
        <p:spPr>
          <a:xfrm>
            <a:off x="1" y="6381328"/>
            <a:ext cx="5724128" cy="523220"/>
          </a:xfrm>
          <a:prstGeom prst="rect">
            <a:avLst/>
          </a:prstGeom>
        </p:spPr>
        <p:txBody>
          <a:bodyPr wrap="square">
            <a:spAutoFit/>
          </a:bodyPr>
          <a:lstStyle/>
          <a:p>
            <a:pPr marL="2057400" indent="-2057400"/>
            <a:r>
              <a:rPr lang="en-GB" sz="1400" u="sng" smtClean="0"/>
              <a:t>Source</a:t>
            </a:r>
            <a:r>
              <a:rPr lang="en-GB" sz="1400" smtClean="0"/>
              <a:t>: Ren</a:t>
            </a:r>
            <a:r>
              <a:rPr lang="en-US" sz="1400" smtClean="0"/>
              <a:t>é</a:t>
            </a:r>
            <a:r>
              <a:rPr lang="en-GB" sz="1400" smtClean="0"/>
              <a:t> Kemp (2012), “</a:t>
            </a:r>
            <a:r>
              <a:rPr lang="en-US" sz="1400" smtClean="0"/>
              <a:t>Ideas for future research on eco-innovation”,</a:t>
            </a:r>
            <a:r>
              <a:rPr lang="en-GB" sz="1400" smtClean="0"/>
              <a:t> IMT eco-innovation seminar, 1 December, Paris.</a:t>
            </a:r>
            <a:endParaRPr lang="fr-FR" sz="1400"/>
          </a:p>
        </p:txBody>
      </p:sp>
      <p:pic>
        <p:nvPicPr>
          <p:cNvPr id="9" name="Picture 2" descr="C:\Users\gossart\Documents\zStock\IMT\logos &amp; autres PR docs\Logo_IMT50.jpg"/>
          <p:cNvPicPr>
            <a:picLocks noChangeAspect="1" noChangeArrowheads="1"/>
          </p:cNvPicPr>
          <p:nvPr/>
        </p:nvPicPr>
        <p:blipFill>
          <a:blip r:embed="rId4" cstate="email"/>
          <a:srcRect/>
          <a:stretch>
            <a:fillRect/>
          </a:stretch>
        </p:blipFill>
        <p:spPr bwMode="auto">
          <a:xfrm>
            <a:off x="8244408" y="0"/>
            <a:ext cx="899592" cy="810900"/>
          </a:xfrm>
          <a:prstGeom prst="rect">
            <a:avLst/>
          </a:prstGeom>
          <a:noFill/>
        </p:spPr>
      </p:pic>
      <p:cxnSp>
        <p:nvCxnSpPr>
          <p:cNvPr id="11" name="Connecteur droit 10"/>
          <p:cNvCxnSpPr/>
          <p:nvPr/>
        </p:nvCxnSpPr>
        <p:spPr>
          <a:xfrm>
            <a:off x="6300192" y="836712"/>
            <a:ext cx="0" cy="5544616"/>
          </a:xfrm>
          <a:prstGeom prst="line">
            <a:avLst/>
          </a:prstGeom>
        </p:spPr>
        <p:style>
          <a:lnRef idx="1">
            <a:schemeClr val="accent1"/>
          </a:lnRef>
          <a:fillRef idx="0">
            <a:schemeClr val="accent1"/>
          </a:fillRef>
          <a:effectRef idx="0">
            <a:schemeClr val="accent1"/>
          </a:effectRef>
          <a:fontRef idx="minor">
            <a:schemeClr val="tx1"/>
          </a:fontRef>
        </p:style>
      </p:cxnSp>
      <p:sp>
        <p:nvSpPr>
          <p:cNvPr id="12" name="ZoneTexte 11"/>
          <p:cNvSpPr txBox="1"/>
          <p:nvPr/>
        </p:nvSpPr>
        <p:spPr>
          <a:xfrm>
            <a:off x="6732240" y="1628800"/>
            <a:ext cx="2016224" cy="1493133"/>
          </a:xfrm>
          <a:prstGeom prst="ellipse">
            <a:avLst/>
          </a:prstGeom>
          <a:noFill/>
          <a:ln>
            <a:solidFill>
              <a:srgbClr val="0070C0"/>
            </a:solidFill>
          </a:ln>
        </p:spPr>
        <p:txBody>
          <a:bodyPr wrap="square" rtlCol="0">
            <a:spAutoFit/>
          </a:bodyPr>
          <a:lstStyle/>
          <a:p>
            <a:pPr algn="ctr">
              <a:lnSpc>
                <a:spcPct val="150000"/>
              </a:lnSpc>
            </a:pPr>
            <a:r>
              <a:rPr lang="fr-FR" b="1" smtClean="0"/>
              <a:t>Phase I</a:t>
            </a:r>
            <a:r>
              <a:rPr lang="fr-FR" smtClean="0"/>
              <a:t>: </a:t>
            </a:r>
          </a:p>
          <a:p>
            <a:pPr algn="ctr"/>
            <a:r>
              <a:rPr lang="fr-FR" smtClean="0"/>
              <a:t>Qualitative &amp; explorative</a:t>
            </a:r>
            <a:endParaRPr lang="fr-FR"/>
          </a:p>
        </p:txBody>
      </p:sp>
      <p:sp>
        <p:nvSpPr>
          <p:cNvPr id="14" name="ZoneTexte 13"/>
          <p:cNvSpPr txBox="1"/>
          <p:nvPr/>
        </p:nvSpPr>
        <p:spPr>
          <a:xfrm>
            <a:off x="6732240" y="3789040"/>
            <a:ext cx="2016224" cy="1493133"/>
          </a:xfrm>
          <a:prstGeom prst="ellipse">
            <a:avLst/>
          </a:prstGeom>
          <a:noFill/>
          <a:ln>
            <a:solidFill>
              <a:srgbClr val="00B050"/>
            </a:solidFill>
          </a:ln>
        </p:spPr>
        <p:txBody>
          <a:bodyPr wrap="square" rtlCol="0">
            <a:spAutoFit/>
          </a:bodyPr>
          <a:lstStyle/>
          <a:p>
            <a:pPr algn="ctr">
              <a:lnSpc>
                <a:spcPct val="150000"/>
              </a:lnSpc>
            </a:pPr>
            <a:r>
              <a:rPr lang="fr-FR" b="1" smtClean="0"/>
              <a:t>Phase II</a:t>
            </a:r>
            <a:r>
              <a:rPr lang="fr-FR" smtClean="0"/>
              <a:t>: </a:t>
            </a:r>
          </a:p>
          <a:p>
            <a:pPr algn="ctr"/>
            <a:r>
              <a:rPr lang="fr-FR" smtClean="0"/>
              <a:t>Quantitative &amp; extensive</a:t>
            </a: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0"/>
            <a:ext cx="7237312" cy="836712"/>
          </a:xfrm>
        </p:spPr>
        <p:txBody>
          <a:bodyPr>
            <a:noAutofit/>
          </a:bodyPr>
          <a:lstStyle/>
          <a:p>
            <a:pPr algn="l">
              <a:lnSpc>
                <a:spcPct val="150000"/>
              </a:lnSpc>
            </a:pPr>
            <a:r>
              <a:rPr lang="fr-FR" sz="3200" smtClean="0"/>
              <a:t>Method for Phase I</a:t>
            </a:r>
            <a:endParaRPr lang="en-GB" sz="3200" b="0" dirty="0">
              <a:solidFill>
                <a:schemeClr val="tx1"/>
              </a:solidFill>
            </a:endParaRPr>
          </a:p>
        </p:txBody>
      </p:sp>
      <p:sp>
        <p:nvSpPr>
          <p:cNvPr id="6" name="Espace réservé du numéro de diapositive 5"/>
          <p:cNvSpPr>
            <a:spLocks noGrp="1"/>
          </p:cNvSpPr>
          <p:nvPr>
            <p:ph type="sldNum" sz="quarter" idx="12"/>
          </p:nvPr>
        </p:nvSpPr>
        <p:spPr/>
        <p:txBody>
          <a:bodyPr/>
          <a:lstStyle/>
          <a:p>
            <a:fld id="{3A5F5595-61AE-4AA6-B423-33EDBD1DAE12}" type="slidenum">
              <a:rPr lang="fr-FR" smtClean="0"/>
              <a:pPr/>
              <a:t>14</a:t>
            </a:fld>
            <a:endParaRPr lang="fr-FR" dirty="0"/>
          </a:p>
        </p:txBody>
      </p:sp>
      <p:sp>
        <p:nvSpPr>
          <p:cNvPr id="7" name="Espace réservé du contenu 6"/>
          <p:cNvSpPr>
            <a:spLocks noGrp="1"/>
          </p:cNvSpPr>
          <p:nvPr>
            <p:ph idx="1"/>
          </p:nvPr>
        </p:nvSpPr>
        <p:spPr>
          <a:xfrm>
            <a:off x="179512" y="1052736"/>
            <a:ext cx="8964488" cy="5256584"/>
          </a:xfrm>
        </p:spPr>
        <p:txBody>
          <a:bodyPr>
            <a:noAutofit/>
          </a:bodyPr>
          <a:lstStyle/>
          <a:p>
            <a:pPr>
              <a:lnSpc>
                <a:spcPct val="150000"/>
              </a:lnSpc>
            </a:pPr>
            <a:r>
              <a:rPr lang="fr-FR" sz="2200" b="0" smtClean="0">
                <a:solidFill>
                  <a:srgbClr val="FF0000"/>
                </a:solidFill>
              </a:rPr>
              <a:t>Interview guideline </a:t>
            </a:r>
            <a:r>
              <a:rPr lang="fr-FR" sz="2200" b="0" smtClean="0"/>
              <a:t>prepared, based on a review of the literature:</a:t>
            </a:r>
          </a:p>
          <a:p>
            <a:pPr marL="914400" lvl="1" indent="-457200">
              <a:lnSpc>
                <a:spcPct val="150000"/>
              </a:lnSpc>
              <a:buFont typeface="+mj-lt"/>
              <a:buAutoNum type="alphaUcPeriod"/>
            </a:pPr>
            <a:r>
              <a:rPr lang="fr-FR" sz="2200" b="1" smtClean="0"/>
              <a:t>Internal barriers </a:t>
            </a:r>
            <a:r>
              <a:rPr lang="fr-FR" sz="2200" smtClean="0"/>
              <a:t>to ecoinnovation,</a:t>
            </a:r>
          </a:p>
          <a:p>
            <a:pPr marL="914400" lvl="1" indent="-457200">
              <a:lnSpc>
                <a:spcPct val="150000"/>
              </a:lnSpc>
              <a:buFont typeface="+mj-lt"/>
              <a:buAutoNum type="alphaUcPeriod"/>
              <a:tabLst>
                <a:tab pos="1168400" algn="l"/>
              </a:tabLst>
            </a:pPr>
            <a:r>
              <a:rPr lang="fr-FR" sz="2200" b="1" smtClean="0"/>
              <a:t>External barriers </a:t>
            </a:r>
            <a:r>
              <a:rPr lang="fr-FR" sz="2200" smtClean="0"/>
              <a:t>to ecoinnovation.</a:t>
            </a:r>
          </a:p>
          <a:p>
            <a:pPr marL="914400" lvl="1" indent="-457200">
              <a:lnSpc>
                <a:spcPct val="150000"/>
              </a:lnSpc>
              <a:buFont typeface="+mj-lt"/>
              <a:buAutoNum type="alphaUcPeriod"/>
              <a:tabLst>
                <a:tab pos="1168400" algn="l"/>
              </a:tabLst>
            </a:pPr>
            <a:endParaRPr lang="fr-FR" sz="1000" smtClean="0"/>
          </a:p>
          <a:p>
            <a:pPr>
              <a:lnSpc>
                <a:spcPct val="150000"/>
              </a:lnSpc>
            </a:pPr>
            <a:r>
              <a:rPr lang="fr-FR" sz="2400" smtClean="0">
                <a:solidFill>
                  <a:srgbClr val="FF0000"/>
                </a:solidFill>
              </a:rPr>
              <a:t>144 barriers </a:t>
            </a:r>
            <a:r>
              <a:rPr lang="fr-FR" sz="2200" smtClean="0"/>
              <a:t>evaluated by 4 firms =&gt; 576 evaluations </a:t>
            </a:r>
            <a:r>
              <a:rPr lang="fr-FR" sz="1400" smtClean="0"/>
              <a:t>(guideline in paper appendix).</a:t>
            </a:r>
            <a:endParaRPr lang="fr-FR" sz="2200" smtClean="0"/>
          </a:p>
          <a:p>
            <a:pPr marL="342900" lvl="1" indent="-342900">
              <a:lnSpc>
                <a:spcPct val="150000"/>
              </a:lnSpc>
              <a:buFont typeface="Arial" pitchFamily="34" charset="0"/>
              <a:buChar char="•"/>
            </a:pPr>
            <a:endParaRPr lang="fr-FR" sz="800" smtClean="0"/>
          </a:p>
          <a:p>
            <a:pPr>
              <a:lnSpc>
                <a:spcPct val="150000"/>
              </a:lnSpc>
            </a:pPr>
            <a:r>
              <a:rPr lang="fr-FR" sz="2200" b="0" smtClean="0">
                <a:solidFill>
                  <a:srgbClr val="FF0000"/>
                </a:solidFill>
              </a:rPr>
              <a:t>Face-to-face interviews</a:t>
            </a:r>
            <a:r>
              <a:rPr lang="fr-FR" sz="2200" b="0" smtClean="0"/>
              <a:t> with CEOs or lighting department heads of the four cycLED firms in charge of a demonstrator.</a:t>
            </a:r>
          </a:p>
          <a:p>
            <a:pPr marL="342900" lvl="1" indent="-342900">
              <a:lnSpc>
                <a:spcPct val="150000"/>
              </a:lnSpc>
              <a:buFont typeface="Arial" pitchFamily="34" charset="0"/>
              <a:buChar char="•"/>
            </a:pPr>
            <a:endParaRPr lang="fr-FR" sz="1400" smtClean="0"/>
          </a:p>
          <a:p>
            <a:r>
              <a:rPr lang="fr-FR" sz="2200" b="0" smtClean="0">
                <a:solidFill>
                  <a:srgbClr val="FF0000"/>
                </a:solidFill>
              </a:rPr>
              <a:t>Limits:</a:t>
            </a:r>
            <a:r>
              <a:rPr lang="fr-FR" sz="2200" b="0" smtClean="0"/>
              <a:t> Some barriers might be missing &amp; only 4 </a:t>
            </a:r>
            <a:r>
              <a:rPr lang="fr-FR" sz="2200" smtClean="0"/>
              <a:t>firm</a:t>
            </a:r>
            <a:r>
              <a:rPr lang="fr-FR" sz="2200" b="0" smtClean="0"/>
              <a:t>s interviewed =&gt; </a:t>
            </a:r>
          </a:p>
          <a:p>
            <a:pPr>
              <a:lnSpc>
                <a:spcPct val="150000"/>
              </a:lnSpc>
              <a:buNone/>
            </a:pPr>
            <a:r>
              <a:rPr lang="fr-FR" sz="2200" smtClean="0"/>
              <a:t>                  Phase II </a:t>
            </a:r>
            <a:r>
              <a:rPr lang="fr-FR" sz="2200" b="0" smtClean="0"/>
              <a:t>to deepen the analysis &amp; extend it to other stakeholders.</a:t>
            </a:r>
          </a:p>
        </p:txBody>
      </p:sp>
      <p:pic>
        <p:nvPicPr>
          <p:cNvPr id="5" name="Picture 2" descr="C:\Users\gossart\Documents\zStock\IMT\logos &amp; autres PR docs\Logo_IMT50.jpg"/>
          <p:cNvPicPr>
            <a:picLocks noChangeAspect="1" noChangeArrowheads="1"/>
          </p:cNvPicPr>
          <p:nvPr/>
        </p:nvPicPr>
        <p:blipFill>
          <a:blip r:embed="rId2" cstate="email"/>
          <a:srcRect/>
          <a:stretch>
            <a:fillRect/>
          </a:stretch>
        </p:blipFill>
        <p:spPr bwMode="auto">
          <a:xfrm>
            <a:off x="8244408" y="0"/>
            <a:ext cx="899592" cy="8109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3A5F5595-61AE-4AA6-B423-33EDBD1DAE12}" type="slidenum">
              <a:rPr lang="fr-FR" smtClean="0"/>
              <a:pPr/>
              <a:t>15</a:t>
            </a:fld>
            <a:endParaRPr lang="fr-FR" dirty="0"/>
          </a:p>
        </p:txBody>
      </p:sp>
      <p:sp>
        <p:nvSpPr>
          <p:cNvPr id="5" name="Rectangle 4"/>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8610" name="Picture 2"/>
          <p:cNvPicPr>
            <a:picLocks noChangeAspect="1" noChangeArrowheads="1"/>
          </p:cNvPicPr>
          <p:nvPr/>
        </p:nvPicPr>
        <p:blipFill>
          <a:blip r:embed="rId2" cstate="email"/>
          <a:srcRect/>
          <a:stretch>
            <a:fillRect/>
          </a:stretch>
        </p:blipFill>
        <p:spPr bwMode="auto">
          <a:xfrm>
            <a:off x="2627784" y="2636912"/>
            <a:ext cx="3737215" cy="10801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188640"/>
            <a:ext cx="8147248" cy="936104"/>
          </a:xfrm>
        </p:spPr>
        <p:txBody>
          <a:bodyPr/>
          <a:lstStyle/>
          <a:p>
            <a:pPr algn="l"/>
            <a:r>
              <a:rPr lang="fr-FR" sz="3200" b="1" smtClean="0"/>
              <a:t>Results of Phase I   </a:t>
            </a:r>
            <a:r>
              <a:rPr lang="fr-FR" sz="3200" smtClean="0"/>
              <a:t>(cycLED, WP8)</a:t>
            </a:r>
            <a:endParaRPr lang="fr-FR" sz="3200" b="1"/>
          </a:p>
        </p:txBody>
      </p:sp>
      <p:sp>
        <p:nvSpPr>
          <p:cNvPr id="3" name="Espace réservé du contenu 2"/>
          <p:cNvSpPr>
            <a:spLocks noGrp="1"/>
          </p:cNvSpPr>
          <p:nvPr>
            <p:ph idx="1"/>
          </p:nvPr>
        </p:nvSpPr>
        <p:spPr>
          <a:xfrm>
            <a:off x="251520" y="980728"/>
            <a:ext cx="8892480" cy="5400600"/>
          </a:xfrm>
        </p:spPr>
        <p:txBody>
          <a:bodyPr>
            <a:normAutofit/>
          </a:bodyPr>
          <a:lstStyle/>
          <a:p>
            <a:pPr>
              <a:lnSpc>
                <a:spcPct val="150000"/>
              </a:lnSpc>
            </a:pPr>
            <a:r>
              <a:rPr lang="en-GB" smtClean="0"/>
              <a:t>60% of the 144 barriers were irrelevant.</a:t>
            </a:r>
          </a:p>
          <a:p>
            <a:pPr>
              <a:lnSpc>
                <a:spcPct val="150000"/>
              </a:lnSpc>
            </a:pPr>
            <a:r>
              <a:rPr lang="en-GB" b="0" smtClean="0"/>
              <a:t>10% were major barriers</a:t>
            </a:r>
            <a:r>
              <a:rPr lang="en-GB" sz="1800" b="0" smtClean="0"/>
              <a:t>.</a:t>
            </a:r>
            <a:endParaRPr lang="en-GB" b="0" smtClean="0"/>
          </a:p>
          <a:p>
            <a:pPr>
              <a:lnSpc>
                <a:spcPct val="150000"/>
              </a:lnSpc>
            </a:pPr>
            <a:r>
              <a:rPr lang="en-GB" smtClean="0"/>
              <a:t>Heterogeneous evaluation of barriers: </a:t>
            </a:r>
          </a:p>
          <a:p>
            <a:pPr marL="715963" indent="-350838">
              <a:lnSpc>
                <a:spcPct val="150000"/>
              </a:lnSpc>
              <a:buFont typeface="Courier New" pitchFamily="49" charset="0"/>
              <a:buChar char="o"/>
            </a:pPr>
            <a:r>
              <a:rPr lang="en-GB" smtClean="0"/>
              <a:t>Only 1 major barrier was common to 2 firms:  </a:t>
            </a:r>
            <a:r>
              <a:rPr lang="en-GB" b="0" i="1" smtClean="0"/>
              <a:t>Lack on in-house sources of finance</a:t>
            </a:r>
            <a:r>
              <a:rPr lang="en-GB" sz="1800" smtClean="0"/>
              <a:t>.</a:t>
            </a:r>
            <a:endParaRPr lang="en-GB" smtClean="0"/>
          </a:p>
          <a:p>
            <a:pPr marL="715963" indent="-350838">
              <a:lnSpc>
                <a:spcPct val="150000"/>
              </a:lnSpc>
              <a:buFont typeface="Courier New" pitchFamily="49" charset="0"/>
              <a:buChar char="o"/>
            </a:pPr>
            <a:r>
              <a:rPr lang="en-GB" b="0" smtClean="0"/>
              <a:t>Only 1 barrier reached a global score of 5</a:t>
            </a:r>
            <a:r>
              <a:rPr lang="en-GB" sz="1800" b="0" smtClean="0"/>
              <a:t>.</a:t>
            </a:r>
            <a:endParaRPr lang="en-GB" b="0" smtClean="0"/>
          </a:p>
        </p:txBody>
      </p:sp>
      <p:sp>
        <p:nvSpPr>
          <p:cNvPr id="6" name="Espace réservé du numéro de diapositive 5"/>
          <p:cNvSpPr>
            <a:spLocks noGrp="1"/>
          </p:cNvSpPr>
          <p:nvPr>
            <p:ph type="sldNum" sz="quarter" idx="12"/>
          </p:nvPr>
        </p:nvSpPr>
        <p:spPr/>
        <p:txBody>
          <a:bodyPr/>
          <a:lstStyle/>
          <a:p>
            <a:fld id="{3A5F5595-61AE-4AA6-B423-33EDBD1DAE12}" type="slidenum">
              <a:rPr lang="fr-FR" smtClean="0"/>
              <a:pPr/>
              <a:t>16</a:t>
            </a:fld>
            <a:endParaRPr lang="fr-FR" dirty="0"/>
          </a:p>
        </p:txBody>
      </p:sp>
      <p:pic>
        <p:nvPicPr>
          <p:cNvPr id="5" name="Picture 2" descr="C:\Users\gossart\Documents\zStock\IMT\logos &amp; autres PR docs\Logo_IMT50.jpg"/>
          <p:cNvPicPr>
            <a:picLocks noChangeAspect="1" noChangeArrowheads="1"/>
          </p:cNvPicPr>
          <p:nvPr/>
        </p:nvPicPr>
        <p:blipFill>
          <a:blip r:embed="rId2" cstate="email"/>
          <a:srcRect/>
          <a:stretch>
            <a:fillRect/>
          </a:stretch>
        </p:blipFill>
        <p:spPr bwMode="auto">
          <a:xfrm>
            <a:off x="8244408" y="0"/>
            <a:ext cx="899592" cy="8109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p:cNvSpPr txBox="1"/>
          <p:nvPr/>
        </p:nvSpPr>
        <p:spPr>
          <a:xfrm>
            <a:off x="2555776" y="980728"/>
            <a:ext cx="2520280" cy="338554"/>
          </a:xfrm>
          <a:prstGeom prst="rect">
            <a:avLst/>
          </a:prstGeom>
          <a:noFill/>
          <a:ln>
            <a:solidFill>
              <a:schemeClr val="tx1"/>
            </a:solidFill>
          </a:ln>
        </p:spPr>
        <p:txBody>
          <a:bodyPr wrap="square" rtlCol="0">
            <a:spAutoFit/>
          </a:bodyPr>
          <a:lstStyle/>
          <a:p>
            <a:pPr algn="ctr"/>
            <a:r>
              <a:rPr lang="fr-FR" sz="1600" b="1" smtClean="0"/>
              <a:t>Barriers evaluations for…</a:t>
            </a:r>
            <a:endParaRPr lang="fr-FR" sz="1600" b="1"/>
          </a:p>
        </p:txBody>
      </p:sp>
      <p:sp>
        <p:nvSpPr>
          <p:cNvPr id="2" name="Titre 1"/>
          <p:cNvSpPr>
            <a:spLocks noGrp="1"/>
          </p:cNvSpPr>
          <p:nvPr>
            <p:ph type="title"/>
          </p:nvPr>
        </p:nvSpPr>
        <p:spPr>
          <a:xfrm>
            <a:off x="0" y="188640"/>
            <a:ext cx="8686800" cy="576064"/>
          </a:xfrm>
        </p:spPr>
        <p:txBody>
          <a:bodyPr/>
          <a:lstStyle/>
          <a:p>
            <a:pPr algn="l"/>
            <a:r>
              <a:rPr lang="fr-FR" sz="3200" smtClean="0"/>
              <a:t>Distribution of barrier evaluations per level</a:t>
            </a:r>
            <a:endParaRPr lang="fr-FR" sz="3200"/>
          </a:p>
        </p:txBody>
      </p:sp>
      <p:sp>
        <p:nvSpPr>
          <p:cNvPr id="6" name="Espace réservé du numéro de diapositive 5"/>
          <p:cNvSpPr>
            <a:spLocks noGrp="1"/>
          </p:cNvSpPr>
          <p:nvPr>
            <p:ph type="sldNum" sz="quarter" idx="12"/>
          </p:nvPr>
        </p:nvSpPr>
        <p:spPr/>
        <p:txBody>
          <a:bodyPr/>
          <a:lstStyle/>
          <a:p>
            <a:fld id="{3A5F5595-61AE-4AA6-B423-33EDBD1DAE12}" type="slidenum">
              <a:rPr lang="fr-FR" smtClean="0"/>
              <a:pPr/>
              <a:t>17</a:t>
            </a:fld>
            <a:endParaRPr lang="fr-FR" dirty="0"/>
          </a:p>
        </p:txBody>
      </p:sp>
      <p:pic>
        <p:nvPicPr>
          <p:cNvPr id="3076" name="Picture 4"/>
          <p:cNvPicPr>
            <a:picLocks noChangeAspect="1" noChangeArrowheads="1"/>
          </p:cNvPicPr>
          <p:nvPr/>
        </p:nvPicPr>
        <p:blipFill>
          <a:blip r:embed="rId2" cstate="email"/>
          <a:srcRect/>
          <a:stretch>
            <a:fillRect/>
          </a:stretch>
        </p:blipFill>
        <p:spPr bwMode="auto">
          <a:xfrm>
            <a:off x="2785506" y="3212976"/>
            <a:ext cx="5426979" cy="3136776"/>
          </a:xfrm>
          <a:prstGeom prst="rect">
            <a:avLst/>
          </a:prstGeom>
          <a:noFill/>
          <a:ln w="9525">
            <a:noFill/>
            <a:miter lim="800000"/>
            <a:headEnd/>
            <a:tailEnd/>
          </a:ln>
        </p:spPr>
      </p:pic>
      <p:pic>
        <p:nvPicPr>
          <p:cNvPr id="3" name="Picture 2"/>
          <p:cNvPicPr>
            <a:picLocks noChangeAspect="1" noChangeArrowheads="1"/>
          </p:cNvPicPr>
          <p:nvPr/>
        </p:nvPicPr>
        <p:blipFill>
          <a:blip r:embed="rId3" cstate="email"/>
          <a:srcRect/>
          <a:stretch>
            <a:fillRect/>
          </a:stretch>
        </p:blipFill>
        <p:spPr bwMode="auto">
          <a:xfrm>
            <a:off x="0" y="1268760"/>
            <a:ext cx="8020626" cy="1872208"/>
          </a:xfrm>
          <a:prstGeom prst="rect">
            <a:avLst/>
          </a:prstGeom>
          <a:noFill/>
          <a:ln w="9525">
            <a:noFill/>
            <a:miter lim="800000"/>
            <a:headEnd/>
            <a:tailEnd/>
          </a:ln>
        </p:spPr>
      </p:pic>
      <p:sp>
        <p:nvSpPr>
          <p:cNvPr id="11" name="Rectangle 10"/>
          <p:cNvSpPr/>
          <p:nvPr/>
        </p:nvSpPr>
        <p:spPr>
          <a:xfrm>
            <a:off x="0" y="2564904"/>
            <a:ext cx="8064896" cy="288032"/>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p:cNvSpPr txBox="1"/>
          <p:nvPr/>
        </p:nvSpPr>
        <p:spPr>
          <a:xfrm>
            <a:off x="8100392" y="2564904"/>
            <a:ext cx="1043608" cy="523220"/>
          </a:xfrm>
          <a:prstGeom prst="rect">
            <a:avLst/>
          </a:prstGeom>
          <a:noFill/>
          <a:ln w="28575">
            <a:solidFill>
              <a:srgbClr val="00B0F0"/>
            </a:solidFill>
          </a:ln>
        </p:spPr>
        <p:txBody>
          <a:bodyPr wrap="square" rtlCol="0">
            <a:spAutoFit/>
          </a:bodyPr>
          <a:lstStyle/>
          <a:p>
            <a:pPr algn="ctr"/>
            <a:r>
              <a:rPr lang="fr-FR" sz="1400" b="1" smtClean="0"/>
              <a:t>14 major barriers</a:t>
            </a:r>
            <a:endParaRPr lang="fr-FR" sz="1400" b="1"/>
          </a:p>
        </p:txBody>
      </p:sp>
      <p:pic>
        <p:nvPicPr>
          <p:cNvPr id="8" name="Picture 2" descr="C:\Users\gossart\Documents\zStock\IMT\logos &amp; autres PR docs\Logo_IMT50.jpg"/>
          <p:cNvPicPr>
            <a:picLocks noChangeAspect="1" noChangeArrowheads="1"/>
          </p:cNvPicPr>
          <p:nvPr/>
        </p:nvPicPr>
        <p:blipFill>
          <a:blip r:embed="rId4" cstate="email"/>
          <a:srcRect/>
          <a:stretch>
            <a:fillRect/>
          </a:stretch>
        </p:blipFill>
        <p:spPr bwMode="auto">
          <a:xfrm>
            <a:off x="8244408" y="0"/>
            <a:ext cx="899592" cy="810900"/>
          </a:xfrm>
          <a:prstGeom prst="rect">
            <a:avLst/>
          </a:prstGeom>
          <a:noFill/>
        </p:spPr>
      </p:pic>
      <p:sp>
        <p:nvSpPr>
          <p:cNvPr id="10" name="ZoneTexte 9"/>
          <p:cNvSpPr txBox="1"/>
          <p:nvPr/>
        </p:nvSpPr>
        <p:spPr>
          <a:xfrm>
            <a:off x="395536" y="3933056"/>
            <a:ext cx="1944216" cy="1754326"/>
          </a:xfrm>
          <a:prstGeom prst="rect">
            <a:avLst/>
          </a:prstGeom>
          <a:noFill/>
          <a:ln w="28575">
            <a:solidFill>
              <a:srgbClr val="00B0F0"/>
            </a:solidFill>
          </a:ln>
        </p:spPr>
        <p:txBody>
          <a:bodyPr wrap="square" rtlCol="0">
            <a:spAutoFit/>
          </a:bodyPr>
          <a:lstStyle/>
          <a:p>
            <a:pPr algn="ctr"/>
            <a:r>
              <a:rPr lang="fr-FR" sz="3600" smtClean="0"/>
              <a:t>14 majors barriers</a:t>
            </a:r>
            <a:endParaRPr lang="fr-FR" sz="360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188640"/>
            <a:ext cx="8507288" cy="936104"/>
          </a:xfrm>
        </p:spPr>
        <p:txBody>
          <a:bodyPr/>
          <a:lstStyle/>
          <a:p>
            <a:pPr algn="l"/>
            <a:r>
              <a:rPr lang="fr-FR" sz="3200" smtClean="0"/>
              <a:t>Distribution of barriers per global score</a:t>
            </a:r>
            <a:endParaRPr lang="fr-FR" sz="3200"/>
          </a:p>
        </p:txBody>
      </p:sp>
      <p:sp>
        <p:nvSpPr>
          <p:cNvPr id="6" name="Espace réservé du numéro de diapositive 5"/>
          <p:cNvSpPr>
            <a:spLocks noGrp="1"/>
          </p:cNvSpPr>
          <p:nvPr>
            <p:ph type="sldNum" sz="quarter" idx="12"/>
          </p:nvPr>
        </p:nvSpPr>
        <p:spPr/>
        <p:txBody>
          <a:bodyPr/>
          <a:lstStyle/>
          <a:p>
            <a:fld id="{3A5F5595-61AE-4AA6-B423-33EDBD1DAE12}" type="slidenum">
              <a:rPr lang="fr-FR" smtClean="0"/>
              <a:pPr/>
              <a:t>18</a:t>
            </a:fld>
            <a:endParaRPr lang="fr-FR" dirty="0"/>
          </a:p>
        </p:txBody>
      </p:sp>
      <p:pic>
        <p:nvPicPr>
          <p:cNvPr id="2050" name="Picture 2"/>
          <p:cNvPicPr>
            <a:picLocks noGrp="1" noChangeAspect="1" noChangeArrowheads="1"/>
          </p:cNvPicPr>
          <p:nvPr>
            <p:ph idx="1"/>
          </p:nvPr>
        </p:nvPicPr>
        <p:blipFill>
          <a:blip r:embed="rId2" cstate="email"/>
          <a:srcRect/>
          <a:stretch>
            <a:fillRect/>
          </a:stretch>
        </p:blipFill>
        <p:spPr bwMode="auto">
          <a:xfrm>
            <a:off x="0" y="1124744"/>
            <a:ext cx="4603557" cy="2159888"/>
          </a:xfrm>
          <a:prstGeom prst="rect">
            <a:avLst/>
          </a:prstGeom>
          <a:noFill/>
          <a:ln w="9525">
            <a:noFill/>
            <a:miter lim="800000"/>
            <a:headEnd/>
            <a:tailEnd/>
          </a:ln>
        </p:spPr>
      </p:pic>
      <p:pic>
        <p:nvPicPr>
          <p:cNvPr id="2051" name="Picture 3"/>
          <p:cNvPicPr>
            <a:picLocks noChangeAspect="1" noChangeArrowheads="1"/>
          </p:cNvPicPr>
          <p:nvPr/>
        </p:nvPicPr>
        <p:blipFill>
          <a:blip r:embed="rId3" cstate="email"/>
          <a:srcRect/>
          <a:stretch>
            <a:fillRect/>
          </a:stretch>
        </p:blipFill>
        <p:spPr bwMode="auto">
          <a:xfrm>
            <a:off x="3563888" y="3356992"/>
            <a:ext cx="5040560" cy="3025968"/>
          </a:xfrm>
          <a:prstGeom prst="rect">
            <a:avLst/>
          </a:prstGeom>
          <a:noFill/>
          <a:ln w="9525">
            <a:noFill/>
            <a:miter lim="800000"/>
            <a:headEnd/>
            <a:tailEnd/>
          </a:ln>
        </p:spPr>
      </p:pic>
      <p:pic>
        <p:nvPicPr>
          <p:cNvPr id="4098" name="Picture 2"/>
          <p:cNvPicPr>
            <a:picLocks noChangeAspect="1" noChangeArrowheads="1"/>
          </p:cNvPicPr>
          <p:nvPr/>
        </p:nvPicPr>
        <p:blipFill>
          <a:blip r:embed="rId4" cstate="email"/>
          <a:srcRect b="-5487"/>
          <a:stretch>
            <a:fillRect/>
          </a:stretch>
        </p:blipFill>
        <p:spPr bwMode="auto">
          <a:xfrm>
            <a:off x="5364088" y="2276872"/>
            <a:ext cx="2448272" cy="432048"/>
          </a:xfrm>
          <a:prstGeom prst="rect">
            <a:avLst/>
          </a:prstGeom>
          <a:noFill/>
          <a:ln w="9525">
            <a:solidFill>
              <a:srgbClr val="FF0000"/>
            </a:solidFill>
            <a:miter lim="800000"/>
            <a:headEnd/>
            <a:tailEnd/>
          </a:ln>
        </p:spPr>
      </p:pic>
      <p:pic>
        <p:nvPicPr>
          <p:cNvPr id="11" name="Picture 2"/>
          <p:cNvPicPr>
            <a:picLocks noChangeAspect="1" noChangeArrowheads="1"/>
          </p:cNvPicPr>
          <p:nvPr/>
        </p:nvPicPr>
        <p:blipFill>
          <a:blip r:embed="rId5" cstate="email"/>
          <a:srcRect/>
          <a:stretch>
            <a:fillRect/>
          </a:stretch>
        </p:blipFill>
        <p:spPr bwMode="auto">
          <a:xfrm>
            <a:off x="5364088" y="2708920"/>
            <a:ext cx="3779912" cy="409575"/>
          </a:xfrm>
          <a:prstGeom prst="rect">
            <a:avLst/>
          </a:prstGeom>
          <a:noFill/>
          <a:ln w="9525">
            <a:solidFill>
              <a:srgbClr val="FF0000"/>
            </a:solidFill>
            <a:miter lim="800000"/>
            <a:headEnd/>
            <a:tailEnd/>
          </a:ln>
        </p:spPr>
      </p:pic>
      <p:cxnSp>
        <p:nvCxnSpPr>
          <p:cNvPr id="15" name="Connecteur droit avec flèche 14"/>
          <p:cNvCxnSpPr>
            <a:endCxn id="11" idx="1"/>
          </p:cNvCxnSpPr>
          <p:nvPr/>
        </p:nvCxnSpPr>
        <p:spPr>
          <a:xfrm flipV="1">
            <a:off x="4572000" y="2913708"/>
            <a:ext cx="792088" cy="1123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0" y="2852936"/>
            <a:ext cx="4572000"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Picture 2" descr="C:\Users\gossart\Documents\zStock\IMT\logos &amp; autres PR docs\Logo_IMT50.jpg"/>
          <p:cNvPicPr>
            <a:picLocks noChangeAspect="1" noChangeArrowheads="1"/>
          </p:cNvPicPr>
          <p:nvPr/>
        </p:nvPicPr>
        <p:blipFill>
          <a:blip r:embed="rId6" cstate="email"/>
          <a:srcRect/>
          <a:stretch>
            <a:fillRect/>
          </a:stretch>
        </p:blipFill>
        <p:spPr bwMode="auto">
          <a:xfrm>
            <a:off x="8244408" y="0"/>
            <a:ext cx="899592" cy="810900"/>
          </a:xfrm>
          <a:prstGeom prst="rect">
            <a:avLst/>
          </a:prstGeom>
          <a:noFill/>
        </p:spPr>
      </p:pic>
      <p:sp>
        <p:nvSpPr>
          <p:cNvPr id="12" name="ZoneTexte 11"/>
          <p:cNvSpPr txBox="1"/>
          <p:nvPr/>
        </p:nvSpPr>
        <p:spPr>
          <a:xfrm>
            <a:off x="251520" y="3717032"/>
            <a:ext cx="2880320" cy="2123658"/>
          </a:xfrm>
          <a:prstGeom prst="rect">
            <a:avLst/>
          </a:prstGeom>
          <a:noFill/>
          <a:ln w="28575">
            <a:solidFill>
              <a:srgbClr val="FF0000"/>
            </a:solidFill>
          </a:ln>
        </p:spPr>
        <p:txBody>
          <a:bodyPr wrap="square" rtlCol="0">
            <a:spAutoFit/>
          </a:bodyPr>
          <a:lstStyle/>
          <a:p>
            <a:pPr algn="ctr"/>
            <a:r>
              <a:rPr lang="fr-FR" sz="3600" smtClean="0"/>
              <a:t>Only 1 barrier with a global score of 5 </a:t>
            </a:r>
          </a:p>
          <a:p>
            <a:pPr algn="ctr"/>
            <a:r>
              <a:rPr lang="fr-FR" sz="2400" smtClean="0"/>
              <a:t>(maximum = 8)</a:t>
            </a:r>
            <a:endParaRPr lang="fr-FR" sz="360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188640"/>
            <a:ext cx="5400600" cy="504056"/>
          </a:xfrm>
        </p:spPr>
        <p:txBody>
          <a:bodyPr>
            <a:normAutofit fontScale="90000"/>
          </a:bodyPr>
          <a:lstStyle/>
          <a:p>
            <a:r>
              <a:rPr lang="en-US" b="1" dirty="0" smtClean="0"/>
              <a:t>Outline</a:t>
            </a:r>
            <a:endParaRPr lang="en-US" b="1" dirty="0"/>
          </a:p>
        </p:txBody>
      </p:sp>
      <p:sp>
        <p:nvSpPr>
          <p:cNvPr id="3" name="Espace réservé du contenu 2"/>
          <p:cNvSpPr>
            <a:spLocks noGrp="1"/>
          </p:cNvSpPr>
          <p:nvPr>
            <p:ph idx="1"/>
          </p:nvPr>
        </p:nvSpPr>
        <p:spPr>
          <a:xfrm>
            <a:off x="395536" y="1196752"/>
            <a:ext cx="8229600" cy="4945736"/>
          </a:xfrm>
        </p:spPr>
        <p:txBody>
          <a:bodyPr>
            <a:normAutofit/>
          </a:bodyPr>
          <a:lstStyle/>
          <a:p>
            <a:pPr marL="457200" lvl="0" indent="-457200">
              <a:lnSpc>
                <a:spcPct val="200000"/>
              </a:lnSpc>
              <a:buFont typeface="+mj-lt"/>
              <a:buAutoNum type="arabicPeriod"/>
            </a:pPr>
            <a:r>
              <a:rPr lang="en-US" smtClean="0"/>
              <a:t>Introduction</a:t>
            </a:r>
          </a:p>
          <a:p>
            <a:pPr marL="457200" lvl="0" indent="-457200">
              <a:lnSpc>
                <a:spcPct val="200000"/>
              </a:lnSpc>
              <a:buFont typeface="+mj-lt"/>
              <a:buAutoNum type="arabicPeriod"/>
            </a:pPr>
            <a:r>
              <a:rPr lang="en-US" smtClean="0"/>
              <a:t>Objectives</a:t>
            </a:r>
          </a:p>
          <a:p>
            <a:pPr marL="457200" lvl="0" indent="-457200">
              <a:lnSpc>
                <a:spcPct val="200000"/>
              </a:lnSpc>
              <a:buFont typeface="+mj-lt"/>
              <a:buAutoNum type="arabicPeriod"/>
            </a:pPr>
            <a:r>
              <a:rPr lang="en-US" smtClean="0"/>
              <a:t>Methods</a:t>
            </a:r>
          </a:p>
          <a:p>
            <a:pPr marL="457200" lvl="0" indent="-457200">
              <a:lnSpc>
                <a:spcPct val="200000"/>
              </a:lnSpc>
              <a:buFont typeface="+mj-lt"/>
              <a:buAutoNum type="arabicPeriod"/>
            </a:pPr>
            <a:r>
              <a:rPr lang="en-US" smtClean="0"/>
              <a:t>Results</a:t>
            </a:r>
          </a:p>
        </p:txBody>
      </p:sp>
      <p:sp>
        <p:nvSpPr>
          <p:cNvPr id="6" name="Espace réservé du numéro de diapositive 7"/>
          <p:cNvSpPr>
            <a:spLocks noGrp="1"/>
          </p:cNvSpPr>
          <p:nvPr>
            <p:ph type="sldNum" idx="12"/>
          </p:nvPr>
        </p:nvSpPr>
        <p:spPr>
          <a:xfrm>
            <a:off x="7164288" y="6498000"/>
            <a:ext cx="533086" cy="360000"/>
          </a:xfrm>
        </p:spPr>
        <p:txBody>
          <a:bodyPr/>
          <a:lstStyle/>
          <a:p>
            <a:pPr>
              <a:defRPr/>
            </a:pPr>
            <a:fld id="{5247906F-56C3-4EAD-A557-D7AF6DA4DBB9}" type="slidenum">
              <a:rPr lang="en-US" smtClean="0"/>
              <a:pPr>
                <a:defRPr/>
              </a:pPr>
              <a:t>1</a:t>
            </a:fld>
            <a:endParaRPr lang="en-US" dirty="0"/>
          </a:p>
        </p:txBody>
      </p:sp>
      <p:pic>
        <p:nvPicPr>
          <p:cNvPr id="5" name="Picture 2" descr="C:\Users\gossart\Documents\zStock\IMT\logos &amp; autres PR docs\Logo_IMT50.jpg"/>
          <p:cNvPicPr>
            <a:picLocks noChangeAspect="1" noChangeArrowheads="1"/>
          </p:cNvPicPr>
          <p:nvPr/>
        </p:nvPicPr>
        <p:blipFill>
          <a:blip r:embed="rId2" cstate="email"/>
          <a:srcRect/>
          <a:stretch>
            <a:fillRect/>
          </a:stretch>
        </p:blipFill>
        <p:spPr bwMode="auto">
          <a:xfrm>
            <a:off x="8244408" y="0"/>
            <a:ext cx="899592" cy="810900"/>
          </a:xfrm>
          <a:prstGeom prst="rect">
            <a:avLst/>
          </a:prstGeom>
          <a:noFill/>
        </p:spPr>
      </p:pic>
      <p:pic>
        <p:nvPicPr>
          <p:cNvPr id="7" name="Picture 2" descr="http://www.led-generation.fr/files/2010/05/fonctionnement-eclairage-led.jpg"/>
          <p:cNvPicPr>
            <a:picLocks noChangeAspect="1" noChangeArrowheads="1"/>
          </p:cNvPicPr>
          <p:nvPr/>
        </p:nvPicPr>
        <p:blipFill>
          <a:blip r:embed="rId3" cstate="email"/>
          <a:srcRect/>
          <a:stretch>
            <a:fillRect/>
          </a:stretch>
        </p:blipFill>
        <p:spPr bwMode="auto">
          <a:xfrm>
            <a:off x="4355976" y="1628800"/>
            <a:ext cx="4323084" cy="358815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188640"/>
            <a:ext cx="7488832" cy="575636"/>
          </a:xfrm>
        </p:spPr>
        <p:txBody>
          <a:bodyPr>
            <a:noAutofit/>
          </a:bodyPr>
          <a:lstStyle/>
          <a:p>
            <a:pPr algn="l"/>
            <a:r>
              <a:rPr lang="fr-FR" sz="2800" b="1" smtClean="0"/>
              <a:t>14 major barriers to ecoinnovation (Phase I) </a:t>
            </a:r>
            <a:endParaRPr lang="fr-FR" sz="2800" b="1"/>
          </a:p>
        </p:txBody>
      </p:sp>
      <p:sp>
        <p:nvSpPr>
          <p:cNvPr id="6" name="Espace réservé du numéro de diapositive 5"/>
          <p:cNvSpPr>
            <a:spLocks noGrp="1"/>
          </p:cNvSpPr>
          <p:nvPr>
            <p:ph type="sldNum" sz="quarter" idx="12"/>
          </p:nvPr>
        </p:nvSpPr>
        <p:spPr/>
        <p:txBody>
          <a:bodyPr/>
          <a:lstStyle/>
          <a:p>
            <a:fld id="{3A5F5595-61AE-4AA6-B423-33EDBD1DAE12}" type="slidenum">
              <a:rPr lang="fr-FR" smtClean="0"/>
              <a:pPr/>
              <a:t>19</a:t>
            </a:fld>
            <a:endParaRPr lang="fr-FR" dirty="0"/>
          </a:p>
        </p:txBody>
      </p:sp>
      <p:pic>
        <p:nvPicPr>
          <p:cNvPr id="2051" name="Picture 3"/>
          <p:cNvPicPr>
            <a:picLocks noGrp="1" noChangeAspect="1" noChangeArrowheads="1"/>
          </p:cNvPicPr>
          <p:nvPr>
            <p:ph idx="1"/>
          </p:nvPr>
        </p:nvPicPr>
        <p:blipFill>
          <a:blip r:embed="rId2" cstate="email"/>
          <a:srcRect/>
          <a:stretch>
            <a:fillRect/>
          </a:stretch>
        </p:blipFill>
        <p:spPr bwMode="auto">
          <a:xfrm>
            <a:off x="0" y="1052736"/>
            <a:ext cx="9144000" cy="5805264"/>
          </a:xfrm>
          <a:prstGeom prst="rect">
            <a:avLst/>
          </a:prstGeom>
          <a:noFill/>
          <a:ln w="9525">
            <a:noFill/>
            <a:miter lim="800000"/>
            <a:headEnd/>
            <a:tailEnd/>
          </a:ln>
        </p:spPr>
      </p:pic>
      <p:pic>
        <p:nvPicPr>
          <p:cNvPr id="5" name="Picture 2" descr="C:\Users\gossart\Documents\zStock\IMT\logos &amp; autres PR docs\Logo_IMT50.jpg"/>
          <p:cNvPicPr>
            <a:picLocks noChangeAspect="1" noChangeArrowheads="1"/>
          </p:cNvPicPr>
          <p:nvPr/>
        </p:nvPicPr>
        <p:blipFill>
          <a:blip r:embed="rId3" cstate="email"/>
          <a:srcRect/>
          <a:stretch>
            <a:fillRect/>
          </a:stretch>
        </p:blipFill>
        <p:spPr bwMode="auto">
          <a:xfrm>
            <a:off x="8244408" y="0"/>
            <a:ext cx="899592" cy="810900"/>
          </a:xfrm>
          <a:prstGeom prst="rect">
            <a:avLst/>
          </a:prstGeom>
          <a:noFill/>
        </p:spPr>
      </p:pic>
      <p:sp>
        <p:nvSpPr>
          <p:cNvPr id="7" name="Rectangle 6"/>
          <p:cNvSpPr/>
          <p:nvPr/>
        </p:nvSpPr>
        <p:spPr>
          <a:xfrm>
            <a:off x="0" y="1916832"/>
            <a:ext cx="9144000"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188640"/>
            <a:ext cx="8507288" cy="648072"/>
          </a:xfrm>
        </p:spPr>
        <p:txBody>
          <a:bodyPr/>
          <a:lstStyle/>
          <a:p>
            <a:pPr lvl="0" algn="l"/>
            <a:r>
              <a:rPr lang="en-US" sz="3200" b="1" smtClean="0"/>
              <a:t>Solutions to the barriers (Phase I)</a:t>
            </a:r>
            <a:endParaRPr lang="fr-FR" sz="3200" b="1"/>
          </a:p>
        </p:txBody>
      </p:sp>
      <p:sp>
        <p:nvSpPr>
          <p:cNvPr id="3" name="Espace réservé du contenu 2"/>
          <p:cNvSpPr>
            <a:spLocks noGrp="1"/>
          </p:cNvSpPr>
          <p:nvPr>
            <p:ph idx="1"/>
          </p:nvPr>
        </p:nvSpPr>
        <p:spPr>
          <a:xfrm>
            <a:off x="0" y="1196752"/>
            <a:ext cx="9144000" cy="1512168"/>
          </a:xfrm>
        </p:spPr>
        <p:txBody>
          <a:bodyPr/>
          <a:lstStyle/>
          <a:p>
            <a:r>
              <a:rPr lang="fr-FR" sz="2800" smtClean="0"/>
              <a:t>Solutions suggested for each firm</a:t>
            </a:r>
            <a:r>
              <a:rPr lang="fr-FR" sz="1800" smtClean="0"/>
              <a:t> (examples in backup slides).</a:t>
            </a:r>
            <a:endParaRPr lang="fr-FR" sz="2800" smtClean="0"/>
          </a:p>
          <a:p>
            <a:r>
              <a:rPr lang="fr-FR" sz="2800" smtClean="0"/>
              <a:t>Involvement of EU &amp; other policy makers </a:t>
            </a:r>
          </a:p>
          <a:p>
            <a:pPr>
              <a:buNone/>
            </a:pPr>
            <a:r>
              <a:rPr lang="fr-FR" sz="2800" smtClean="0"/>
              <a:t>    (high-level policy workshop, Brussels, December 2014).</a:t>
            </a:r>
          </a:p>
          <a:p>
            <a:endParaRPr lang="fr-FR" sz="2800" smtClean="0"/>
          </a:p>
        </p:txBody>
      </p:sp>
      <p:sp>
        <p:nvSpPr>
          <p:cNvPr id="6" name="Espace réservé du numéro de diapositive 5"/>
          <p:cNvSpPr>
            <a:spLocks noGrp="1"/>
          </p:cNvSpPr>
          <p:nvPr>
            <p:ph type="sldNum" sz="quarter" idx="12"/>
          </p:nvPr>
        </p:nvSpPr>
        <p:spPr/>
        <p:txBody>
          <a:bodyPr/>
          <a:lstStyle/>
          <a:p>
            <a:fld id="{3A5F5595-61AE-4AA6-B423-33EDBD1DAE12}" type="slidenum">
              <a:rPr lang="fr-FR" smtClean="0"/>
              <a:pPr/>
              <a:t>20</a:t>
            </a:fld>
            <a:endParaRPr lang="fr-FR" dirty="0"/>
          </a:p>
        </p:txBody>
      </p:sp>
      <p:pic>
        <p:nvPicPr>
          <p:cNvPr id="5" name="Picture 2" descr="C:\Users\gossart\Documents\zStock\IMT\logos &amp; autres PR docs\Logo_IMT50.jpg"/>
          <p:cNvPicPr>
            <a:picLocks noChangeAspect="1" noChangeArrowheads="1"/>
          </p:cNvPicPr>
          <p:nvPr/>
        </p:nvPicPr>
        <p:blipFill>
          <a:blip r:embed="rId2" cstate="email"/>
          <a:srcRect/>
          <a:stretch>
            <a:fillRect/>
          </a:stretch>
        </p:blipFill>
        <p:spPr bwMode="auto">
          <a:xfrm>
            <a:off x="8244408" y="0"/>
            <a:ext cx="899592" cy="810900"/>
          </a:xfrm>
          <a:prstGeom prst="rect">
            <a:avLst/>
          </a:prstGeom>
          <a:noFill/>
        </p:spPr>
      </p:pic>
      <p:cxnSp>
        <p:nvCxnSpPr>
          <p:cNvPr id="8" name="Connecteur droit 7"/>
          <p:cNvCxnSpPr/>
          <p:nvPr/>
        </p:nvCxnSpPr>
        <p:spPr>
          <a:xfrm>
            <a:off x="0" y="2924944"/>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Espace réservé du contenu 2"/>
          <p:cNvSpPr txBox="1">
            <a:spLocks/>
          </p:cNvSpPr>
          <p:nvPr/>
        </p:nvSpPr>
        <p:spPr>
          <a:xfrm>
            <a:off x="179512" y="3645024"/>
            <a:ext cx="8964488" cy="2736304"/>
          </a:xfrm>
          <a:prstGeom prst="rect">
            <a:avLst/>
          </a:prstGeom>
        </p:spPr>
        <p:txBody>
          <a:bodyPr/>
          <a:lstStyle/>
          <a:p>
            <a:pPr marL="342900" marR="0" lvl="0" indent="-342900" algn="l" defTabSz="914400" rtl="0" eaLnBrk="1" fontAlgn="auto" latinLnBrk="0" hangingPunct="1">
              <a:lnSpc>
                <a:spcPct val="150000"/>
              </a:lnSpc>
              <a:spcBef>
                <a:spcPct val="20000"/>
              </a:spcBef>
              <a:spcAft>
                <a:spcPts val="0"/>
              </a:spcAft>
              <a:buClrTx/>
              <a:buSzTx/>
              <a:tabLst/>
              <a:defRPr/>
            </a:pPr>
            <a:r>
              <a:rPr kumimoji="0" lang="fr-FR" sz="2800" b="0" i="0" u="none" strike="noStrike" kern="1200" cap="none" spc="0" normalizeH="0" baseline="0" noProof="0" smtClean="0">
                <a:ln>
                  <a:noFill/>
                </a:ln>
                <a:solidFill>
                  <a:schemeClr val="tx1"/>
                </a:solidFill>
                <a:effectLst/>
                <a:uLnTx/>
                <a:uFillTx/>
                <a:latin typeface="+mn-lt"/>
                <a:ea typeface="+mn-ea"/>
                <a:cs typeface="+mn-cs"/>
              </a:rPr>
              <a:t>Wesley Cohen (speech ISS 27 July): external sources of invention are very important.</a:t>
            </a:r>
          </a:p>
          <a:p>
            <a:pPr marL="342900" marR="0" lvl="0" indent="-342900" algn="ctr" defTabSz="914400" rtl="0" eaLnBrk="1" fontAlgn="auto" latinLnBrk="0" hangingPunct="1">
              <a:lnSpc>
                <a:spcPct val="150000"/>
              </a:lnSpc>
              <a:spcBef>
                <a:spcPct val="20000"/>
              </a:spcBef>
              <a:spcAft>
                <a:spcPts val="0"/>
              </a:spcAft>
              <a:buClrTx/>
              <a:buSzTx/>
              <a:tabLst/>
              <a:defRPr/>
            </a:pPr>
            <a:r>
              <a:rPr kumimoji="0" lang="fr-FR" sz="2800" b="0" i="0" u="none" strike="noStrike" kern="1200" cap="none" spc="0" normalizeH="0" baseline="0" noProof="0" smtClean="0">
                <a:ln>
                  <a:noFill/>
                </a:ln>
                <a:solidFill>
                  <a:srgbClr val="FF0000"/>
                </a:solidFill>
                <a:effectLst/>
                <a:uLnTx/>
                <a:uFillTx/>
                <a:latin typeface="+mn-lt"/>
                <a:ea typeface="+mn-ea"/>
                <a:cs typeface="+mn-cs"/>
              </a:rPr>
              <a:t>Do patents prevent</a:t>
            </a:r>
            <a:r>
              <a:rPr kumimoji="0" lang="fr-FR" sz="2800" b="0" i="0" u="none" strike="noStrike" kern="1200" cap="none" spc="0" normalizeH="0" noProof="0" smtClean="0">
                <a:ln>
                  <a:noFill/>
                </a:ln>
                <a:solidFill>
                  <a:srgbClr val="FF0000"/>
                </a:solidFill>
                <a:effectLst/>
                <a:uLnTx/>
                <a:uFillTx/>
                <a:latin typeface="+mn-lt"/>
                <a:ea typeface="+mn-ea"/>
                <a:cs typeface="+mn-cs"/>
              </a:rPr>
              <a:t> eco-innovation in the LED sector?</a:t>
            </a:r>
          </a:p>
          <a:p>
            <a:pPr marL="342900" marR="0" lvl="0" indent="-342900" algn="l" defTabSz="914400" rtl="0" eaLnBrk="1" fontAlgn="auto" latinLnBrk="0" hangingPunct="1">
              <a:lnSpc>
                <a:spcPct val="150000"/>
              </a:lnSpc>
              <a:spcBef>
                <a:spcPct val="20000"/>
              </a:spcBef>
              <a:spcAft>
                <a:spcPts val="0"/>
              </a:spcAft>
              <a:buClrTx/>
              <a:buSzTx/>
              <a:tabLst/>
              <a:defRPr/>
            </a:pPr>
            <a:r>
              <a:rPr lang="fr-FR" sz="2800" baseline="0" smtClean="0"/>
              <a:t>(ecodesigning LEDs requires using</a:t>
            </a:r>
            <a:r>
              <a:rPr lang="fr-FR" sz="2800" smtClean="0"/>
              <a:t> various knowledge fields)</a:t>
            </a:r>
            <a:endParaRPr kumimoji="0" lang="fr-FR" sz="2800" b="0"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50000"/>
              </a:lnSpc>
              <a:spcBef>
                <a:spcPct val="20000"/>
              </a:spcBef>
              <a:spcAft>
                <a:spcPts val="0"/>
              </a:spcAft>
              <a:buClrTx/>
              <a:buSzTx/>
              <a:buFont typeface="Arial" pitchFamily="34" charset="0"/>
              <a:buChar char="•"/>
              <a:tabLst/>
              <a:defRPr/>
            </a:pPr>
            <a:endParaRPr kumimoji="0" lang="fr-FR" sz="2800" b="0"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50000"/>
              </a:lnSpc>
              <a:spcBef>
                <a:spcPct val="20000"/>
              </a:spcBef>
              <a:spcAft>
                <a:spcPts val="0"/>
              </a:spcAft>
              <a:buClrTx/>
              <a:buSzTx/>
              <a:buFont typeface="Arial" pitchFamily="34" charset="0"/>
              <a:buChar char="•"/>
              <a:tabLst/>
              <a:defRPr/>
            </a:pPr>
            <a:endParaRPr kumimoji="0" lang="fr-FR" sz="2800" b="0" i="0" u="none" strike="noStrike" kern="1200" cap="none" spc="0" normalizeH="0" baseline="0" noProof="0" smtClean="0">
              <a:ln>
                <a:noFill/>
              </a:ln>
              <a:solidFill>
                <a:schemeClr val="tx1"/>
              </a:solidFill>
              <a:effectLst/>
              <a:uLnTx/>
              <a:uFillTx/>
              <a:latin typeface="+mn-lt"/>
              <a:ea typeface="+mn-ea"/>
              <a:cs typeface="+mn-cs"/>
            </a:endParaRPr>
          </a:p>
        </p:txBody>
      </p:sp>
      <p:sp>
        <p:nvSpPr>
          <p:cNvPr id="10" name="Titre 1"/>
          <p:cNvSpPr txBox="1">
            <a:spLocks/>
          </p:cNvSpPr>
          <p:nvPr/>
        </p:nvSpPr>
        <p:spPr>
          <a:xfrm>
            <a:off x="251520" y="2996952"/>
            <a:ext cx="8507288" cy="648072"/>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sz="3200" b="1" i="0" u="none" strike="noStrike" kern="1200" cap="none" spc="0" normalizeH="0" baseline="0" noProof="0" smtClean="0">
                <a:ln>
                  <a:noFill/>
                </a:ln>
                <a:solidFill>
                  <a:schemeClr val="tx1"/>
                </a:solidFill>
                <a:effectLst/>
                <a:uLnTx/>
                <a:uFillTx/>
                <a:latin typeface="+mj-lt"/>
                <a:ea typeface="+mj-ea"/>
                <a:cs typeface="+mj-cs"/>
              </a:rPr>
              <a:t>Further research (Phase II):</a:t>
            </a:r>
            <a:endParaRPr kumimoji="0" lang="fr-FR" sz="3200" b="1" i="0" u="none" strike="noStrike" kern="1200" cap="none" spc="0" normalizeH="0" baseline="0" noProof="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xit"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3">
                                            <p:txEl>
                                              <p:pRg st="0" end="0"/>
                                            </p:txEl>
                                          </p:spTgt>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3">
                                            <p:txEl>
                                              <p:pRg st="1" end="1"/>
                                            </p:txEl>
                                          </p:spTgt>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3" grpId="1" uiExpand="1" build="p"/>
      <p:bldP spid="9"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196752"/>
            <a:ext cx="2195736" cy="1728192"/>
          </a:xfrm>
        </p:spPr>
        <p:txBody>
          <a:bodyPr>
            <a:normAutofit fontScale="90000"/>
          </a:bodyPr>
          <a:lstStyle/>
          <a:p>
            <a:r>
              <a:rPr lang="fr-FR" sz="3600" b="1" smtClean="0">
                <a:solidFill>
                  <a:srgbClr val="0070C0"/>
                </a:solidFill>
              </a:rPr>
              <a:t>Evolution of LED </a:t>
            </a:r>
            <a:r>
              <a:rPr lang="fr-FR" sz="3600" b="1" smtClean="0">
                <a:solidFill>
                  <a:srgbClr val="0070C0"/>
                </a:solidFill>
              </a:rPr>
              <a:t>patents:</a:t>
            </a:r>
            <a:endParaRPr lang="fr-FR" sz="3600" b="1">
              <a:solidFill>
                <a:srgbClr val="0070C0"/>
              </a:solidFill>
            </a:endParaRPr>
          </a:p>
        </p:txBody>
      </p:sp>
      <p:sp>
        <p:nvSpPr>
          <p:cNvPr id="6" name="Espace réservé du numéro de diapositive 5"/>
          <p:cNvSpPr>
            <a:spLocks noGrp="1"/>
          </p:cNvSpPr>
          <p:nvPr>
            <p:ph type="sldNum" sz="quarter" idx="12"/>
          </p:nvPr>
        </p:nvSpPr>
        <p:spPr/>
        <p:txBody>
          <a:bodyPr/>
          <a:lstStyle/>
          <a:p>
            <a:fld id="{3A5F5595-61AE-4AA6-B423-33EDBD1DAE12}" type="slidenum">
              <a:rPr lang="fr-FR" smtClean="0"/>
              <a:pPr/>
              <a:t>21</a:t>
            </a:fld>
            <a:endParaRPr lang="fr-FR" dirty="0"/>
          </a:p>
        </p:txBody>
      </p:sp>
      <p:pic>
        <p:nvPicPr>
          <p:cNvPr id="1026" name="Picture 2"/>
          <p:cNvPicPr>
            <a:picLocks noGrp="1" noChangeAspect="1" noChangeArrowheads="1"/>
          </p:cNvPicPr>
          <p:nvPr>
            <p:ph idx="1"/>
          </p:nvPr>
        </p:nvPicPr>
        <p:blipFill>
          <a:blip r:embed="rId3" cstate="email"/>
          <a:srcRect/>
          <a:stretch>
            <a:fillRect/>
          </a:stretch>
        </p:blipFill>
        <p:spPr bwMode="auto">
          <a:xfrm>
            <a:off x="2843808" y="1052736"/>
            <a:ext cx="5429095" cy="5184576"/>
          </a:xfrm>
          <a:prstGeom prst="rect">
            <a:avLst/>
          </a:prstGeom>
          <a:noFill/>
          <a:ln w="9525">
            <a:noFill/>
            <a:miter lim="800000"/>
            <a:headEnd/>
            <a:tailEnd/>
          </a:ln>
        </p:spPr>
      </p:pic>
      <p:sp>
        <p:nvSpPr>
          <p:cNvPr id="7" name="Titre 1"/>
          <p:cNvSpPr txBox="1">
            <a:spLocks/>
          </p:cNvSpPr>
          <p:nvPr/>
        </p:nvSpPr>
        <p:spPr>
          <a:xfrm>
            <a:off x="179512" y="188640"/>
            <a:ext cx="7848872" cy="576064"/>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sz="2800" i="0" u="none" strike="noStrike" kern="1200" cap="none" spc="0" normalizeH="0" baseline="0" noProof="0" smtClean="0">
                <a:ln>
                  <a:noFill/>
                </a:ln>
                <a:solidFill>
                  <a:schemeClr val="tx1"/>
                </a:solidFill>
                <a:effectLst/>
                <a:uLnTx/>
                <a:uFillTx/>
                <a:latin typeface="+mj-lt"/>
                <a:ea typeface="+mj-ea"/>
                <a:cs typeface="+mj-cs"/>
              </a:rPr>
              <a:t>Phase II: Are</a:t>
            </a:r>
            <a:r>
              <a:rPr kumimoji="0" lang="fr-FR" sz="2800" i="0" u="none" strike="noStrike" kern="1200" cap="none" spc="0" normalizeH="0" noProof="0" smtClean="0">
                <a:ln>
                  <a:noFill/>
                </a:ln>
                <a:solidFill>
                  <a:schemeClr val="tx1"/>
                </a:solidFill>
                <a:effectLst/>
                <a:uLnTx/>
                <a:uFillTx/>
                <a:latin typeface="+mj-lt"/>
                <a:ea typeface="+mj-ea"/>
                <a:cs typeface="+mj-cs"/>
              </a:rPr>
              <a:t> patents barriers to eco-innovation?</a:t>
            </a:r>
            <a:endParaRPr kumimoji="0" lang="fr-FR" sz="2800" i="0" u="none" strike="noStrike" kern="1200" cap="none" spc="0" normalizeH="0" baseline="0" noProof="0">
              <a:ln>
                <a:noFill/>
              </a:ln>
              <a:solidFill>
                <a:schemeClr val="tx1"/>
              </a:solidFill>
              <a:effectLst/>
              <a:uLnTx/>
              <a:uFillTx/>
              <a:latin typeface="+mj-lt"/>
              <a:ea typeface="+mj-ea"/>
              <a:cs typeface="+mj-cs"/>
            </a:endParaRPr>
          </a:p>
        </p:txBody>
      </p:sp>
      <p:sp>
        <p:nvSpPr>
          <p:cNvPr id="9" name="ZoneTexte 8"/>
          <p:cNvSpPr txBox="1"/>
          <p:nvPr/>
        </p:nvSpPr>
        <p:spPr>
          <a:xfrm>
            <a:off x="179512" y="3212976"/>
            <a:ext cx="2088232" cy="3046988"/>
          </a:xfrm>
          <a:prstGeom prst="rect">
            <a:avLst/>
          </a:prstGeom>
          <a:noFill/>
        </p:spPr>
        <p:txBody>
          <a:bodyPr wrap="square" rtlCol="0">
            <a:spAutoFit/>
          </a:bodyPr>
          <a:lstStyle/>
          <a:p>
            <a:pPr marL="182563" indent="-182563">
              <a:buFont typeface="Arial" pitchFamily="34" charset="0"/>
              <a:buChar char="•"/>
            </a:pPr>
            <a:r>
              <a:rPr lang="fr-FR" sz="2400" smtClean="0"/>
              <a:t>Huge increase in the past 20 years…</a:t>
            </a:r>
          </a:p>
          <a:p>
            <a:pPr marL="182563" indent="-182563">
              <a:buFont typeface="Arial" pitchFamily="34" charset="0"/>
              <a:buChar char="•"/>
            </a:pPr>
            <a:endParaRPr lang="fr-FR" sz="2400" smtClean="0"/>
          </a:p>
          <a:p>
            <a:pPr marL="182563" indent="-182563">
              <a:buFont typeface="Arial" pitchFamily="34" charset="0"/>
              <a:buChar char="•"/>
            </a:pPr>
            <a:r>
              <a:rPr lang="fr-FR" sz="2400" smtClean="0"/>
              <a:t>… but decline in 2013! </a:t>
            </a:r>
          </a:p>
          <a:p>
            <a:pPr marL="182563" indent="-182563"/>
            <a:r>
              <a:rPr lang="fr-FR" sz="2400" smtClean="0"/>
              <a:t> </a:t>
            </a:r>
            <a:r>
              <a:rPr lang="fr-FR" sz="2400" smtClean="0"/>
              <a:t>  </a:t>
            </a:r>
            <a:r>
              <a:rPr lang="fr-FR" sz="1600" smtClean="0"/>
              <a:t>(not seen here)</a:t>
            </a:r>
            <a:endParaRPr lang="fr-FR"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fld id="{3A5F5595-61AE-4AA6-B423-33EDBD1DAE12}" type="slidenum">
              <a:rPr lang="fr-FR" smtClean="0"/>
              <a:pPr/>
              <a:t>22</a:t>
            </a:fld>
            <a:endParaRPr lang="fr-FR" dirty="0"/>
          </a:p>
        </p:txBody>
      </p:sp>
      <p:pic>
        <p:nvPicPr>
          <p:cNvPr id="3074" name="Picture 2"/>
          <p:cNvPicPr>
            <a:picLocks noGrp="1" noChangeAspect="1" noChangeArrowheads="1"/>
          </p:cNvPicPr>
          <p:nvPr>
            <p:ph idx="1"/>
          </p:nvPr>
        </p:nvPicPr>
        <p:blipFill>
          <a:blip r:embed="rId2" cstate="email"/>
          <a:srcRect/>
          <a:stretch>
            <a:fillRect/>
          </a:stretch>
        </p:blipFill>
        <p:spPr bwMode="auto">
          <a:xfrm>
            <a:off x="0" y="620688"/>
            <a:ext cx="9144000" cy="5277394"/>
          </a:xfrm>
          <a:prstGeom prst="rect">
            <a:avLst/>
          </a:prstGeom>
          <a:noFill/>
          <a:ln w="9525">
            <a:noFill/>
            <a:miter lim="800000"/>
            <a:headEnd/>
            <a:tailEnd/>
          </a:ln>
        </p:spPr>
      </p:pic>
      <p:sp>
        <p:nvSpPr>
          <p:cNvPr id="8" name="Titre 1"/>
          <p:cNvSpPr txBox="1">
            <a:spLocks/>
          </p:cNvSpPr>
          <p:nvPr/>
        </p:nvSpPr>
        <p:spPr>
          <a:xfrm>
            <a:off x="0" y="0"/>
            <a:ext cx="6444208" cy="620688"/>
          </a:xfrm>
          <a:prstGeom prst="rect">
            <a:avLst/>
          </a:prstGeom>
        </p:spPr>
        <p:txBody>
          <a:bodyPr vert="horz" lIns="91440" tIns="45720" rIns="91440" bIns="45720" rtlCol="0" anchor="b">
            <a:noAutofit/>
          </a:bodyPr>
          <a:lstStyle/>
          <a:p>
            <a:pPr marL="0" marR="0" lvl="0" indent="0" algn="ctr" defTabSz="914400" rtl="0" eaLnBrk="1" fontAlgn="auto" latinLnBrk="0" hangingPunct="1">
              <a:lnSpc>
                <a:spcPct val="150000"/>
              </a:lnSpc>
              <a:spcBef>
                <a:spcPct val="0"/>
              </a:spcBef>
              <a:spcAft>
                <a:spcPts val="0"/>
              </a:spcAft>
              <a:buClrTx/>
              <a:buSzTx/>
              <a:buFontTx/>
              <a:buNone/>
              <a:tabLst/>
              <a:defRPr/>
            </a:pPr>
            <a:r>
              <a:rPr kumimoji="0" lang="fr-FR" sz="2800" b="1" i="0" u="none" strike="noStrike" kern="1200" cap="none" spc="0" normalizeH="0" baseline="0" noProof="0" smtClean="0">
                <a:ln>
                  <a:noFill/>
                </a:ln>
                <a:solidFill>
                  <a:schemeClr val="tx2"/>
                </a:solidFill>
                <a:effectLst/>
                <a:uLnTx/>
                <a:uFillTx/>
                <a:latin typeface="+mj-lt"/>
                <a:ea typeface="+mj-ea"/>
                <a:cs typeface="+mj-cs"/>
              </a:rPr>
              <a:t>Technological paths of LED technologies</a:t>
            </a:r>
            <a:endParaRPr kumimoji="0" lang="fr-FR" sz="2800" b="1" i="0" u="none" strike="noStrike" kern="1200" cap="none" spc="0" normalizeH="0" baseline="0" noProof="0">
              <a:ln>
                <a:noFill/>
              </a:ln>
              <a:solidFill>
                <a:schemeClr val="tx2"/>
              </a:solidFill>
              <a:effectLst/>
              <a:uLnTx/>
              <a:uFillTx/>
              <a:latin typeface="+mj-lt"/>
              <a:ea typeface="+mj-ea"/>
              <a:cs typeface="+mj-cs"/>
            </a:endParaRPr>
          </a:p>
        </p:txBody>
      </p:sp>
      <p:sp>
        <p:nvSpPr>
          <p:cNvPr id="9" name="Rectangle 8"/>
          <p:cNvSpPr/>
          <p:nvPr/>
        </p:nvSpPr>
        <p:spPr>
          <a:xfrm>
            <a:off x="0" y="4941168"/>
            <a:ext cx="1115616"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Titre 1"/>
          <p:cNvSpPr txBox="1">
            <a:spLocks/>
          </p:cNvSpPr>
          <p:nvPr/>
        </p:nvSpPr>
        <p:spPr>
          <a:xfrm>
            <a:off x="0" y="6381328"/>
            <a:ext cx="1584176" cy="476672"/>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sz="3200" i="0" u="none" strike="noStrike" kern="1200" cap="none" spc="0" normalizeH="0" baseline="0" noProof="0" smtClean="0">
                <a:ln>
                  <a:noFill/>
                </a:ln>
                <a:solidFill>
                  <a:schemeClr val="tx1"/>
                </a:solidFill>
                <a:effectLst/>
                <a:uLnTx/>
                <a:uFillTx/>
                <a:latin typeface="+mj-lt"/>
                <a:ea typeface="+mj-ea"/>
                <a:cs typeface="+mj-cs"/>
              </a:rPr>
              <a:t>Phase II</a:t>
            </a:r>
            <a:endParaRPr kumimoji="0" lang="fr-FR" sz="3200" i="0" u="none" strike="noStrike" kern="1200" cap="none" spc="0" normalizeH="0" baseline="0" noProof="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fld id="{3A5F5595-61AE-4AA6-B423-33EDBD1DAE12}" type="slidenum">
              <a:rPr lang="fr-FR" smtClean="0"/>
              <a:pPr/>
              <a:t>23</a:t>
            </a:fld>
            <a:endParaRPr lang="fr-FR" dirty="0"/>
          </a:p>
        </p:txBody>
      </p:sp>
      <p:pic>
        <p:nvPicPr>
          <p:cNvPr id="4098" name="Picture 2"/>
          <p:cNvPicPr>
            <a:picLocks noGrp="1" noChangeAspect="1" noChangeArrowheads="1"/>
          </p:cNvPicPr>
          <p:nvPr>
            <p:ph idx="1"/>
          </p:nvPr>
        </p:nvPicPr>
        <p:blipFill>
          <a:blip r:embed="rId3" cstate="email"/>
          <a:srcRect/>
          <a:stretch>
            <a:fillRect/>
          </a:stretch>
        </p:blipFill>
        <p:spPr bwMode="auto">
          <a:xfrm>
            <a:off x="2663280" y="-13366"/>
            <a:ext cx="6480720" cy="6871366"/>
          </a:xfrm>
          <a:prstGeom prst="rect">
            <a:avLst/>
          </a:prstGeom>
          <a:noFill/>
          <a:ln w="9525">
            <a:noFill/>
            <a:miter lim="800000"/>
            <a:headEnd/>
            <a:tailEnd/>
          </a:ln>
        </p:spPr>
      </p:pic>
      <p:sp>
        <p:nvSpPr>
          <p:cNvPr id="8" name="Titre 1"/>
          <p:cNvSpPr txBox="1">
            <a:spLocks/>
          </p:cNvSpPr>
          <p:nvPr/>
        </p:nvSpPr>
        <p:spPr>
          <a:xfrm>
            <a:off x="251520" y="1484784"/>
            <a:ext cx="2051720" cy="2123728"/>
          </a:xfrm>
          <a:prstGeom prst="rect">
            <a:avLst/>
          </a:prstGeom>
        </p:spPr>
        <p:txBody>
          <a:bodyPr vert="horz" lIns="91440" tIns="45720" rIns="91440" bIns="45720" rtlCol="0" anchor="b">
            <a:noAutofit/>
          </a:bodyPr>
          <a:lstStyle/>
          <a:p>
            <a:pPr marL="0" marR="0" lvl="0" indent="0" algn="ctr" defTabSz="914400" rtl="0" eaLnBrk="1" fontAlgn="auto" latinLnBrk="0" hangingPunct="1">
              <a:lnSpc>
                <a:spcPct val="170000"/>
              </a:lnSpc>
              <a:spcBef>
                <a:spcPct val="0"/>
              </a:spcBef>
              <a:spcAft>
                <a:spcPts val="0"/>
              </a:spcAft>
              <a:buClrTx/>
              <a:buSzTx/>
              <a:buFontTx/>
              <a:buNone/>
              <a:tabLst/>
              <a:defRPr/>
            </a:pPr>
            <a:r>
              <a:rPr kumimoji="0" lang="fr-FR" sz="2800" b="1" i="0" u="none" strike="noStrike" kern="1200" cap="none" spc="0" normalizeH="0" baseline="0" noProof="0" smtClean="0">
                <a:ln>
                  <a:noFill/>
                </a:ln>
                <a:solidFill>
                  <a:schemeClr val="tx2"/>
                </a:solidFill>
                <a:effectLst/>
                <a:uLnTx/>
                <a:uFillTx/>
                <a:latin typeface="+mj-lt"/>
                <a:ea typeface="+mj-ea"/>
                <a:cs typeface="+mj-cs"/>
              </a:rPr>
              <a:t>Litigation</a:t>
            </a:r>
            <a:r>
              <a:rPr kumimoji="0" lang="fr-FR" sz="2800" b="1" i="0" u="none" strike="noStrike" kern="1200" cap="none" spc="0" normalizeH="0" noProof="0" smtClean="0">
                <a:ln>
                  <a:noFill/>
                </a:ln>
                <a:solidFill>
                  <a:schemeClr val="tx2"/>
                </a:solidFill>
                <a:effectLst/>
                <a:uLnTx/>
                <a:uFillTx/>
                <a:latin typeface="+mj-lt"/>
                <a:ea typeface="+mj-ea"/>
                <a:cs typeface="+mj-cs"/>
              </a:rPr>
              <a:t> cases on the </a:t>
            </a:r>
            <a:r>
              <a:rPr kumimoji="0" lang="fr-FR" sz="2800" b="1" i="0" u="none" strike="noStrike" kern="1200" cap="none" spc="0" normalizeH="0" baseline="0" noProof="0" smtClean="0">
                <a:ln>
                  <a:noFill/>
                </a:ln>
                <a:solidFill>
                  <a:schemeClr val="tx2"/>
                </a:solidFill>
                <a:effectLst/>
                <a:uLnTx/>
                <a:uFillTx/>
                <a:latin typeface="+mj-lt"/>
                <a:ea typeface="+mj-ea"/>
                <a:cs typeface="+mj-cs"/>
              </a:rPr>
              <a:t>LED sector</a:t>
            </a:r>
            <a:endParaRPr kumimoji="0" lang="fr-FR" sz="2800" b="1" i="0" u="none" strike="noStrike" kern="1200" cap="none" spc="0" normalizeH="0" baseline="0" noProof="0">
              <a:ln>
                <a:noFill/>
              </a:ln>
              <a:solidFill>
                <a:schemeClr val="tx2"/>
              </a:solidFill>
              <a:effectLst/>
              <a:uLnTx/>
              <a:uFillTx/>
              <a:latin typeface="+mj-lt"/>
              <a:ea typeface="+mj-ea"/>
              <a:cs typeface="+mj-cs"/>
            </a:endParaRPr>
          </a:p>
        </p:txBody>
      </p:sp>
      <p:sp>
        <p:nvSpPr>
          <p:cNvPr id="7" name="Rectangle 6"/>
          <p:cNvSpPr/>
          <p:nvPr/>
        </p:nvSpPr>
        <p:spPr>
          <a:xfrm>
            <a:off x="2627784" y="6309320"/>
            <a:ext cx="936104" cy="3326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Titre 1"/>
          <p:cNvSpPr txBox="1">
            <a:spLocks/>
          </p:cNvSpPr>
          <p:nvPr/>
        </p:nvSpPr>
        <p:spPr>
          <a:xfrm>
            <a:off x="0" y="0"/>
            <a:ext cx="1584176" cy="648072"/>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sz="3200" i="0" u="none" strike="noStrike" kern="1200" cap="none" spc="0" normalizeH="0" baseline="0" noProof="0" smtClean="0">
                <a:ln>
                  <a:noFill/>
                </a:ln>
                <a:solidFill>
                  <a:schemeClr val="tx1"/>
                </a:solidFill>
                <a:effectLst/>
                <a:uLnTx/>
                <a:uFillTx/>
                <a:latin typeface="+mj-lt"/>
                <a:ea typeface="+mj-ea"/>
                <a:cs typeface="+mj-cs"/>
              </a:rPr>
              <a:t>Phase II</a:t>
            </a:r>
            <a:endParaRPr kumimoji="0" lang="fr-FR" sz="3200" i="0" u="none" strike="noStrike" kern="1200" cap="none" spc="0" normalizeH="0" baseline="0" noProof="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2"/>
          </p:nvPr>
        </p:nvSpPr>
        <p:spPr/>
        <p:txBody>
          <a:bodyPr/>
          <a:lstStyle/>
          <a:p>
            <a:fld id="{3A5F5595-61AE-4AA6-B423-33EDBD1DAE12}" type="slidenum">
              <a:rPr lang="fr-FR" smtClean="0"/>
              <a:pPr/>
              <a:t>24</a:t>
            </a:fld>
            <a:endParaRPr lang="fr-FR" dirty="0"/>
          </a:p>
        </p:txBody>
      </p:sp>
      <p:pic>
        <p:nvPicPr>
          <p:cNvPr id="1026" name="Picture 2"/>
          <p:cNvPicPr>
            <a:picLocks noChangeAspect="1" noChangeArrowheads="1"/>
          </p:cNvPicPr>
          <p:nvPr/>
        </p:nvPicPr>
        <p:blipFill>
          <a:blip r:embed="rId2" cstate="print"/>
          <a:srcRect/>
          <a:stretch>
            <a:fillRect/>
          </a:stretch>
        </p:blipFill>
        <p:spPr bwMode="auto">
          <a:xfrm>
            <a:off x="323528" y="476672"/>
            <a:ext cx="8648700" cy="1762125"/>
          </a:xfrm>
          <a:prstGeom prst="rect">
            <a:avLst/>
          </a:prstGeom>
          <a:noFill/>
          <a:ln w="9525">
            <a:noFill/>
            <a:miter lim="800000"/>
            <a:headEnd/>
            <a:tailEnd/>
          </a:ln>
        </p:spPr>
      </p:pic>
      <p:sp>
        <p:nvSpPr>
          <p:cNvPr id="8" name="ZoneTexte 7"/>
          <p:cNvSpPr txBox="1"/>
          <p:nvPr/>
        </p:nvSpPr>
        <p:spPr>
          <a:xfrm>
            <a:off x="3779912" y="2852936"/>
            <a:ext cx="5364088" cy="3416320"/>
          </a:xfrm>
          <a:prstGeom prst="rect">
            <a:avLst/>
          </a:prstGeom>
          <a:noFill/>
        </p:spPr>
        <p:txBody>
          <a:bodyPr wrap="square" rtlCol="0">
            <a:spAutoFit/>
          </a:bodyPr>
          <a:lstStyle/>
          <a:p>
            <a:pPr algn="ctr">
              <a:lnSpc>
                <a:spcPct val="150000"/>
              </a:lnSpc>
            </a:pPr>
            <a:r>
              <a:rPr lang="fr-FR" sz="4800" b="1" smtClean="0">
                <a:solidFill>
                  <a:schemeClr val="bg1"/>
                </a:solidFill>
              </a:rPr>
              <a:t>Innovation is dead,</a:t>
            </a:r>
          </a:p>
          <a:p>
            <a:pPr algn="ctr">
              <a:lnSpc>
                <a:spcPct val="150000"/>
              </a:lnSpc>
            </a:pPr>
            <a:r>
              <a:rPr lang="fr-FR" sz="4800" b="1" smtClean="0">
                <a:solidFill>
                  <a:schemeClr val="bg1"/>
                </a:solidFill>
              </a:rPr>
              <a:t>long live </a:t>
            </a:r>
          </a:p>
          <a:p>
            <a:pPr algn="ctr">
              <a:lnSpc>
                <a:spcPct val="150000"/>
              </a:lnSpc>
            </a:pPr>
            <a:r>
              <a:rPr lang="fr-FR" sz="4800" b="1" smtClean="0">
                <a:solidFill>
                  <a:schemeClr val="bg1"/>
                </a:solidFill>
              </a:rPr>
              <a:t>eco-innovation!</a:t>
            </a:r>
          </a:p>
        </p:txBody>
      </p:sp>
      <p:pic>
        <p:nvPicPr>
          <p:cNvPr id="2050" name="Picture 2"/>
          <p:cNvPicPr>
            <a:picLocks noChangeAspect="1" noChangeArrowheads="1"/>
          </p:cNvPicPr>
          <p:nvPr/>
        </p:nvPicPr>
        <p:blipFill>
          <a:blip r:embed="rId3" cstate="print"/>
          <a:srcRect/>
          <a:stretch>
            <a:fillRect/>
          </a:stretch>
        </p:blipFill>
        <p:spPr bwMode="auto">
          <a:xfrm>
            <a:off x="323528" y="3284984"/>
            <a:ext cx="3057525" cy="26955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up)">
                                      <p:cBhvr>
                                        <p:cTn id="7" dur="5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blinds(horizontal)">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290">
                                          <p:stCondLst>
                                            <p:cond delay="0"/>
                                          </p:stCondLst>
                                        </p:cTn>
                                        <p:tgtEl>
                                          <p:spTgt spid="8"/>
                                        </p:tgtEl>
                                      </p:cBhvr>
                                    </p:animEffect>
                                    <p:anim calcmode="lin" valueType="num">
                                      <p:cBhvr>
                                        <p:cTn id="18" dur="911"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9" dur="332"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0" dur="332" tmFilter="0, 0; 0.125,0.2665; 0.25,0.4; 0.375,0.465; 0.5,0.5;  0.625,0.535; 0.75,0.6; 0.875,0.7335; 1,1">
                                          <p:stCondLst>
                                            <p:cond delay="332"/>
                                          </p:stCondLst>
                                        </p:cTn>
                                        <p:tgtEl>
                                          <p:spTgt spid="8"/>
                                        </p:tgtEl>
                                        <p:attrNameLst>
                                          <p:attrName>ppt_y</p:attrName>
                                        </p:attrNameLst>
                                      </p:cBhvr>
                                      <p:tavLst>
                                        <p:tav tm="0" fmla="#ppt_y-sin(pi*$)/9">
                                          <p:val>
                                            <p:fltVal val="0"/>
                                          </p:val>
                                        </p:tav>
                                        <p:tav tm="100000">
                                          <p:val>
                                            <p:fltVal val="1"/>
                                          </p:val>
                                        </p:tav>
                                      </p:tavLst>
                                    </p:anim>
                                    <p:anim calcmode="lin" valueType="num">
                                      <p:cBhvr>
                                        <p:cTn id="21" dur="166" tmFilter="0, 0; 0.125,0.2665; 0.25,0.4; 0.375,0.465; 0.5,0.5;  0.625,0.535; 0.75,0.6; 0.875,0.7335; 1,1">
                                          <p:stCondLst>
                                            <p:cond delay="662"/>
                                          </p:stCondLst>
                                        </p:cTn>
                                        <p:tgtEl>
                                          <p:spTgt spid="8"/>
                                        </p:tgtEl>
                                        <p:attrNameLst>
                                          <p:attrName>ppt_y</p:attrName>
                                        </p:attrNameLst>
                                      </p:cBhvr>
                                      <p:tavLst>
                                        <p:tav tm="0" fmla="#ppt_y-sin(pi*$)/27">
                                          <p:val>
                                            <p:fltVal val="0"/>
                                          </p:val>
                                        </p:tav>
                                        <p:tav tm="100000">
                                          <p:val>
                                            <p:fltVal val="1"/>
                                          </p:val>
                                        </p:tav>
                                      </p:tavLst>
                                    </p:anim>
                                    <p:anim calcmode="lin" valueType="num">
                                      <p:cBhvr>
                                        <p:cTn id="22" dur="82" tmFilter="0, 0; 0.125,0.2665; 0.25,0.4; 0.375,0.465; 0.5,0.5;  0.625,0.535; 0.75,0.6; 0.875,0.7335; 1,1">
                                          <p:stCondLst>
                                            <p:cond delay="828"/>
                                          </p:stCondLst>
                                        </p:cTn>
                                        <p:tgtEl>
                                          <p:spTgt spid="8"/>
                                        </p:tgtEl>
                                        <p:attrNameLst>
                                          <p:attrName>ppt_y</p:attrName>
                                        </p:attrNameLst>
                                      </p:cBhvr>
                                      <p:tavLst>
                                        <p:tav tm="0" fmla="#ppt_y-sin(pi*$)/81">
                                          <p:val>
                                            <p:fltVal val="0"/>
                                          </p:val>
                                        </p:tav>
                                        <p:tav tm="100000">
                                          <p:val>
                                            <p:fltVal val="1"/>
                                          </p:val>
                                        </p:tav>
                                      </p:tavLst>
                                    </p:anim>
                                    <p:animScale>
                                      <p:cBhvr>
                                        <p:cTn id="23" dur="13">
                                          <p:stCondLst>
                                            <p:cond delay="325"/>
                                          </p:stCondLst>
                                        </p:cTn>
                                        <p:tgtEl>
                                          <p:spTgt spid="8"/>
                                        </p:tgtEl>
                                      </p:cBhvr>
                                      <p:to x="100000" y="60000"/>
                                    </p:animScale>
                                    <p:animScale>
                                      <p:cBhvr>
                                        <p:cTn id="24" dur="83" decel="50000">
                                          <p:stCondLst>
                                            <p:cond delay="338"/>
                                          </p:stCondLst>
                                        </p:cTn>
                                        <p:tgtEl>
                                          <p:spTgt spid="8"/>
                                        </p:tgtEl>
                                      </p:cBhvr>
                                      <p:to x="100000" y="100000"/>
                                    </p:animScale>
                                    <p:animScale>
                                      <p:cBhvr>
                                        <p:cTn id="25" dur="13">
                                          <p:stCondLst>
                                            <p:cond delay="656"/>
                                          </p:stCondLst>
                                        </p:cTn>
                                        <p:tgtEl>
                                          <p:spTgt spid="8"/>
                                        </p:tgtEl>
                                      </p:cBhvr>
                                      <p:to x="100000" y="80000"/>
                                    </p:animScale>
                                    <p:animScale>
                                      <p:cBhvr>
                                        <p:cTn id="26" dur="83" decel="50000">
                                          <p:stCondLst>
                                            <p:cond delay="669"/>
                                          </p:stCondLst>
                                        </p:cTn>
                                        <p:tgtEl>
                                          <p:spTgt spid="8"/>
                                        </p:tgtEl>
                                      </p:cBhvr>
                                      <p:to x="100000" y="100000"/>
                                    </p:animScale>
                                    <p:animScale>
                                      <p:cBhvr>
                                        <p:cTn id="27" dur="13">
                                          <p:stCondLst>
                                            <p:cond delay="821"/>
                                          </p:stCondLst>
                                        </p:cTn>
                                        <p:tgtEl>
                                          <p:spTgt spid="8"/>
                                        </p:tgtEl>
                                      </p:cBhvr>
                                      <p:to x="100000" y="90000"/>
                                    </p:animScale>
                                    <p:animScale>
                                      <p:cBhvr>
                                        <p:cTn id="28" dur="83" decel="50000">
                                          <p:stCondLst>
                                            <p:cond delay="834"/>
                                          </p:stCondLst>
                                        </p:cTn>
                                        <p:tgtEl>
                                          <p:spTgt spid="8"/>
                                        </p:tgtEl>
                                      </p:cBhvr>
                                      <p:to x="100000" y="100000"/>
                                    </p:animScale>
                                    <p:animScale>
                                      <p:cBhvr>
                                        <p:cTn id="29" dur="13">
                                          <p:stCondLst>
                                            <p:cond delay="904"/>
                                          </p:stCondLst>
                                        </p:cTn>
                                        <p:tgtEl>
                                          <p:spTgt spid="8"/>
                                        </p:tgtEl>
                                      </p:cBhvr>
                                      <p:to x="100000" y="95000"/>
                                    </p:animScale>
                                    <p:animScale>
                                      <p:cBhvr>
                                        <p:cTn id="30" dur="83" decel="50000">
                                          <p:stCondLst>
                                            <p:cond delay="917"/>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4294967295"/>
          </p:nvPr>
        </p:nvSpPr>
        <p:spPr>
          <a:xfrm>
            <a:off x="0" y="0"/>
            <a:ext cx="6372200" cy="79057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marL="265113" indent="-265113" algn="ctr" fontAlgn="base">
              <a:spcBef>
                <a:spcPct val="0"/>
              </a:spcBef>
              <a:spcAft>
                <a:spcPct val="40000"/>
              </a:spcAft>
              <a:buClr>
                <a:schemeClr val="tx2"/>
              </a:buClr>
              <a:buFont typeface="Wingdings" pitchFamily="2" charset="2"/>
              <a:buNone/>
            </a:pPr>
            <a:r>
              <a:rPr lang="de-DE" sz="4000" cap="all" err="1">
                <a:ln w="9000" cmpd="sng">
                  <a:solidFill>
                    <a:schemeClr val="accent4">
                      <a:shade val="50000"/>
                      <a:satMod val="120000"/>
                    </a:schemeClr>
                  </a:solidFill>
                  <a:prstDash val="solid"/>
                </a:ln>
                <a:effectLst>
                  <a:reflection blurRad="12700" stA="28000" endPos="45000" dist="1000" dir="5400000" sy="-100000" algn="bl" rotWithShape="0"/>
                </a:effectLst>
              </a:rPr>
              <a:t>Thank</a:t>
            </a:r>
            <a:r>
              <a:rPr lang="de-DE" sz="4000" cap="all">
                <a:ln w="9000" cmpd="sng">
                  <a:solidFill>
                    <a:schemeClr val="accent4">
                      <a:shade val="50000"/>
                      <a:satMod val="120000"/>
                    </a:schemeClr>
                  </a:solidFill>
                  <a:prstDash val="solid"/>
                </a:ln>
                <a:effectLst>
                  <a:reflection blurRad="12700" stA="28000" endPos="45000" dist="1000" dir="5400000" sy="-100000" algn="bl" rotWithShape="0"/>
                </a:effectLst>
              </a:rPr>
              <a:t> </a:t>
            </a:r>
            <a:r>
              <a:rPr lang="de-DE" sz="4000" cap="all" smtClean="0">
                <a:ln w="9000" cmpd="sng">
                  <a:solidFill>
                    <a:schemeClr val="accent4">
                      <a:shade val="50000"/>
                      <a:satMod val="120000"/>
                    </a:schemeClr>
                  </a:solidFill>
                  <a:prstDash val="solid"/>
                </a:ln>
                <a:effectLst>
                  <a:reflection blurRad="12700" stA="28000" endPos="45000" dist="1000" dir="5400000" sy="-100000" algn="bl" rotWithShape="0"/>
                </a:effectLst>
              </a:rPr>
              <a:t>you.</a:t>
            </a:r>
            <a:endParaRPr lang="de-DE" sz="4000" cap="all" dirty="0">
              <a:ln w="9000" cmpd="sng">
                <a:solidFill>
                  <a:schemeClr val="accent4">
                    <a:shade val="50000"/>
                    <a:satMod val="120000"/>
                  </a:schemeClr>
                </a:solidFill>
                <a:prstDash val="solid"/>
              </a:ln>
              <a:effectLst>
                <a:reflection blurRad="12700" stA="28000" endPos="45000" dist="1000" dir="5400000" sy="-100000" algn="bl" rotWithShape="0"/>
              </a:effectLst>
            </a:endParaRPr>
          </a:p>
        </p:txBody>
      </p:sp>
      <p:sp>
        <p:nvSpPr>
          <p:cNvPr id="5" name="Rectangle 4"/>
          <p:cNvSpPr/>
          <p:nvPr/>
        </p:nvSpPr>
        <p:spPr>
          <a:xfrm>
            <a:off x="2771800" y="2492896"/>
            <a:ext cx="3627596" cy="369332"/>
          </a:xfrm>
          <a:prstGeom prst="rect">
            <a:avLst/>
          </a:prstGeom>
        </p:spPr>
        <p:txBody>
          <a:bodyPr wrap="none">
            <a:spAutoFit/>
          </a:bodyPr>
          <a:lstStyle/>
          <a:p>
            <a:r>
              <a:rPr lang="fr-FR" smtClean="0">
                <a:hlinkClick r:id="rId2"/>
              </a:rPr>
              <a:t>http://gossart.wp.mines-telecom.fr/</a:t>
            </a:r>
            <a:r>
              <a:rPr lang="fr-FR" smtClean="0"/>
              <a:t> </a:t>
            </a:r>
            <a:endParaRPr lang="fr-FR"/>
          </a:p>
        </p:txBody>
      </p:sp>
      <p:pic>
        <p:nvPicPr>
          <p:cNvPr id="6" name="Picture 2" descr="C:\Users\gossart\Documents\zStock\IMT\logos &amp; autres PR docs\Logo_IMT50.jpg"/>
          <p:cNvPicPr>
            <a:picLocks noChangeAspect="1" noChangeArrowheads="1"/>
          </p:cNvPicPr>
          <p:nvPr/>
        </p:nvPicPr>
        <p:blipFill>
          <a:blip r:embed="rId3" cstate="email"/>
          <a:srcRect/>
          <a:stretch>
            <a:fillRect/>
          </a:stretch>
        </p:blipFill>
        <p:spPr bwMode="auto">
          <a:xfrm>
            <a:off x="4572000" y="4869160"/>
            <a:ext cx="1307395" cy="1178497"/>
          </a:xfrm>
          <a:prstGeom prst="rect">
            <a:avLst/>
          </a:prstGeom>
          <a:noFill/>
        </p:spPr>
      </p:pic>
      <p:sp>
        <p:nvSpPr>
          <p:cNvPr id="8" name="Rectangle 7"/>
          <p:cNvSpPr/>
          <p:nvPr/>
        </p:nvSpPr>
        <p:spPr>
          <a:xfrm>
            <a:off x="0" y="3356992"/>
            <a:ext cx="8784976" cy="1038746"/>
          </a:xfrm>
          <a:prstGeom prst="rect">
            <a:avLst/>
          </a:prstGeom>
        </p:spPr>
        <p:txBody>
          <a:bodyPr wrap="square">
            <a:spAutoFit/>
          </a:bodyPr>
          <a:lstStyle/>
          <a:p>
            <a:pPr marL="457200" indent="-457200" algn="ctr">
              <a:lnSpc>
                <a:spcPct val="150000"/>
              </a:lnSpc>
            </a:pPr>
            <a:r>
              <a:rPr lang="fr-FR" smtClean="0"/>
              <a:t>Coordinator of the </a:t>
            </a:r>
            <a:r>
              <a:rPr lang="fr-FR" b="1" smtClean="0">
                <a:solidFill>
                  <a:srgbClr val="00B050"/>
                </a:solidFill>
              </a:rPr>
              <a:t>ICT </a:t>
            </a:r>
            <a:r>
              <a:rPr lang="fr-FR" b="1" smtClean="0">
                <a:solidFill>
                  <a:srgbClr val="00B050"/>
                </a:solidFill>
              </a:rPr>
              <a:t>&amp; Environment </a:t>
            </a:r>
            <a:r>
              <a:rPr lang="fr-FR" smtClean="0"/>
              <a:t>Research Network</a:t>
            </a:r>
          </a:p>
          <a:p>
            <a:pPr marL="457200" indent="-457200" algn="ctr">
              <a:lnSpc>
                <a:spcPct val="150000"/>
              </a:lnSpc>
            </a:pPr>
            <a:endParaRPr lang="fr-FR" sz="1100" b="1" smtClean="0"/>
          </a:p>
          <a:p>
            <a:pPr marL="457200" indent="-457200" algn="ctr"/>
            <a:r>
              <a:rPr lang="fr-FR" smtClean="0">
                <a:solidFill>
                  <a:srgbClr val="FF0000"/>
                </a:solidFill>
                <a:hlinkClick r:id="rId4"/>
              </a:rPr>
              <a:t>http://rt08.wp.mines-telecom.fr</a:t>
            </a:r>
            <a:r>
              <a:rPr lang="fr-FR" smtClean="0">
                <a:solidFill>
                  <a:srgbClr val="FF0000"/>
                </a:solidFill>
              </a:rPr>
              <a:t> </a:t>
            </a:r>
          </a:p>
        </p:txBody>
      </p:sp>
      <p:cxnSp>
        <p:nvCxnSpPr>
          <p:cNvPr id="10" name="Connecteur droit 9"/>
          <p:cNvCxnSpPr/>
          <p:nvPr/>
        </p:nvCxnSpPr>
        <p:spPr>
          <a:xfrm>
            <a:off x="395536" y="3068960"/>
            <a:ext cx="8064896" cy="0"/>
          </a:xfrm>
          <a:prstGeom prst="line">
            <a:avLst/>
          </a:prstGeom>
        </p:spPr>
        <p:style>
          <a:lnRef idx="1">
            <a:schemeClr val="accent1"/>
          </a:lnRef>
          <a:fillRef idx="0">
            <a:schemeClr val="accent1"/>
          </a:fillRef>
          <a:effectRef idx="0">
            <a:schemeClr val="accent1"/>
          </a:effectRef>
          <a:fontRef idx="minor">
            <a:schemeClr val="tx1"/>
          </a:fontRef>
        </p:style>
      </p:cxnSp>
      <p:pic>
        <p:nvPicPr>
          <p:cNvPr id="24578" name="Picture 2"/>
          <p:cNvPicPr>
            <a:picLocks noChangeAspect="1" noChangeArrowheads="1"/>
          </p:cNvPicPr>
          <p:nvPr/>
        </p:nvPicPr>
        <p:blipFill>
          <a:blip r:embed="rId5" cstate="email"/>
          <a:srcRect/>
          <a:stretch>
            <a:fillRect/>
          </a:stretch>
        </p:blipFill>
        <p:spPr bwMode="auto">
          <a:xfrm>
            <a:off x="971600" y="908720"/>
            <a:ext cx="7142729" cy="1440160"/>
          </a:xfrm>
          <a:prstGeom prst="rect">
            <a:avLst/>
          </a:prstGeom>
          <a:noFill/>
          <a:ln w="9525">
            <a:noFill/>
            <a:miter lim="800000"/>
            <a:headEnd/>
            <a:tailEnd/>
          </a:ln>
        </p:spPr>
      </p:pic>
      <p:pic>
        <p:nvPicPr>
          <p:cNvPr id="24579" name="Picture 3"/>
          <p:cNvPicPr>
            <a:picLocks noChangeAspect="1" noChangeArrowheads="1"/>
          </p:cNvPicPr>
          <p:nvPr/>
        </p:nvPicPr>
        <p:blipFill>
          <a:blip r:embed="rId6" cstate="email"/>
          <a:srcRect/>
          <a:stretch>
            <a:fillRect/>
          </a:stretch>
        </p:blipFill>
        <p:spPr bwMode="auto">
          <a:xfrm>
            <a:off x="3059832" y="5085184"/>
            <a:ext cx="739899" cy="686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3A5F5595-61AE-4AA6-B423-33EDBD1DAE12}" type="slidenum">
              <a:rPr lang="fr-FR" smtClean="0"/>
              <a:pPr/>
              <a:t>26</a:t>
            </a:fld>
            <a:endParaRPr lang="fr-FR" dirty="0"/>
          </a:p>
        </p:txBody>
      </p:sp>
      <p:sp>
        <p:nvSpPr>
          <p:cNvPr id="5" name="Rectangle 4"/>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p:cNvSpPr txBox="1"/>
          <p:nvPr/>
        </p:nvSpPr>
        <p:spPr>
          <a:xfrm>
            <a:off x="2267744" y="2348880"/>
            <a:ext cx="4464496" cy="769441"/>
          </a:xfrm>
          <a:prstGeom prst="rect">
            <a:avLst/>
          </a:prstGeom>
          <a:noFill/>
        </p:spPr>
        <p:txBody>
          <a:bodyPr wrap="square" rtlCol="0">
            <a:spAutoFit/>
          </a:bodyPr>
          <a:lstStyle/>
          <a:p>
            <a:pPr algn="ctr"/>
            <a:r>
              <a:rPr lang="fr-FR" sz="4400" b="1" smtClean="0">
                <a:solidFill>
                  <a:schemeClr val="bg1"/>
                </a:solidFill>
              </a:rPr>
              <a:t>Backup slides</a:t>
            </a:r>
            <a:endParaRPr lang="fr-FR" sz="4400" b="1">
              <a:solidFill>
                <a:schemeClr val="bg1"/>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60648"/>
            <a:ext cx="7668344" cy="531440"/>
          </a:xfrm>
        </p:spPr>
        <p:txBody>
          <a:bodyPr/>
          <a:lstStyle/>
          <a:p>
            <a:pPr algn="l"/>
            <a:r>
              <a:rPr lang="fr-FR" sz="3200" smtClean="0"/>
              <a:t>Interview guideline &amp; collected </a:t>
            </a:r>
            <a:r>
              <a:rPr lang="fr-FR" sz="3200" smtClean="0"/>
              <a:t>data (Phase I)</a:t>
            </a:r>
            <a:endParaRPr lang="fr-FR" sz="3200"/>
          </a:p>
        </p:txBody>
      </p:sp>
      <p:sp>
        <p:nvSpPr>
          <p:cNvPr id="6" name="Espace réservé du numéro de diapositive 5"/>
          <p:cNvSpPr>
            <a:spLocks noGrp="1"/>
          </p:cNvSpPr>
          <p:nvPr>
            <p:ph type="sldNum" sz="quarter" idx="12"/>
          </p:nvPr>
        </p:nvSpPr>
        <p:spPr/>
        <p:txBody>
          <a:bodyPr/>
          <a:lstStyle/>
          <a:p>
            <a:fld id="{3A5F5595-61AE-4AA6-B423-33EDBD1DAE12}" type="slidenum">
              <a:rPr lang="fr-FR" smtClean="0"/>
              <a:pPr/>
              <a:t>27</a:t>
            </a:fld>
            <a:endParaRPr lang="fr-FR" dirty="0"/>
          </a:p>
        </p:txBody>
      </p:sp>
      <p:pic>
        <p:nvPicPr>
          <p:cNvPr id="3" name="Picture 2"/>
          <p:cNvPicPr>
            <a:picLocks noGrp="1" noChangeAspect="1" noChangeArrowheads="1"/>
          </p:cNvPicPr>
          <p:nvPr>
            <p:ph idx="1"/>
          </p:nvPr>
        </p:nvPicPr>
        <p:blipFill>
          <a:blip r:embed="rId2" cstate="email"/>
          <a:srcRect/>
          <a:stretch>
            <a:fillRect/>
          </a:stretch>
        </p:blipFill>
        <p:spPr bwMode="auto">
          <a:xfrm>
            <a:off x="0" y="2492896"/>
            <a:ext cx="9144000" cy="3600397"/>
          </a:xfrm>
          <a:prstGeom prst="rect">
            <a:avLst/>
          </a:prstGeom>
          <a:noFill/>
          <a:ln w="9525">
            <a:noFill/>
            <a:miter lim="800000"/>
            <a:headEnd/>
            <a:tailEnd/>
          </a:ln>
        </p:spPr>
      </p:pic>
      <p:pic>
        <p:nvPicPr>
          <p:cNvPr id="1027" name="Picture 3"/>
          <p:cNvPicPr>
            <a:picLocks noChangeAspect="1" noChangeArrowheads="1"/>
          </p:cNvPicPr>
          <p:nvPr/>
        </p:nvPicPr>
        <p:blipFill>
          <a:blip r:embed="rId3" cstate="email"/>
          <a:srcRect/>
          <a:stretch>
            <a:fillRect/>
          </a:stretch>
        </p:blipFill>
        <p:spPr bwMode="auto">
          <a:xfrm>
            <a:off x="1547664" y="1268760"/>
            <a:ext cx="5040560" cy="1062360"/>
          </a:xfrm>
          <a:prstGeom prst="rect">
            <a:avLst/>
          </a:prstGeom>
          <a:noFill/>
          <a:ln w="9525">
            <a:noFill/>
            <a:miter lim="800000"/>
            <a:headEnd/>
            <a:tailEnd/>
          </a:ln>
        </p:spPr>
      </p:pic>
      <p:pic>
        <p:nvPicPr>
          <p:cNvPr id="7" name="Picture 2" descr="C:\Users\gossart\Documents\zStock\IMT\logos &amp; autres PR docs\Logo_IMT50.jpg"/>
          <p:cNvPicPr>
            <a:picLocks noChangeAspect="1" noChangeArrowheads="1"/>
          </p:cNvPicPr>
          <p:nvPr/>
        </p:nvPicPr>
        <p:blipFill>
          <a:blip r:embed="rId4" cstate="email"/>
          <a:srcRect/>
          <a:stretch>
            <a:fillRect/>
          </a:stretch>
        </p:blipFill>
        <p:spPr bwMode="auto">
          <a:xfrm>
            <a:off x="8244408" y="0"/>
            <a:ext cx="899592" cy="810900"/>
          </a:xfrm>
          <a:prstGeom prst="rect">
            <a:avLst/>
          </a:prstGeom>
          <a:noFill/>
        </p:spPr>
      </p:pic>
      <p:sp>
        <p:nvSpPr>
          <p:cNvPr id="11" name="ZoneTexte 10"/>
          <p:cNvSpPr txBox="1"/>
          <p:nvPr/>
        </p:nvSpPr>
        <p:spPr>
          <a:xfrm>
            <a:off x="5436096" y="3140968"/>
            <a:ext cx="360040" cy="398827"/>
          </a:xfrm>
          <a:prstGeom prst="rect">
            <a:avLst/>
          </a:prstGeom>
          <a:solidFill>
            <a:schemeClr val="bg1"/>
          </a:solidFill>
        </p:spPr>
        <p:txBody>
          <a:bodyPr wrap="square" rtlCol="0">
            <a:spAutoFit/>
          </a:bodyPr>
          <a:lstStyle/>
          <a:p>
            <a:pPr algn="ctr">
              <a:lnSpc>
                <a:spcPct val="150000"/>
              </a:lnSpc>
            </a:pPr>
            <a:r>
              <a:rPr lang="fr-FR" sz="700" b="1" smtClean="0"/>
              <a:t>Firm1</a:t>
            </a:r>
            <a:endParaRPr lang="fr-FR" sz="700" b="1"/>
          </a:p>
        </p:txBody>
      </p:sp>
      <p:sp>
        <p:nvSpPr>
          <p:cNvPr id="13" name="ZoneTexte 12"/>
          <p:cNvSpPr txBox="1"/>
          <p:nvPr/>
        </p:nvSpPr>
        <p:spPr>
          <a:xfrm>
            <a:off x="5868144" y="3140968"/>
            <a:ext cx="360040" cy="415498"/>
          </a:xfrm>
          <a:prstGeom prst="rect">
            <a:avLst/>
          </a:prstGeom>
          <a:solidFill>
            <a:schemeClr val="bg1"/>
          </a:solidFill>
        </p:spPr>
        <p:txBody>
          <a:bodyPr wrap="square" rtlCol="0">
            <a:spAutoFit/>
          </a:bodyPr>
          <a:lstStyle/>
          <a:p>
            <a:pPr algn="ctr">
              <a:lnSpc>
                <a:spcPct val="150000"/>
              </a:lnSpc>
            </a:pPr>
            <a:r>
              <a:rPr lang="fr-FR" sz="700" b="1" smtClean="0"/>
              <a:t>Firm 2</a:t>
            </a:r>
            <a:endParaRPr lang="fr-FR" sz="700" b="1"/>
          </a:p>
        </p:txBody>
      </p:sp>
      <p:sp>
        <p:nvSpPr>
          <p:cNvPr id="14" name="ZoneTexte 13"/>
          <p:cNvSpPr txBox="1"/>
          <p:nvPr/>
        </p:nvSpPr>
        <p:spPr>
          <a:xfrm>
            <a:off x="6372200" y="3140968"/>
            <a:ext cx="360040" cy="398827"/>
          </a:xfrm>
          <a:prstGeom prst="rect">
            <a:avLst/>
          </a:prstGeom>
          <a:solidFill>
            <a:schemeClr val="bg1"/>
          </a:solidFill>
        </p:spPr>
        <p:txBody>
          <a:bodyPr wrap="square" rtlCol="0">
            <a:spAutoFit/>
          </a:bodyPr>
          <a:lstStyle/>
          <a:p>
            <a:pPr algn="ctr">
              <a:lnSpc>
                <a:spcPct val="150000"/>
              </a:lnSpc>
            </a:pPr>
            <a:r>
              <a:rPr lang="fr-FR" sz="700" b="1" smtClean="0"/>
              <a:t>Firm 3</a:t>
            </a:r>
            <a:endParaRPr lang="fr-FR" sz="700" b="1"/>
          </a:p>
        </p:txBody>
      </p:sp>
      <p:sp>
        <p:nvSpPr>
          <p:cNvPr id="15" name="ZoneTexte 14"/>
          <p:cNvSpPr txBox="1"/>
          <p:nvPr/>
        </p:nvSpPr>
        <p:spPr>
          <a:xfrm>
            <a:off x="6804248" y="3140968"/>
            <a:ext cx="432048" cy="398827"/>
          </a:xfrm>
          <a:prstGeom prst="rect">
            <a:avLst/>
          </a:prstGeom>
          <a:solidFill>
            <a:schemeClr val="bg1"/>
          </a:solidFill>
        </p:spPr>
        <p:txBody>
          <a:bodyPr wrap="square" rtlCol="0">
            <a:spAutoFit/>
          </a:bodyPr>
          <a:lstStyle/>
          <a:p>
            <a:pPr algn="ctr">
              <a:lnSpc>
                <a:spcPct val="150000"/>
              </a:lnSpc>
            </a:pPr>
            <a:r>
              <a:rPr lang="fr-FR" sz="700" b="1" smtClean="0"/>
              <a:t>Firm </a:t>
            </a:r>
          </a:p>
          <a:p>
            <a:pPr algn="ctr">
              <a:lnSpc>
                <a:spcPct val="150000"/>
              </a:lnSpc>
            </a:pPr>
            <a:r>
              <a:rPr lang="fr-FR" sz="700" b="1" smtClean="0"/>
              <a:t>4</a:t>
            </a:r>
            <a:endParaRPr lang="fr-FR" sz="700" b="1"/>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188640"/>
            <a:ext cx="7031632" cy="648072"/>
          </a:xfrm>
        </p:spPr>
        <p:txBody>
          <a:bodyPr/>
          <a:lstStyle/>
          <a:p>
            <a:pPr algn="l"/>
            <a:r>
              <a:rPr lang="fr-FR" sz="3200" smtClean="0"/>
              <a:t>Example of solutions to barriers</a:t>
            </a:r>
            <a:endParaRPr lang="fr-FR" sz="3200"/>
          </a:p>
        </p:txBody>
      </p:sp>
      <p:sp>
        <p:nvSpPr>
          <p:cNvPr id="3" name="Espace réservé du contenu 2"/>
          <p:cNvSpPr>
            <a:spLocks noGrp="1"/>
          </p:cNvSpPr>
          <p:nvPr>
            <p:ph idx="1"/>
          </p:nvPr>
        </p:nvSpPr>
        <p:spPr>
          <a:xfrm>
            <a:off x="251520" y="980728"/>
            <a:ext cx="8402310" cy="5256584"/>
          </a:xfrm>
        </p:spPr>
        <p:txBody>
          <a:bodyPr>
            <a:noAutofit/>
          </a:bodyPr>
          <a:lstStyle/>
          <a:p>
            <a:pPr marL="0" indent="0">
              <a:lnSpc>
                <a:spcPct val="160000"/>
              </a:lnSpc>
              <a:buNone/>
            </a:pPr>
            <a:r>
              <a:rPr lang="en-GB" sz="2400" smtClean="0"/>
              <a:t>Lack of </a:t>
            </a:r>
            <a:r>
              <a:rPr lang="en-GB" sz="2400" smtClean="0">
                <a:solidFill>
                  <a:srgbClr val="FF0000"/>
                </a:solidFill>
              </a:rPr>
              <a:t>certification mechanisms </a:t>
            </a:r>
            <a:r>
              <a:rPr lang="en-GB" sz="2400" smtClean="0"/>
              <a:t>to check out the technical specifications of products put on the market.</a:t>
            </a:r>
          </a:p>
          <a:p>
            <a:pPr>
              <a:buNone/>
            </a:pPr>
            <a:endParaRPr lang="en-GB" sz="2400" smtClean="0"/>
          </a:p>
          <a:p>
            <a:pPr>
              <a:lnSpc>
                <a:spcPct val="150000"/>
              </a:lnSpc>
            </a:pPr>
            <a:r>
              <a:rPr lang="en-GB" sz="2400" b="0" smtClean="0"/>
              <a:t>Network </a:t>
            </a:r>
            <a:r>
              <a:rPr lang="en-US" sz="2400" b="0" smtClean="0"/>
              <a:t>with EU and national policy makers;</a:t>
            </a:r>
            <a:endParaRPr lang="en-GB" sz="2400" b="0" smtClean="0"/>
          </a:p>
          <a:p>
            <a:pPr>
              <a:lnSpc>
                <a:spcPct val="150000"/>
              </a:lnSpc>
            </a:pPr>
            <a:r>
              <a:rPr lang="en-GB" sz="2400" b="0" smtClean="0"/>
              <a:t>Call for support from industry associations and European Commission (see e.g. US DoE “LED Lighting Facts”);</a:t>
            </a:r>
          </a:p>
          <a:p>
            <a:pPr>
              <a:lnSpc>
                <a:spcPct val="150000"/>
              </a:lnSpc>
            </a:pPr>
            <a:r>
              <a:rPr lang="en-GB" sz="2400" b="0" smtClean="0"/>
              <a:t>Use European standard organisations; Government authorities should exert market control on CE marking; the professional association Lighting Europe should promote the ENEC labels.</a:t>
            </a:r>
          </a:p>
          <a:p>
            <a:pPr>
              <a:buFont typeface="Arial" pitchFamily="34" charset="0"/>
              <a:buChar char="•"/>
            </a:pPr>
            <a:endParaRPr lang="fr-FR" sz="2400"/>
          </a:p>
        </p:txBody>
      </p:sp>
      <p:sp>
        <p:nvSpPr>
          <p:cNvPr id="6" name="Espace réservé du numéro de diapositive 5"/>
          <p:cNvSpPr>
            <a:spLocks noGrp="1"/>
          </p:cNvSpPr>
          <p:nvPr>
            <p:ph type="sldNum" sz="quarter" idx="12"/>
          </p:nvPr>
        </p:nvSpPr>
        <p:spPr/>
        <p:txBody>
          <a:bodyPr/>
          <a:lstStyle/>
          <a:p>
            <a:fld id="{3A5F5595-61AE-4AA6-B423-33EDBD1DAE12}" type="slidenum">
              <a:rPr lang="fr-FR" smtClean="0"/>
              <a:pPr/>
              <a:t>28</a:t>
            </a:fld>
            <a:endParaRPr lang="fr-FR" dirty="0"/>
          </a:p>
        </p:txBody>
      </p:sp>
      <p:pic>
        <p:nvPicPr>
          <p:cNvPr id="5" name="Picture 2" descr="C:\Users\gossart\Documents\zStock\IMT\logos &amp; autres PR docs\Logo_IMT50.jpg"/>
          <p:cNvPicPr>
            <a:picLocks noChangeAspect="1" noChangeArrowheads="1"/>
          </p:cNvPicPr>
          <p:nvPr/>
        </p:nvPicPr>
        <p:blipFill>
          <a:blip r:embed="rId3" cstate="email"/>
          <a:srcRect/>
          <a:stretch>
            <a:fillRect/>
          </a:stretch>
        </p:blipFill>
        <p:spPr bwMode="auto">
          <a:xfrm>
            <a:off x="8244408" y="0"/>
            <a:ext cx="899592" cy="810900"/>
          </a:xfrm>
          <a:prstGeom prst="rect">
            <a:avLst/>
          </a:prstGeom>
          <a:noFill/>
        </p:spPr>
      </p:pic>
      <p:sp>
        <p:nvSpPr>
          <p:cNvPr id="7" name="Titre 1"/>
          <p:cNvSpPr txBox="1">
            <a:spLocks/>
          </p:cNvSpPr>
          <p:nvPr/>
        </p:nvSpPr>
        <p:spPr>
          <a:xfrm>
            <a:off x="0" y="6381328"/>
            <a:ext cx="1584176" cy="476672"/>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sz="3200" i="0" u="none" strike="noStrike" kern="1200" cap="none" spc="0" normalizeH="0" baseline="0" noProof="0" smtClean="0">
                <a:ln>
                  <a:noFill/>
                </a:ln>
                <a:solidFill>
                  <a:schemeClr val="tx1"/>
                </a:solidFill>
                <a:effectLst/>
                <a:uLnTx/>
                <a:uFillTx/>
                <a:latin typeface="+mj-lt"/>
                <a:ea typeface="+mj-ea"/>
                <a:cs typeface="+mj-cs"/>
              </a:rPr>
              <a:t>Phase I</a:t>
            </a:r>
            <a:endParaRPr kumimoji="0" lang="fr-FR" sz="3200" i="0" u="none" strike="noStrike" kern="1200" cap="none" spc="0" normalizeH="0" baseline="0" noProof="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7380312" cy="1124744"/>
          </a:xfrm>
        </p:spPr>
        <p:txBody>
          <a:bodyPr/>
          <a:lstStyle/>
          <a:p>
            <a:r>
              <a:rPr lang="en-GB" sz="4000" b="1" smtClean="0"/>
              <a:t>1. Introduction </a:t>
            </a:r>
            <a:endParaRPr lang="fr-FR" sz="4000" b="1"/>
          </a:p>
        </p:txBody>
      </p:sp>
      <p:sp>
        <p:nvSpPr>
          <p:cNvPr id="3" name="Espace réservé du contenu 2"/>
          <p:cNvSpPr>
            <a:spLocks noGrp="1"/>
          </p:cNvSpPr>
          <p:nvPr>
            <p:ph idx="1"/>
          </p:nvPr>
        </p:nvSpPr>
        <p:spPr>
          <a:xfrm>
            <a:off x="0" y="1124744"/>
            <a:ext cx="9144000" cy="5040560"/>
          </a:xfrm>
        </p:spPr>
        <p:txBody>
          <a:bodyPr/>
          <a:lstStyle/>
          <a:p>
            <a:pPr>
              <a:lnSpc>
                <a:spcPct val="150000"/>
              </a:lnSpc>
              <a:buNone/>
            </a:pPr>
            <a:r>
              <a:rPr lang="en-GB" sz="2900" smtClean="0"/>
              <a:t>   Lighting </a:t>
            </a:r>
            <a:r>
              <a:rPr lang="en-GB" sz="2900" smtClean="0"/>
              <a:t>in a nutshell: Stage 1 (</a:t>
            </a:r>
            <a:r>
              <a:rPr lang="en-GB" sz="2900" smtClean="0">
                <a:solidFill>
                  <a:srgbClr val="FFC000"/>
                </a:solidFill>
              </a:rPr>
              <a:t>flame-based lighting</a:t>
            </a:r>
            <a:r>
              <a:rPr lang="en-GB" sz="2900" smtClean="0"/>
              <a:t>)</a:t>
            </a:r>
          </a:p>
          <a:p>
            <a:pPr>
              <a:buNone/>
            </a:pPr>
            <a:endParaRPr lang="en-GB" sz="1100" smtClean="0"/>
          </a:p>
          <a:p>
            <a:pPr>
              <a:buNone/>
            </a:pPr>
            <a:r>
              <a:rPr lang="en-GB" sz="2900" smtClean="0"/>
              <a:t>Fuel </a:t>
            </a:r>
            <a:r>
              <a:rPr lang="en-GB" sz="2900" smtClean="0"/>
              <a:t>combustion has </a:t>
            </a:r>
            <a:r>
              <a:rPr lang="en-GB" sz="2900" smtClean="0"/>
              <a:t>dominated </a:t>
            </a:r>
            <a:r>
              <a:rPr lang="en-GB" sz="2900" smtClean="0"/>
              <a:t>the long history of </a:t>
            </a:r>
            <a:r>
              <a:rPr lang="en-GB" sz="2900" smtClean="0"/>
              <a:t>lighting:</a:t>
            </a:r>
            <a:endParaRPr lang="en-GB" sz="2900" smtClean="0"/>
          </a:p>
          <a:p>
            <a:endParaRPr lang="en-GB" sz="1100" smtClean="0"/>
          </a:p>
          <a:p>
            <a:r>
              <a:rPr lang="en-GB" sz="2900" smtClean="0"/>
              <a:t>4500 </a:t>
            </a:r>
            <a:r>
              <a:rPr lang="en-GB" sz="2900" smtClean="0"/>
              <a:t>years ago: in modern day Iraq oil lamps were used to burn oils made from olives and seeds.</a:t>
            </a:r>
          </a:p>
          <a:p>
            <a:endParaRPr lang="en-GB" sz="1000" smtClean="0"/>
          </a:p>
          <a:p>
            <a:r>
              <a:rPr lang="en-GB" sz="2900" smtClean="0"/>
              <a:t>2000 </a:t>
            </a:r>
            <a:r>
              <a:rPr lang="en-GB" sz="2900" smtClean="0"/>
              <a:t>years </a:t>
            </a:r>
            <a:r>
              <a:rPr lang="en-GB" sz="2900" smtClean="0"/>
              <a:t>ago: the </a:t>
            </a:r>
            <a:r>
              <a:rPr lang="en-GB" sz="2900" smtClean="0"/>
              <a:t>first candles appeared </a:t>
            </a:r>
            <a:r>
              <a:rPr lang="en-GB" sz="2900" smtClean="0"/>
              <a:t>in </a:t>
            </a:r>
            <a:r>
              <a:rPr lang="en-GB" sz="2900" smtClean="0"/>
              <a:t>Rome.</a:t>
            </a:r>
          </a:p>
          <a:p>
            <a:endParaRPr lang="en-GB" sz="1100" smtClean="0"/>
          </a:p>
          <a:p>
            <a:r>
              <a:rPr lang="en-GB" sz="2900" smtClean="0"/>
              <a:t>200 years </a:t>
            </a:r>
            <a:r>
              <a:rPr lang="en-GB" sz="2900" smtClean="0"/>
              <a:t>ago</a:t>
            </a:r>
            <a:r>
              <a:rPr lang="en-GB" sz="2900" smtClean="0"/>
              <a:t>:</a:t>
            </a:r>
            <a:r>
              <a:rPr lang="en-GB" sz="2900" smtClean="0"/>
              <a:t> first </a:t>
            </a:r>
            <a:r>
              <a:rPr lang="en-GB" sz="2900" smtClean="0"/>
              <a:t>gasworks established in Freiburg by </a:t>
            </a:r>
            <a:r>
              <a:rPr lang="en-GB" sz="2900" smtClean="0"/>
              <a:t>Lampadius (German mineralogist).</a:t>
            </a:r>
            <a:endParaRPr lang="fr-FR" sz="2900"/>
          </a:p>
        </p:txBody>
      </p:sp>
      <p:sp>
        <p:nvSpPr>
          <p:cNvPr id="4" name="Espace réservé du numéro de diapositive 3"/>
          <p:cNvSpPr>
            <a:spLocks noGrp="1"/>
          </p:cNvSpPr>
          <p:nvPr>
            <p:ph type="sldNum" sz="quarter" idx="12"/>
          </p:nvPr>
        </p:nvSpPr>
        <p:spPr/>
        <p:txBody>
          <a:bodyPr/>
          <a:lstStyle/>
          <a:p>
            <a:fld id="{3A5F5595-61AE-4AA6-B423-33EDBD1DAE12}" type="slidenum">
              <a:rPr lang="fr-FR" smtClean="0"/>
              <a:pPr/>
              <a:t>2</a:t>
            </a:fld>
            <a:endParaRPr lang="fr-FR" dirty="0"/>
          </a:p>
        </p:txBody>
      </p:sp>
      <p:pic>
        <p:nvPicPr>
          <p:cNvPr id="5" name="Picture 2" descr="C:\Users\gossart\Documents\zStock\IMT\logos &amp; autres PR docs\Logo_IMT50.jpg"/>
          <p:cNvPicPr>
            <a:picLocks noChangeAspect="1" noChangeArrowheads="1"/>
          </p:cNvPicPr>
          <p:nvPr/>
        </p:nvPicPr>
        <p:blipFill>
          <a:blip r:embed="rId2" cstate="email"/>
          <a:srcRect/>
          <a:stretch>
            <a:fillRect/>
          </a:stretch>
        </p:blipFill>
        <p:spPr bwMode="auto">
          <a:xfrm>
            <a:off x="8244408" y="0"/>
            <a:ext cx="899592" cy="8109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188640"/>
            <a:ext cx="7031632" cy="648072"/>
          </a:xfrm>
        </p:spPr>
        <p:txBody>
          <a:bodyPr/>
          <a:lstStyle/>
          <a:p>
            <a:pPr algn="l"/>
            <a:r>
              <a:rPr lang="fr-FR" sz="3200" smtClean="0"/>
              <a:t>Example of solutions to barriers</a:t>
            </a:r>
            <a:endParaRPr lang="fr-FR" sz="3200"/>
          </a:p>
        </p:txBody>
      </p:sp>
      <p:sp>
        <p:nvSpPr>
          <p:cNvPr id="3" name="Espace réservé du contenu 2"/>
          <p:cNvSpPr>
            <a:spLocks noGrp="1"/>
          </p:cNvSpPr>
          <p:nvPr>
            <p:ph idx="1"/>
          </p:nvPr>
        </p:nvSpPr>
        <p:spPr>
          <a:xfrm>
            <a:off x="179512" y="980728"/>
            <a:ext cx="8640960" cy="5256584"/>
          </a:xfrm>
        </p:spPr>
        <p:txBody>
          <a:bodyPr>
            <a:noAutofit/>
          </a:bodyPr>
          <a:lstStyle/>
          <a:p>
            <a:pPr marL="0" indent="0">
              <a:buNone/>
            </a:pPr>
            <a:r>
              <a:rPr lang="en-GB" sz="2400" smtClean="0"/>
              <a:t>LACK OF IN-HOUSE SOURCES OF </a:t>
            </a:r>
            <a:r>
              <a:rPr lang="en-GB" sz="2400" smtClean="0">
                <a:solidFill>
                  <a:srgbClr val="FF0000"/>
                </a:solidFill>
              </a:rPr>
              <a:t>FINANCE</a:t>
            </a:r>
            <a:r>
              <a:rPr lang="en-GB" sz="2400" smtClean="0"/>
              <a:t>.</a:t>
            </a:r>
          </a:p>
          <a:p>
            <a:pPr>
              <a:buNone/>
            </a:pPr>
            <a:endParaRPr lang="en-GB" sz="2400" smtClean="0"/>
          </a:p>
          <a:p>
            <a:pPr>
              <a:lnSpc>
                <a:spcPct val="150000"/>
              </a:lnSpc>
              <a:buFont typeface="Arial" pitchFamily="34" charset="0"/>
              <a:buChar char="•"/>
            </a:pPr>
            <a:r>
              <a:rPr lang="en-US" sz="2400" b="0" smtClean="0"/>
              <a:t>Call for banking support + extend capital through shareholders;</a:t>
            </a:r>
          </a:p>
          <a:p>
            <a:pPr>
              <a:lnSpc>
                <a:spcPct val="150000"/>
              </a:lnSpc>
              <a:buFont typeface="Arial" pitchFamily="34" charset="0"/>
              <a:buChar char="•"/>
            </a:pPr>
            <a:r>
              <a:rPr lang="en-US" sz="2400" b="0" smtClean="0"/>
              <a:t>Improve organisational efficiency;</a:t>
            </a:r>
          </a:p>
          <a:p>
            <a:pPr>
              <a:lnSpc>
                <a:spcPct val="150000"/>
              </a:lnSpc>
              <a:buFont typeface="Arial" pitchFamily="34" charset="0"/>
              <a:buChar char="•"/>
            </a:pPr>
            <a:r>
              <a:rPr lang="en-US" sz="2400" b="0" smtClean="0"/>
              <a:t>Develop commercial and strategic partnerships;</a:t>
            </a:r>
          </a:p>
          <a:p>
            <a:pPr>
              <a:lnSpc>
                <a:spcPct val="150000"/>
              </a:lnSpc>
              <a:buFont typeface="Arial" pitchFamily="34" charset="0"/>
              <a:buChar char="•"/>
            </a:pPr>
            <a:r>
              <a:rPr lang="en-US" sz="2400" b="0" smtClean="0"/>
              <a:t>Conduct market analyses for sales department and production (LED components);</a:t>
            </a:r>
          </a:p>
          <a:p>
            <a:pPr>
              <a:lnSpc>
                <a:spcPct val="150000"/>
              </a:lnSpc>
              <a:buFont typeface="Arial" pitchFamily="34" charset="0"/>
              <a:buChar char="•"/>
            </a:pPr>
            <a:r>
              <a:rPr lang="en-US" sz="2400" b="0" smtClean="0"/>
              <a:t>Apply to funding programmes;</a:t>
            </a:r>
          </a:p>
          <a:p>
            <a:pPr>
              <a:lnSpc>
                <a:spcPct val="150000"/>
              </a:lnSpc>
              <a:buFont typeface="Arial" pitchFamily="34" charset="0"/>
              <a:buChar char="•"/>
            </a:pPr>
            <a:r>
              <a:rPr lang="en-US" sz="2400" b="0" smtClean="0"/>
              <a:t>Create a customer information system (newsletter)</a:t>
            </a:r>
            <a:r>
              <a:rPr lang="fr-FR" sz="2400" b="0" smtClean="0"/>
              <a:t>.</a:t>
            </a:r>
            <a:endParaRPr lang="en-US" sz="2400" b="0" smtClean="0"/>
          </a:p>
        </p:txBody>
      </p:sp>
      <p:sp>
        <p:nvSpPr>
          <p:cNvPr id="6" name="Espace réservé du numéro de diapositive 5"/>
          <p:cNvSpPr>
            <a:spLocks noGrp="1"/>
          </p:cNvSpPr>
          <p:nvPr>
            <p:ph type="sldNum" sz="quarter" idx="12"/>
          </p:nvPr>
        </p:nvSpPr>
        <p:spPr/>
        <p:txBody>
          <a:bodyPr/>
          <a:lstStyle/>
          <a:p>
            <a:fld id="{3A5F5595-61AE-4AA6-B423-33EDBD1DAE12}" type="slidenum">
              <a:rPr lang="fr-FR" smtClean="0"/>
              <a:pPr/>
              <a:t>29</a:t>
            </a:fld>
            <a:endParaRPr lang="fr-FR" dirty="0"/>
          </a:p>
        </p:txBody>
      </p:sp>
      <p:pic>
        <p:nvPicPr>
          <p:cNvPr id="5" name="Picture 2" descr="C:\Users\gossart\Documents\zStock\IMT\logos &amp; autres PR docs\Logo_IMT50.jpg"/>
          <p:cNvPicPr>
            <a:picLocks noChangeAspect="1" noChangeArrowheads="1"/>
          </p:cNvPicPr>
          <p:nvPr/>
        </p:nvPicPr>
        <p:blipFill>
          <a:blip r:embed="rId2" cstate="email"/>
          <a:srcRect/>
          <a:stretch>
            <a:fillRect/>
          </a:stretch>
        </p:blipFill>
        <p:spPr bwMode="auto">
          <a:xfrm>
            <a:off x="8244408" y="0"/>
            <a:ext cx="899592" cy="810900"/>
          </a:xfrm>
          <a:prstGeom prst="rect">
            <a:avLst/>
          </a:prstGeom>
          <a:noFill/>
        </p:spPr>
      </p:pic>
      <p:sp>
        <p:nvSpPr>
          <p:cNvPr id="7" name="Titre 1"/>
          <p:cNvSpPr txBox="1">
            <a:spLocks/>
          </p:cNvSpPr>
          <p:nvPr/>
        </p:nvSpPr>
        <p:spPr>
          <a:xfrm>
            <a:off x="0" y="6381328"/>
            <a:ext cx="1584176" cy="476672"/>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sz="3200" i="0" u="none" strike="noStrike" kern="1200" cap="none" spc="0" normalizeH="0" baseline="0" noProof="0" smtClean="0">
                <a:ln>
                  <a:noFill/>
                </a:ln>
                <a:solidFill>
                  <a:schemeClr val="tx1"/>
                </a:solidFill>
                <a:effectLst/>
                <a:uLnTx/>
                <a:uFillTx/>
                <a:latin typeface="+mj-lt"/>
                <a:ea typeface="+mj-ea"/>
                <a:cs typeface="+mj-cs"/>
              </a:rPr>
              <a:t>Phase I</a:t>
            </a:r>
            <a:endParaRPr kumimoji="0" lang="fr-FR" sz="3200" i="0" u="none" strike="noStrike" kern="1200" cap="none" spc="0" normalizeH="0" baseline="0" noProof="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188640"/>
            <a:ext cx="8507288" cy="936104"/>
          </a:xfrm>
        </p:spPr>
        <p:txBody>
          <a:bodyPr/>
          <a:lstStyle/>
          <a:p>
            <a:pPr algn="l"/>
            <a:r>
              <a:rPr lang="fr-FR" sz="3200" smtClean="0"/>
              <a:t>Example of solutions: </a:t>
            </a:r>
            <a:r>
              <a:rPr lang="fr-FR" sz="3200" b="1" smtClean="0">
                <a:solidFill>
                  <a:srgbClr val="FF0000"/>
                </a:solidFill>
              </a:rPr>
              <a:t>Firm</a:t>
            </a:r>
            <a:r>
              <a:rPr lang="fr-FR" sz="3200" smtClean="0"/>
              <a:t> </a:t>
            </a:r>
            <a:r>
              <a:rPr lang="fr-FR" sz="3200" b="1" smtClean="0">
                <a:solidFill>
                  <a:srgbClr val="FF0000"/>
                </a:solidFill>
              </a:rPr>
              <a:t>n°1</a:t>
            </a:r>
            <a:endParaRPr lang="fr-FR" sz="3200" b="1">
              <a:solidFill>
                <a:srgbClr val="FF0000"/>
              </a:solidFill>
            </a:endParaRPr>
          </a:p>
        </p:txBody>
      </p:sp>
      <p:sp>
        <p:nvSpPr>
          <p:cNvPr id="3" name="Espace réservé du contenu 2"/>
          <p:cNvSpPr>
            <a:spLocks noGrp="1"/>
          </p:cNvSpPr>
          <p:nvPr>
            <p:ph idx="1"/>
          </p:nvPr>
        </p:nvSpPr>
        <p:spPr>
          <a:xfrm>
            <a:off x="179512" y="1124744"/>
            <a:ext cx="8964488" cy="5112568"/>
          </a:xfrm>
        </p:spPr>
        <p:txBody>
          <a:bodyPr/>
          <a:lstStyle/>
          <a:p>
            <a:pPr marL="514350" indent="-514350">
              <a:lnSpc>
                <a:spcPct val="150000"/>
              </a:lnSpc>
              <a:buFont typeface="+mj-lt"/>
              <a:buAutoNum type="arabicPeriod"/>
            </a:pPr>
            <a:r>
              <a:rPr lang="en-US" smtClean="0"/>
              <a:t>LED </a:t>
            </a:r>
            <a:r>
              <a:rPr lang="en-US" smtClean="0">
                <a:solidFill>
                  <a:srgbClr val="FF0000"/>
                </a:solidFill>
              </a:rPr>
              <a:t>drivers</a:t>
            </a:r>
            <a:r>
              <a:rPr lang="en-US" smtClean="0"/>
              <a:t> are barriers to ecoinnovation </a:t>
            </a:r>
            <a:r>
              <a:rPr lang="en-US" sz="2400" smtClean="0"/>
              <a:t>(Level 2).</a:t>
            </a:r>
            <a:endParaRPr lang="en-US" smtClean="0"/>
          </a:p>
          <a:p>
            <a:pPr marL="914400" lvl="1" indent="-514350">
              <a:lnSpc>
                <a:spcPct val="150000"/>
              </a:lnSpc>
            </a:pPr>
            <a:r>
              <a:rPr lang="en-US" u="sng" smtClean="0"/>
              <a:t>Solution</a:t>
            </a:r>
            <a:r>
              <a:rPr lang="en-US" smtClean="0"/>
              <a:t>: </a:t>
            </a:r>
            <a:r>
              <a:rPr lang="en-GB" smtClean="0"/>
              <a:t>technician should recommend only  reliable drivers =&gt; train this technician to detect them.</a:t>
            </a:r>
          </a:p>
          <a:p>
            <a:pPr marL="514350" indent="-514350">
              <a:lnSpc>
                <a:spcPct val="150000"/>
              </a:lnSpc>
              <a:buFont typeface="+mj-lt"/>
              <a:buAutoNum type="arabicPeriod"/>
            </a:pPr>
            <a:endParaRPr lang="en-GB" sz="1600" smtClean="0"/>
          </a:p>
          <a:p>
            <a:pPr marL="514350" indent="-514350">
              <a:buFont typeface="+mj-lt"/>
              <a:buAutoNum type="arabicPeriod"/>
            </a:pPr>
            <a:r>
              <a:rPr lang="en-US" smtClean="0">
                <a:solidFill>
                  <a:srgbClr val="FF0000"/>
                </a:solidFill>
              </a:rPr>
              <a:t>Staff</a:t>
            </a:r>
            <a:r>
              <a:rPr lang="en-US" smtClean="0"/>
              <a:t> lacks information on technologies &amp; markets </a:t>
            </a:r>
            <a:r>
              <a:rPr lang="en-US" sz="2400" smtClean="0"/>
              <a:t>(Level 1).</a:t>
            </a:r>
          </a:p>
          <a:p>
            <a:pPr marL="914400" lvl="1" indent="-514350">
              <a:lnSpc>
                <a:spcPct val="150000"/>
              </a:lnSpc>
            </a:pPr>
            <a:r>
              <a:rPr lang="en-US" u="sng" smtClean="0"/>
              <a:t>Solution</a:t>
            </a:r>
            <a:r>
              <a:rPr lang="en-US" smtClean="0"/>
              <a:t>: Publish articles in magazines as well as on blog.</a:t>
            </a:r>
            <a:endParaRPr lang="fr-FR"/>
          </a:p>
        </p:txBody>
      </p:sp>
      <p:sp>
        <p:nvSpPr>
          <p:cNvPr id="4" name="Espace réservé du numéro de diapositive 3"/>
          <p:cNvSpPr>
            <a:spLocks noGrp="1"/>
          </p:cNvSpPr>
          <p:nvPr>
            <p:ph type="sldNum" sz="quarter" idx="12"/>
          </p:nvPr>
        </p:nvSpPr>
        <p:spPr/>
        <p:txBody>
          <a:bodyPr/>
          <a:lstStyle/>
          <a:p>
            <a:fld id="{3A5F5595-61AE-4AA6-B423-33EDBD1DAE12}" type="slidenum">
              <a:rPr lang="fr-FR" smtClean="0"/>
              <a:pPr/>
              <a:t>30</a:t>
            </a:fld>
            <a:endParaRPr lang="fr-FR" dirty="0"/>
          </a:p>
        </p:txBody>
      </p:sp>
      <p:pic>
        <p:nvPicPr>
          <p:cNvPr id="5" name="Picture 2" descr="C:\Users\gossart\Documents\zStock\IMT\logos &amp; autres PR docs\Logo_IMT50.jpg"/>
          <p:cNvPicPr>
            <a:picLocks noChangeAspect="1" noChangeArrowheads="1"/>
          </p:cNvPicPr>
          <p:nvPr/>
        </p:nvPicPr>
        <p:blipFill>
          <a:blip r:embed="rId2" cstate="email"/>
          <a:srcRect/>
          <a:stretch>
            <a:fillRect/>
          </a:stretch>
        </p:blipFill>
        <p:spPr bwMode="auto">
          <a:xfrm>
            <a:off x="8244408" y="0"/>
            <a:ext cx="899592" cy="810900"/>
          </a:xfrm>
          <a:prstGeom prst="rect">
            <a:avLst/>
          </a:prstGeom>
          <a:noFill/>
        </p:spPr>
      </p:pic>
      <p:sp>
        <p:nvSpPr>
          <p:cNvPr id="6" name="Titre 1"/>
          <p:cNvSpPr txBox="1">
            <a:spLocks/>
          </p:cNvSpPr>
          <p:nvPr/>
        </p:nvSpPr>
        <p:spPr>
          <a:xfrm>
            <a:off x="0" y="6381328"/>
            <a:ext cx="1584176" cy="476672"/>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sz="3200" i="0" u="none" strike="noStrike" kern="1200" cap="none" spc="0" normalizeH="0" baseline="0" noProof="0" smtClean="0">
                <a:ln>
                  <a:noFill/>
                </a:ln>
                <a:solidFill>
                  <a:schemeClr val="tx1"/>
                </a:solidFill>
                <a:effectLst/>
                <a:uLnTx/>
                <a:uFillTx/>
                <a:latin typeface="+mj-lt"/>
                <a:ea typeface="+mj-ea"/>
                <a:cs typeface="+mj-cs"/>
              </a:rPr>
              <a:t>Phase I</a:t>
            </a:r>
            <a:endParaRPr kumimoji="0" lang="fr-FR" sz="3200" i="0" u="none" strike="noStrike" kern="1200" cap="none" spc="0" normalizeH="0" baseline="0" noProof="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188640"/>
            <a:ext cx="8507288" cy="936104"/>
          </a:xfrm>
        </p:spPr>
        <p:txBody>
          <a:bodyPr/>
          <a:lstStyle/>
          <a:p>
            <a:pPr algn="l"/>
            <a:r>
              <a:rPr lang="fr-FR" sz="3200" smtClean="0"/>
              <a:t>Example of solutions: </a:t>
            </a:r>
            <a:r>
              <a:rPr lang="fr-FR" sz="3200" b="1" smtClean="0">
                <a:solidFill>
                  <a:srgbClr val="FF0000"/>
                </a:solidFill>
              </a:rPr>
              <a:t>Firm</a:t>
            </a:r>
            <a:r>
              <a:rPr lang="fr-FR" sz="3200" smtClean="0"/>
              <a:t> </a:t>
            </a:r>
            <a:r>
              <a:rPr lang="fr-FR" sz="3200" b="1" smtClean="0">
                <a:solidFill>
                  <a:srgbClr val="FF0000"/>
                </a:solidFill>
              </a:rPr>
              <a:t>n°2</a:t>
            </a:r>
            <a:endParaRPr lang="fr-FR" sz="3200" b="1">
              <a:solidFill>
                <a:srgbClr val="FF0000"/>
              </a:solidFill>
            </a:endParaRPr>
          </a:p>
        </p:txBody>
      </p:sp>
      <p:sp>
        <p:nvSpPr>
          <p:cNvPr id="3" name="Espace réservé du contenu 2"/>
          <p:cNvSpPr>
            <a:spLocks noGrp="1"/>
          </p:cNvSpPr>
          <p:nvPr>
            <p:ph idx="1"/>
          </p:nvPr>
        </p:nvSpPr>
        <p:spPr>
          <a:xfrm>
            <a:off x="251520" y="1124744"/>
            <a:ext cx="8892480" cy="5112568"/>
          </a:xfrm>
        </p:spPr>
        <p:txBody>
          <a:bodyPr/>
          <a:lstStyle/>
          <a:p>
            <a:pPr marL="514350" indent="-514350">
              <a:lnSpc>
                <a:spcPct val="150000"/>
              </a:lnSpc>
              <a:buFont typeface="+mj-lt"/>
              <a:buAutoNum type="arabicPeriod"/>
            </a:pPr>
            <a:r>
              <a:rPr lang="en-US" smtClean="0"/>
              <a:t>LED </a:t>
            </a:r>
            <a:r>
              <a:rPr lang="en-US" smtClean="0">
                <a:solidFill>
                  <a:srgbClr val="FF0000"/>
                </a:solidFill>
              </a:rPr>
              <a:t>drivers</a:t>
            </a:r>
            <a:r>
              <a:rPr lang="en-US" smtClean="0"/>
              <a:t> are barriers to ecoinnovation </a:t>
            </a:r>
            <a:r>
              <a:rPr lang="en-US" sz="2400" smtClean="0"/>
              <a:t>(Level 1).</a:t>
            </a:r>
            <a:endParaRPr lang="en-US" smtClean="0"/>
          </a:p>
          <a:p>
            <a:pPr marL="914400" lvl="1" indent="-514350">
              <a:lnSpc>
                <a:spcPct val="150000"/>
              </a:lnSpc>
            </a:pPr>
            <a:r>
              <a:rPr lang="en-US" u="sng" smtClean="0"/>
              <a:t>Solution</a:t>
            </a:r>
            <a:r>
              <a:rPr lang="en-US" smtClean="0"/>
              <a:t>: Use custom made drivers, change supplier</a:t>
            </a:r>
            <a:r>
              <a:rPr lang="en-GB" smtClean="0"/>
              <a:t>.</a:t>
            </a:r>
          </a:p>
          <a:p>
            <a:pPr marL="514350" indent="-514350">
              <a:lnSpc>
                <a:spcPct val="150000"/>
              </a:lnSpc>
              <a:buFont typeface="+mj-lt"/>
              <a:buAutoNum type="arabicPeriod"/>
            </a:pPr>
            <a:endParaRPr lang="en-GB" sz="1600" smtClean="0"/>
          </a:p>
          <a:p>
            <a:pPr marL="514350" indent="-514350">
              <a:lnSpc>
                <a:spcPct val="150000"/>
              </a:lnSpc>
              <a:buFont typeface="+mj-lt"/>
              <a:buAutoNum type="arabicPeriod"/>
            </a:pPr>
            <a:r>
              <a:rPr lang="en-US" smtClean="0"/>
              <a:t>The gross </a:t>
            </a:r>
            <a:r>
              <a:rPr lang="en-US" smtClean="0">
                <a:solidFill>
                  <a:srgbClr val="FF0000"/>
                </a:solidFill>
              </a:rPr>
              <a:t>intrinsic value </a:t>
            </a:r>
            <a:r>
              <a:rPr lang="en-US" smtClean="0"/>
              <a:t>of the recycled product is too low, which discourages innovation in recycling technologies </a:t>
            </a:r>
            <a:r>
              <a:rPr lang="en-US" sz="2400" smtClean="0"/>
              <a:t>(Level 1).</a:t>
            </a:r>
          </a:p>
          <a:p>
            <a:pPr marL="914400" lvl="1" indent="-514350">
              <a:lnSpc>
                <a:spcPct val="150000"/>
              </a:lnSpc>
            </a:pPr>
            <a:r>
              <a:rPr lang="en-US" u="sng" smtClean="0"/>
              <a:t>Solution</a:t>
            </a:r>
            <a:r>
              <a:rPr lang="en-US" smtClean="0"/>
              <a:t>: Prioritise reuse over recycling.</a:t>
            </a:r>
            <a:endParaRPr lang="fr-FR"/>
          </a:p>
        </p:txBody>
      </p:sp>
      <p:sp>
        <p:nvSpPr>
          <p:cNvPr id="4" name="Espace réservé du numéro de diapositive 3"/>
          <p:cNvSpPr>
            <a:spLocks noGrp="1"/>
          </p:cNvSpPr>
          <p:nvPr>
            <p:ph type="sldNum" sz="quarter" idx="12"/>
          </p:nvPr>
        </p:nvSpPr>
        <p:spPr/>
        <p:txBody>
          <a:bodyPr/>
          <a:lstStyle/>
          <a:p>
            <a:fld id="{3A5F5595-61AE-4AA6-B423-33EDBD1DAE12}" type="slidenum">
              <a:rPr lang="fr-FR" smtClean="0"/>
              <a:pPr/>
              <a:t>31</a:t>
            </a:fld>
            <a:endParaRPr lang="fr-FR" dirty="0"/>
          </a:p>
        </p:txBody>
      </p:sp>
      <p:pic>
        <p:nvPicPr>
          <p:cNvPr id="5" name="Picture 2" descr="C:\Users\gossart\Documents\zStock\IMT\logos &amp; autres PR docs\Logo_IMT50.jpg"/>
          <p:cNvPicPr>
            <a:picLocks noChangeAspect="1" noChangeArrowheads="1"/>
          </p:cNvPicPr>
          <p:nvPr/>
        </p:nvPicPr>
        <p:blipFill>
          <a:blip r:embed="rId2" cstate="email"/>
          <a:srcRect/>
          <a:stretch>
            <a:fillRect/>
          </a:stretch>
        </p:blipFill>
        <p:spPr bwMode="auto">
          <a:xfrm>
            <a:off x="8244408" y="0"/>
            <a:ext cx="899592" cy="810900"/>
          </a:xfrm>
          <a:prstGeom prst="rect">
            <a:avLst/>
          </a:prstGeom>
          <a:noFill/>
        </p:spPr>
      </p:pic>
      <p:sp>
        <p:nvSpPr>
          <p:cNvPr id="6" name="Titre 1"/>
          <p:cNvSpPr txBox="1">
            <a:spLocks/>
          </p:cNvSpPr>
          <p:nvPr/>
        </p:nvSpPr>
        <p:spPr>
          <a:xfrm>
            <a:off x="0" y="6381328"/>
            <a:ext cx="1584176" cy="476672"/>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sz="3200" i="0" u="none" strike="noStrike" kern="1200" cap="none" spc="0" normalizeH="0" baseline="0" noProof="0" smtClean="0">
                <a:ln>
                  <a:noFill/>
                </a:ln>
                <a:solidFill>
                  <a:schemeClr val="tx1"/>
                </a:solidFill>
                <a:effectLst/>
                <a:uLnTx/>
                <a:uFillTx/>
                <a:latin typeface="+mj-lt"/>
                <a:ea typeface="+mj-ea"/>
                <a:cs typeface="+mj-cs"/>
              </a:rPr>
              <a:t>Phase I</a:t>
            </a:r>
            <a:endParaRPr kumimoji="0" lang="fr-FR" sz="3200" i="0" u="none" strike="noStrike" kern="1200" cap="none" spc="0" normalizeH="0" baseline="0" noProof="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188640"/>
            <a:ext cx="8507288" cy="936104"/>
          </a:xfrm>
        </p:spPr>
        <p:txBody>
          <a:bodyPr/>
          <a:lstStyle/>
          <a:p>
            <a:pPr algn="l"/>
            <a:r>
              <a:rPr lang="fr-FR" sz="3200" smtClean="0"/>
              <a:t>Example of solutions: </a:t>
            </a:r>
            <a:r>
              <a:rPr lang="fr-FR" sz="3200" b="1" smtClean="0">
                <a:solidFill>
                  <a:srgbClr val="FF0000"/>
                </a:solidFill>
              </a:rPr>
              <a:t>Firm</a:t>
            </a:r>
            <a:r>
              <a:rPr lang="fr-FR" sz="3200" smtClean="0"/>
              <a:t> </a:t>
            </a:r>
            <a:r>
              <a:rPr lang="fr-FR" sz="3200" b="1" smtClean="0">
                <a:solidFill>
                  <a:srgbClr val="FF0000"/>
                </a:solidFill>
              </a:rPr>
              <a:t>n°3</a:t>
            </a:r>
            <a:endParaRPr lang="fr-FR" sz="3200" b="1">
              <a:solidFill>
                <a:srgbClr val="FF0000"/>
              </a:solidFill>
            </a:endParaRPr>
          </a:p>
        </p:txBody>
      </p:sp>
      <p:sp>
        <p:nvSpPr>
          <p:cNvPr id="3" name="Espace réservé du contenu 2"/>
          <p:cNvSpPr>
            <a:spLocks noGrp="1"/>
          </p:cNvSpPr>
          <p:nvPr>
            <p:ph idx="1"/>
          </p:nvPr>
        </p:nvSpPr>
        <p:spPr>
          <a:xfrm>
            <a:off x="251520" y="1124744"/>
            <a:ext cx="8892480" cy="5256584"/>
          </a:xfrm>
        </p:spPr>
        <p:txBody>
          <a:bodyPr/>
          <a:lstStyle/>
          <a:p>
            <a:pPr marL="514350" indent="-514350">
              <a:buFont typeface="+mj-lt"/>
              <a:buAutoNum type="arabicPeriod"/>
            </a:pPr>
            <a:r>
              <a:rPr lang="en-US" smtClean="0"/>
              <a:t>Increasing &amp; </a:t>
            </a:r>
            <a:r>
              <a:rPr lang="en-US" smtClean="0">
                <a:solidFill>
                  <a:srgbClr val="FF0000"/>
                </a:solidFill>
              </a:rPr>
              <a:t>unfair competition </a:t>
            </a:r>
            <a:r>
              <a:rPr lang="en-US" smtClean="0"/>
              <a:t>from non-European firms </a:t>
            </a:r>
            <a:r>
              <a:rPr lang="en-US" sz="2400" smtClean="0"/>
              <a:t>(Level 2).</a:t>
            </a:r>
            <a:endParaRPr lang="en-US" smtClean="0"/>
          </a:p>
          <a:p>
            <a:pPr marL="914400" lvl="1" indent="-514350"/>
            <a:r>
              <a:rPr lang="en-US" u="sng" smtClean="0"/>
              <a:t>Solution</a:t>
            </a:r>
            <a:r>
              <a:rPr lang="en-US" smtClean="0"/>
              <a:t>: Should be addressed at EU level, e.g. mandatory and well enforced specifications could be required for any LED product put on the EU market</a:t>
            </a:r>
            <a:r>
              <a:rPr lang="en-GB" smtClean="0"/>
              <a:t>.</a:t>
            </a:r>
          </a:p>
          <a:p>
            <a:pPr marL="514350" indent="-514350">
              <a:buFont typeface="+mj-lt"/>
              <a:buAutoNum type="arabicPeriod"/>
            </a:pPr>
            <a:endParaRPr lang="en-GB" sz="1600" smtClean="0"/>
          </a:p>
          <a:p>
            <a:pPr marL="514350" indent="-514350">
              <a:buFont typeface="+mj-lt"/>
              <a:buAutoNum type="arabicPeriod"/>
            </a:pPr>
            <a:r>
              <a:rPr lang="en-US" smtClean="0"/>
              <a:t>Marketing and </a:t>
            </a:r>
            <a:r>
              <a:rPr lang="en-US" smtClean="0">
                <a:solidFill>
                  <a:srgbClr val="FF0000"/>
                </a:solidFill>
              </a:rPr>
              <a:t>sales channels </a:t>
            </a:r>
            <a:r>
              <a:rPr lang="en-US" smtClean="0"/>
              <a:t>have not been developed yet </a:t>
            </a:r>
            <a:r>
              <a:rPr lang="en-US" sz="2400" smtClean="0"/>
              <a:t>(Level 1).</a:t>
            </a:r>
          </a:p>
          <a:p>
            <a:pPr marL="914400" lvl="1" indent="-514350"/>
            <a:r>
              <a:rPr lang="en-US" u="sng" smtClean="0"/>
              <a:t>Solutions</a:t>
            </a:r>
            <a:r>
              <a:rPr lang="en-US" smtClean="0"/>
              <a:t>: Commercial &amp; strategic partnerships, customer information system (newsletter), marketing offensive, funding programmes.</a:t>
            </a:r>
            <a:endParaRPr lang="fr-FR" smtClean="0"/>
          </a:p>
          <a:p>
            <a:endParaRPr lang="fr-FR"/>
          </a:p>
        </p:txBody>
      </p:sp>
      <p:sp>
        <p:nvSpPr>
          <p:cNvPr id="4" name="Espace réservé du numéro de diapositive 3"/>
          <p:cNvSpPr>
            <a:spLocks noGrp="1"/>
          </p:cNvSpPr>
          <p:nvPr>
            <p:ph type="sldNum" sz="quarter" idx="12"/>
          </p:nvPr>
        </p:nvSpPr>
        <p:spPr/>
        <p:txBody>
          <a:bodyPr/>
          <a:lstStyle/>
          <a:p>
            <a:fld id="{3A5F5595-61AE-4AA6-B423-33EDBD1DAE12}" type="slidenum">
              <a:rPr lang="fr-FR" smtClean="0"/>
              <a:pPr/>
              <a:t>32</a:t>
            </a:fld>
            <a:endParaRPr lang="fr-FR" dirty="0"/>
          </a:p>
        </p:txBody>
      </p:sp>
      <p:pic>
        <p:nvPicPr>
          <p:cNvPr id="5" name="Picture 2" descr="C:\Users\gossart\Documents\zStock\IMT\logos &amp; autres PR docs\Logo_IMT50.jpg"/>
          <p:cNvPicPr>
            <a:picLocks noChangeAspect="1" noChangeArrowheads="1"/>
          </p:cNvPicPr>
          <p:nvPr/>
        </p:nvPicPr>
        <p:blipFill>
          <a:blip r:embed="rId2" cstate="email"/>
          <a:srcRect/>
          <a:stretch>
            <a:fillRect/>
          </a:stretch>
        </p:blipFill>
        <p:spPr bwMode="auto">
          <a:xfrm>
            <a:off x="8244408" y="0"/>
            <a:ext cx="899592" cy="810900"/>
          </a:xfrm>
          <a:prstGeom prst="rect">
            <a:avLst/>
          </a:prstGeom>
          <a:noFill/>
        </p:spPr>
      </p:pic>
      <p:sp>
        <p:nvSpPr>
          <p:cNvPr id="6" name="Titre 1"/>
          <p:cNvSpPr txBox="1">
            <a:spLocks/>
          </p:cNvSpPr>
          <p:nvPr/>
        </p:nvSpPr>
        <p:spPr>
          <a:xfrm>
            <a:off x="0" y="6381328"/>
            <a:ext cx="1584176" cy="476672"/>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sz="3200" i="0" u="none" strike="noStrike" kern="1200" cap="none" spc="0" normalizeH="0" baseline="0" noProof="0" smtClean="0">
                <a:ln>
                  <a:noFill/>
                </a:ln>
                <a:solidFill>
                  <a:schemeClr val="tx1"/>
                </a:solidFill>
                <a:effectLst/>
                <a:uLnTx/>
                <a:uFillTx/>
                <a:latin typeface="+mj-lt"/>
                <a:ea typeface="+mj-ea"/>
                <a:cs typeface="+mj-cs"/>
              </a:rPr>
              <a:t>Phase I</a:t>
            </a:r>
            <a:endParaRPr kumimoji="0" lang="fr-FR" sz="3200" i="0" u="none" strike="noStrike" kern="1200" cap="none" spc="0" normalizeH="0" baseline="0" noProof="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188640"/>
            <a:ext cx="8507288" cy="936104"/>
          </a:xfrm>
        </p:spPr>
        <p:txBody>
          <a:bodyPr/>
          <a:lstStyle/>
          <a:p>
            <a:pPr algn="l"/>
            <a:r>
              <a:rPr lang="fr-FR" sz="3200" smtClean="0"/>
              <a:t>Example of solutions: </a:t>
            </a:r>
            <a:r>
              <a:rPr lang="fr-FR" sz="3200" b="1" smtClean="0">
                <a:solidFill>
                  <a:srgbClr val="FF0000"/>
                </a:solidFill>
              </a:rPr>
              <a:t>Firm</a:t>
            </a:r>
            <a:r>
              <a:rPr lang="fr-FR" sz="3200" smtClean="0"/>
              <a:t> </a:t>
            </a:r>
            <a:r>
              <a:rPr lang="fr-FR" sz="3200" b="1" smtClean="0">
                <a:solidFill>
                  <a:srgbClr val="FF0000"/>
                </a:solidFill>
              </a:rPr>
              <a:t>n°4</a:t>
            </a:r>
            <a:endParaRPr lang="fr-FR" sz="3200" b="1">
              <a:solidFill>
                <a:srgbClr val="FF0000"/>
              </a:solidFill>
            </a:endParaRPr>
          </a:p>
        </p:txBody>
      </p:sp>
      <p:sp>
        <p:nvSpPr>
          <p:cNvPr id="3" name="Espace réservé du contenu 2"/>
          <p:cNvSpPr>
            <a:spLocks noGrp="1"/>
          </p:cNvSpPr>
          <p:nvPr>
            <p:ph idx="1"/>
          </p:nvPr>
        </p:nvSpPr>
        <p:spPr>
          <a:xfrm>
            <a:off x="395536" y="1052736"/>
            <a:ext cx="8568952" cy="5256584"/>
          </a:xfrm>
        </p:spPr>
        <p:txBody>
          <a:bodyPr/>
          <a:lstStyle/>
          <a:p>
            <a:pPr marL="514350" indent="-514350">
              <a:buFont typeface="+mj-lt"/>
              <a:buAutoNum type="arabicPeriod"/>
            </a:pPr>
            <a:r>
              <a:rPr lang="en-US" smtClean="0">
                <a:solidFill>
                  <a:srgbClr val="FF0000"/>
                </a:solidFill>
              </a:rPr>
              <a:t>Information systems </a:t>
            </a:r>
            <a:r>
              <a:rPr lang="en-US" smtClean="0"/>
              <a:t>are sources of rigidity that discourage ecoinnovation </a:t>
            </a:r>
            <a:r>
              <a:rPr lang="en-US" sz="2400" smtClean="0"/>
              <a:t>(Level 2).</a:t>
            </a:r>
            <a:endParaRPr lang="en-US" smtClean="0"/>
          </a:p>
          <a:p>
            <a:pPr marL="914400" lvl="1" indent="-514350">
              <a:lnSpc>
                <a:spcPct val="150000"/>
              </a:lnSpc>
            </a:pPr>
            <a:r>
              <a:rPr lang="en-US" u="sng" smtClean="0"/>
              <a:t>Solution</a:t>
            </a:r>
            <a:r>
              <a:rPr lang="en-US" smtClean="0"/>
              <a:t>: </a:t>
            </a:r>
            <a:r>
              <a:rPr lang="en-GB" smtClean="0"/>
              <a:t>Adopt a new ERP system.</a:t>
            </a:r>
          </a:p>
          <a:p>
            <a:pPr marL="514350" indent="-514350">
              <a:lnSpc>
                <a:spcPct val="150000"/>
              </a:lnSpc>
              <a:buFont typeface="+mj-lt"/>
              <a:buAutoNum type="arabicPeriod"/>
            </a:pPr>
            <a:endParaRPr lang="en-GB" sz="1200" smtClean="0"/>
          </a:p>
          <a:p>
            <a:pPr marL="514350" indent="-514350">
              <a:buFont typeface="+mj-lt"/>
              <a:buAutoNum type="arabicPeriod"/>
            </a:pPr>
            <a:r>
              <a:rPr lang="en-US" smtClean="0"/>
              <a:t>Existence of </a:t>
            </a:r>
            <a:r>
              <a:rPr lang="en-US" smtClean="0">
                <a:solidFill>
                  <a:srgbClr val="FF0000"/>
                </a:solidFill>
              </a:rPr>
              <a:t>litigations</a:t>
            </a:r>
            <a:r>
              <a:rPr lang="en-US" smtClean="0"/>
              <a:t> between firms </a:t>
            </a:r>
            <a:r>
              <a:rPr lang="en-US" sz="2400" smtClean="0"/>
              <a:t>(Level 2).</a:t>
            </a:r>
          </a:p>
          <a:p>
            <a:pPr marL="914400" lvl="1" indent="-514350">
              <a:lnSpc>
                <a:spcPct val="150000"/>
              </a:lnSpc>
            </a:pPr>
            <a:r>
              <a:rPr lang="en-US" u="sng" smtClean="0"/>
              <a:t>Solutions</a:t>
            </a:r>
            <a:r>
              <a:rPr lang="en-US" smtClean="0"/>
              <a:t>: The European Parliament should pass laws to avoid abusing of IP by big consortia. The FRAND (fair, reasonable, and non-discriminatory) licensing scheme could be promoted.</a:t>
            </a:r>
            <a:endParaRPr lang="fr-FR" smtClean="0"/>
          </a:p>
          <a:p>
            <a:pPr>
              <a:lnSpc>
                <a:spcPct val="150000"/>
              </a:lnSpc>
            </a:pPr>
            <a:endParaRPr lang="fr-FR"/>
          </a:p>
        </p:txBody>
      </p:sp>
      <p:sp>
        <p:nvSpPr>
          <p:cNvPr id="4" name="Espace réservé du numéro de diapositive 3"/>
          <p:cNvSpPr>
            <a:spLocks noGrp="1"/>
          </p:cNvSpPr>
          <p:nvPr>
            <p:ph type="sldNum" sz="quarter" idx="12"/>
          </p:nvPr>
        </p:nvSpPr>
        <p:spPr/>
        <p:txBody>
          <a:bodyPr/>
          <a:lstStyle/>
          <a:p>
            <a:fld id="{3A5F5595-61AE-4AA6-B423-33EDBD1DAE12}" type="slidenum">
              <a:rPr lang="fr-FR" smtClean="0"/>
              <a:pPr/>
              <a:t>33</a:t>
            </a:fld>
            <a:endParaRPr lang="fr-FR" dirty="0"/>
          </a:p>
        </p:txBody>
      </p:sp>
      <p:pic>
        <p:nvPicPr>
          <p:cNvPr id="5" name="Picture 2" descr="C:\Users\gossart\Documents\zStock\IMT\logos &amp; autres PR docs\Logo_IMT50.jpg"/>
          <p:cNvPicPr>
            <a:picLocks noChangeAspect="1" noChangeArrowheads="1"/>
          </p:cNvPicPr>
          <p:nvPr/>
        </p:nvPicPr>
        <p:blipFill>
          <a:blip r:embed="rId2" cstate="email"/>
          <a:srcRect/>
          <a:stretch>
            <a:fillRect/>
          </a:stretch>
        </p:blipFill>
        <p:spPr bwMode="auto">
          <a:xfrm>
            <a:off x="8244408" y="0"/>
            <a:ext cx="899592" cy="810900"/>
          </a:xfrm>
          <a:prstGeom prst="rect">
            <a:avLst/>
          </a:prstGeom>
          <a:noFill/>
        </p:spPr>
      </p:pic>
      <p:sp>
        <p:nvSpPr>
          <p:cNvPr id="6" name="Titre 1"/>
          <p:cNvSpPr txBox="1">
            <a:spLocks/>
          </p:cNvSpPr>
          <p:nvPr/>
        </p:nvSpPr>
        <p:spPr>
          <a:xfrm>
            <a:off x="0" y="6381328"/>
            <a:ext cx="1584176" cy="476672"/>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sz="3200" i="0" u="none" strike="noStrike" kern="1200" cap="none" spc="0" normalizeH="0" baseline="0" noProof="0" smtClean="0">
                <a:ln>
                  <a:noFill/>
                </a:ln>
                <a:solidFill>
                  <a:schemeClr val="tx1"/>
                </a:solidFill>
                <a:effectLst/>
                <a:uLnTx/>
                <a:uFillTx/>
                <a:latin typeface="+mj-lt"/>
                <a:ea typeface="+mj-ea"/>
                <a:cs typeface="+mj-cs"/>
              </a:rPr>
              <a:t>Phase I</a:t>
            </a:r>
            <a:endParaRPr kumimoji="0" lang="fr-FR" sz="3200" i="0" u="none" strike="noStrike" kern="1200" cap="none" spc="0" normalizeH="0" baseline="0" noProof="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A5F5595-61AE-4AA6-B423-33EDBD1DAE12}" type="slidenum">
              <a:rPr lang="fr-FR" smtClean="0"/>
              <a:pPr/>
              <a:t>34</a:t>
            </a:fld>
            <a:endParaRPr lang="fr-FR" dirty="0"/>
          </a:p>
        </p:txBody>
      </p:sp>
      <p:pic>
        <p:nvPicPr>
          <p:cNvPr id="2050" name="Picture 2"/>
          <p:cNvPicPr>
            <a:picLocks noGrp="1" noChangeAspect="1" noChangeArrowheads="1"/>
          </p:cNvPicPr>
          <p:nvPr>
            <p:ph idx="1"/>
          </p:nvPr>
        </p:nvPicPr>
        <p:blipFill>
          <a:blip r:embed="rId2" cstate="email"/>
          <a:srcRect/>
          <a:stretch>
            <a:fillRect/>
          </a:stretch>
        </p:blipFill>
        <p:spPr bwMode="auto">
          <a:xfrm>
            <a:off x="1463574" y="0"/>
            <a:ext cx="7680426" cy="6858000"/>
          </a:xfrm>
          <a:prstGeom prst="rect">
            <a:avLst/>
          </a:prstGeom>
          <a:noFill/>
          <a:ln w="9525">
            <a:noFill/>
            <a:miter lim="800000"/>
            <a:headEnd/>
            <a:tailEnd/>
          </a:ln>
        </p:spPr>
      </p:pic>
      <p:sp>
        <p:nvSpPr>
          <p:cNvPr id="8" name="Titre 1"/>
          <p:cNvSpPr txBox="1">
            <a:spLocks/>
          </p:cNvSpPr>
          <p:nvPr/>
        </p:nvSpPr>
        <p:spPr>
          <a:xfrm>
            <a:off x="0" y="2132856"/>
            <a:ext cx="2051720" cy="1187624"/>
          </a:xfrm>
          <a:prstGeom prst="rect">
            <a:avLst/>
          </a:prstGeom>
        </p:spPr>
        <p:txBody>
          <a:bodyPr vert="horz" lIns="91440" tIns="45720" rIns="91440" bIns="45720" rtlCol="0" anchor="b">
            <a:noAutofit/>
          </a:bodyPr>
          <a:lstStyle/>
          <a:p>
            <a:pPr marL="0" marR="0" lvl="0" indent="0" algn="ctr" defTabSz="914400" rtl="0" eaLnBrk="1" fontAlgn="auto" latinLnBrk="0" hangingPunct="1">
              <a:lnSpc>
                <a:spcPct val="170000"/>
              </a:lnSpc>
              <a:spcBef>
                <a:spcPct val="0"/>
              </a:spcBef>
              <a:spcAft>
                <a:spcPts val="0"/>
              </a:spcAft>
              <a:buClrTx/>
              <a:buSzTx/>
              <a:buFontTx/>
              <a:buNone/>
              <a:tabLst/>
              <a:defRPr/>
            </a:pPr>
            <a:r>
              <a:rPr kumimoji="0" lang="fr-FR" sz="2400" b="1" i="0" u="none" strike="noStrike" kern="1200" cap="none" spc="0" normalizeH="0" baseline="0" noProof="0" smtClean="0">
                <a:ln>
                  <a:noFill/>
                </a:ln>
                <a:solidFill>
                  <a:schemeClr val="tx2"/>
                </a:solidFill>
                <a:effectLst/>
                <a:uLnTx/>
                <a:uFillTx/>
                <a:latin typeface="+mj-lt"/>
                <a:ea typeface="+mj-ea"/>
                <a:cs typeface="+mj-cs"/>
              </a:rPr>
              <a:t>Analysis  of LED  patents</a:t>
            </a:r>
            <a:endParaRPr kumimoji="0" lang="fr-FR" sz="2400" b="1" i="0" u="none" strike="noStrike" kern="1200" cap="none" spc="0" normalizeH="0" baseline="0" noProof="0">
              <a:ln>
                <a:noFill/>
              </a:ln>
              <a:solidFill>
                <a:schemeClr val="tx2"/>
              </a:solidFill>
              <a:effectLst/>
              <a:uLnTx/>
              <a:uFillTx/>
              <a:latin typeface="+mj-lt"/>
              <a:ea typeface="+mj-ea"/>
              <a:cs typeface="+mj-cs"/>
            </a:endParaRPr>
          </a:p>
        </p:txBody>
      </p:sp>
      <p:sp>
        <p:nvSpPr>
          <p:cNvPr id="9" name="Rectangle 8"/>
          <p:cNvSpPr/>
          <p:nvPr/>
        </p:nvSpPr>
        <p:spPr>
          <a:xfrm>
            <a:off x="1475656" y="0"/>
            <a:ext cx="936104" cy="3326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Titre 1"/>
          <p:cNvSpPr txBox="1">
            <a:spLocks/>
          </p:cNvSpPr>
          <p:nvPr/>
        </p:nvSpPr>
        <p:spPr>
          <a:xfrm>
            <a:off x="0" y="6381328"/>
            <a:ext cx="1584176" cy="476672"/>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sz="3200" i="0" u="none" strike="noStrike" kern="1200" cap="none" spc="0" normalizeH="0" baseline="0" noProof="0" smtClean="0">
                <a:ln>
                  <a:noFill/>
                </a:ln>
                <a:solidFill>
                  <a:schemeClr val="tx1"/>
                </a:solidFill>
                <a:effectLst/>
                <a:uLnTx/>
                <a:uFillTx/>
                <a:latin typeface="+mj-lt"/>
                <a:ea typeface="+mj-ea"/>
                <a:cs typeface="+mj-cs"/>
              </a:rPr>
              <a:t>Phase II</a:t>
            </a:r>
            <a:endParaRPr kumimoji="0" lang="fr-FR" sz="3200" i="0" u="none" strike="noStrike" kern="1200" cap="none" spc="0" normalizeH="0" baseline="0" noProof="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116632"/>
            <a:ext cx="7211144" cy="764704"/>
          </a:xfrm>
        </p:spPr>
        <p:txBody>
          <a:bodyPr/>
          <a:lstStyle/>
          <a:p>
            <a:r>
              <a:rPr lang="de-DE" sz="3600" b="1" smtClean="0"/>
              <a:t>The cycLED project</a:t>
            </a:r>
            <a:endParaRPr lang="de-DE" sz="3600" b="1" dirty="0"/>
          </a:p>
        </p:txBody>
      </p:sp>
      <p:sp>
        <p:nvSpPr>
          <p:cNvPr id="3" name="Inhaltsplatzhalter 2"/>
          <p:cNvSpPr>
            <a:spLocks noGrp="1"/>
          </p:cNvSpPr>
          <p:nvPr>
            <p:ph idx="1"/>
          </p:nvPr>
        </p:nvSpPr>
        <p:spPr>
          <a:xfrm>
            <a:off x="179512" y="980728"/>
            <a:ext cx="8964488" cy="5328592"/>
          </a:xfrm>
        </p:spPr>
        <p:txBody>
          <a:bodyPr/>
          <a:lstStyle/>
          <a:p>
            <a:pPr marL="344487" lvl="1" indent="-342900">
              <a:buFont typeface="Arial" panose="020B0604020202020204" pitchFamily="34" charset="0"/>
              <a:buChar char="•"/>
            </a:pPr>
            <a:r>
              <a:rPr lang="de-DE" sz="2400" smtClean="0"/>
              <a:t>Objectives:</a:t>
            </a:r>
            <a:endParaRPr lang="de-DE" sz="2400" b="1" dirty="0" smtClean="0"/>
          </a:p>
          <a:p>
            <a:pPr lvl="1"/>
            <a:r>
              <a:rPr lang="de-DE" sz="2400" dirty="0" err="1" smtClean="0">
                <a:solidFill>
                  <a:srgbClr val="FF0000"/>
                </a:solidFill>
              </a:rPr>
              <a:t>Minimize</a:t>
            </a:r>
            <a:r>
              <a:rPr lang="de-DE" sz="2400" dirty="0" smtClean="0">
                <a:solidFill>
                  <a:srgbClr val="FF0000"/>
                </a:solidFill>
              </a:rPr>
              <a:t> </a:t>
            </a:r>
            <a:r>
              <a:rPr lang="de-DE" sz="2400" dirty="0" err="1" smtClean="0">
                <a:solidFill>
                  <a:srgbClr val="FF0000"/>
                </a:solidFill>
              </a:rPr>
              <a:t>consumption</a:t>
            </a:r>
            <a:r>
              <a:rPr lang="de-DE" sz="2400" dirty="0" smtClean="0">
                <a:solidFill>
                  <a:srgbClr val="FF0000"/>
                </a:solidFill>
              </a:rPr>
              <a:t> </a:t>
            </a:r>
            <a:r>
              <a:rPr lang="de-DE" sz="2400" dirty="0" err="1">
                <a:solidFill>
                  <a:srgbClr val="FF0000"/>
                </a:solidFill>
              </a:rPr>
              <a:t>of</a:t>
            </a:r>
            <a:r>
              <a:rPr lang="de-DE" sz="2400" dirty="0">
                <a:solidFill>
                  <a:srgbClr val="FF0000"/>
                </a:solidFill>
              </a:rPr>
              <a:t> </a:t>
            </a:r>
            <a:r>
              <a:rPr lang="de-DE" sz="2400" dirty="0" err="1">
                <a:solidFill>
                  <a:srgbClr val="FF0000"/>
                </a:solidFill>
              </a:rPr>
              <a:t>target</a:t>
            </a:r>
            <a:r>
              <a:rPr lang="de-DE" sz="2400" dirty="0">
                <a:solidFill>
                  <a:srgbClr val="FF0000"/>
                </a:solidFill>
              </a:rPr>
              <a:t> </a:t>
            </a:r>
            <a:r>
              <a:rPr lang="de-DE" sz="2400" dirty="0" err="1">
                <a:solidFill>
                  <a:srgbClr val="FF0000"/>
                </a:solidFill>
              </a:rPr>
              <a:t>metals</a:t>
            </a:r>
            <a:r>
              <a:rPr lang="de-DE" sz="2400" dirty="0">
                <a:solidFill>
                  <a:srgbClr val="FF0000"/>
                </a:solidFill>
              </a:rPr>
              <a:t> in </a:t>
            </a:r>
            <a:r>
              <a:rPr lang="de-DE" sz="2400" dirty="0" smtClean="0">
                <a:solidFill>
                  <a:srgbClr val="FF0000"/>
                </a:solidFill>
              </a:rPr>
              <a:t>LED-</a:t>
            </a:r>
            <a:r>
              <a:rPr lang="de-DE" sz="2400" dirty="0" err="1" smtClean="0">
                <a:solidFill>
                  <a:srgbClr val="FF0000"/>
                </a:solidFill>
              </a:rPr>
              <a:t>products</a:t>
            </a:r>
            <a:r>
              <a:rPr lang="de-DE" sz="2400" dirty="0" smtClean="0">
                <a:solidFill>
                  <a:srgbClr val="FF0000"/>
                </a:solidFill>
              </a:rPr>
              <a:t> </a:t>
            </a:r>
            <a:r>
              <a:rPr lang="de-DE" sz="2400" dirty="0" smtClean="0"/>
              <a:t>via</a:t>
            </a:r>
          </a:p>
          <a:p>
            <a:pPr lvl="2"/>
            <a:r>
              <a:rPr lang="de-DE" smtClean="0"/>
              <a:t>Design for </a:t>
            </a:r>
            <a:r>
              <a:rPr lang="de-DE" dirty="0" err="1" smtClean="0"/>
              <a:t>longevity</a:t>
            </a:r>
            <a:r>
              <a:rPr lang="de-DE" dirty="0" smtClean="0"/>
              <a:t>, </a:t>
            </a:r>
            <a:r>
              <a:rPr lang="de-DE" dirty="0" err="1" smtClean="0"/>
              <a:t>reuse</a:t>
            </a:r>
            <a:r>
              <a:rPr lang="de-DE" smtClean="0"/>
              <a:t>, repair;</a:t>
            </a:r>
            <a:endParaRPr lang="de-DE" dirty="0" smtClean="0"/>
          </a:p>
          <a:p>
            <a:pPr lvl="2"/>
            <a:r>
              <a:rPr lang="de-DE" smtClean="0"/>
              <a:t>Optimized end-of-life </a:t>
            </a:r>
            <a:r>
              <a:rPr lang="de-DE" dirty="0" err="1" smtClean="0"/>
              <a:t>of</a:t>
            </a:r>
            <a:r>
              <a:rPr lang="de-DE" dirty="0" smtClean="0"/>
              <a:t> </a:t>
            </a:r>
            <a:r>
              <a:rPr lang="de-DE" smtClean="0"/>
              <a:t>LED products.</a:t>
            </a:r>
          </a:p>
          <a:p>
            <a:pPr lvl="1"/>
            <a:r>
              <a:rPr lang="de-DE" sz="2400" smtClean="0"/>
              <a:t>Produce highly efficient </a:t>
            </a:r>
            <a:r>
              <a:rPr lang="de-DE" sz="2400" smtClean="0">
                <a:solidFill>
                  <a:srgbClr val="FF0000"/>
                </a:solidFill>
              </a:rPr>
              <a:t>ecodesigned LED products.</a:t>
            </a:r>
            <a:endParaRPr lang="de-DE" sz="2400" dirty="0" smtClean="0">
              <a:solidFill>
                <a:srgbClr val="FF0000"/>
              </a:solidFill>
            </a:endParaRPr>
          </a:p>
          <a:p>
            <a:pPr marL="344487" lvl="1" indent="-342900">
              <a:buFont typeface="Arial" pitchFamily="34" charset="0"/>
              <a:buChar char="•"/>
            </a:pPr>
            <a:r>
              <a:rPr lang="de-DE" sz="2400" smtClean="0"/>
              <a:t>Project Duration: 42 </a:t>
            </a:r>
            <a:r>
              <a:rPr lang="de-DE" sz="2400" dirty="0" err="1" smtClean="0"/>
              <a:t>months</a:t>
            </a:r>
            <a:endParaRPr lang="de-DE" sz="2400" dirty="0" smtClean="0"/>
          </a:p>
          <a:p>
            <a:pPr lvl="1"/>
            <a:r>
              <a:rPr lang="de-DE" sz="2400" dirty="0" smtClean="0"/>
              <a:t>1 </a:t>
            </a:r>
            <a:r>
              <a:rPr lang="de-DE" sz="2400" dirty="0" err="1" smtClean="0"/>
              <a:t>January</a:t>
            </a:r>
            <a:r>
              <a:rPr lang="de-DE" sz="2400" dirty="0" smtClean="0"/>
              <a:t> 2012 </a:t>
            </a:r>
            <a:r>
              <a:rPr lang="de-DE" sz="2400" dirty="0" err="1" smtClean="0"/>
              <a:t>to</a:t>
            </a:r>
            <a:r>
              <a:rPr lang="de-DE" sz="2400" dirty="0" smtClean="0"/>
              <a:t> 30 June 2015</a:t>
            </a:r>
            <a:r>
              <a:rPr lang="de-DE" sz="2400" dirty="0"/>
              <a:t> </a:t>
            </a:r>
            <a:endParaRPr lang="de-DE" sz="2400" dirty="0" smtClean="0"/>
          </a:p>
          <a:p>
            <a:pPr marL="344487" lvl="1" indent="-342900">
              <a:buFont typeface="Arial" pitchFamily="34" charset="0"/>
              <a:buChar char="•"/>
            </a:pPr>
            <a:r>
              <a:rPr lang="de-DE" sz="2400" smtClean="0"/>
              <a:t>Coordination:</a:t>
            </a:r>
            <a:endParaRPr lang="de-DE" sz="2400" dirty="0"/>
          </a:p>
          <a:p>
            <a:pPr lvl="1"/>
            <a:r>
              <a:rPr lang="de-DE" sz="2400" dirty="0"/>
              <a:t>Dr. Otmar </a:t>
            </a:r>
            <a:r>
              <a:rPr lang="de-DE" sz="2400" dirty="0" err="1"/>
              <a:t>Deubzer</a:t>
            </a:r>
            <a:r>
              <a:rPr lang="de-DE" sz="2400" dirty="0"/>
              <a:t>, Fraunhofer IZM</a:t>
            </a:r>
          </a:p>
          <a:p>
            <a:pPr marL="344487" lvl="1" indent="-342900">
              <a:buFont typeface="Arial" pitchFamily="34" charset="0"/>
              <a:buChar char="•"/>
            </a:pPr>
            <a:r>
              <a:rPr lang="de-DE" sz="2400" smtClean="0"/>
              <a:t>Financing:</a:t>
            </a:r>
            <a:endParaRPr lang="de-DE" sz="2400" dirty="0" smtClean="0"/>
          </a:p>
          <a:p>
            <a:pPr lvl="1"/>
            <a:r>
              <a:rPr lang="de-DE" sz="2400" dirty="0"/>
              <a:t>~ 5.4 </a:t>
            </a:r>
            <a:r>
              <a:rPr lang="de-DE" sz="2400" dirty="0" err="1"/>
              <a:t>mio</a:t>
            </a:r>
            <a:r>
              <a:rPr lang="de-DE" sz="2400" dirty="0"/>
              <a:t> €, </a:t>
            </a:r>
            <a:r>
              <a:rPr lang="de-DE" sz="2400" dirty="0" err="1"/>
              <a:t>co-funding</a:t>
            </a:r>
            <a:r>
              <a:rPr lang="de-DE" sz="2400" dirty="0"/>
              <a:t> </a:t>
            </a:r>
            <a:r>
              <a:rPr lang="de-DE" sz="2400" dirty="0" err="1"/>
              <a:t>of</a:t>
            </a:r>
            <a:r>
              <a:rPr lang="de-DE" sz="2400" dirty="0"/>
              <a:t> ~ 4 </a:t>
            </a:r>
            <a:r>
              <a:rPr lang="de-DE" sz="2400" dirty="0" err="1"/>
              <a:t>mio</a:t>
            </a:r>
            <a:r>
              <a:rPr lang="de-DE" sz="2400" dirty="0"/>
              <a:t> € </a:t>
            </a:r>
            <a:r>
              <a:rPr lang="de-DE" sz="2400" dirty="0" err="1"/>
              <a:t>by</a:t>
            </a:r>
            <a:r>
              <a:rPr lang="de-DE" sz="2400" dirty="0"/>
              <a:t> EC</a:t>
            </a:r>
            <a:r>
              <a:rPr lang="de-DE" sz="2400"/>
              <a:t>, </a:t>
            </a:r>
            <a:r>
              <a:rPr lang="de-DE" sz="2400" smtClean="0"/>
              <a:t>FP7 (CP, DG ENV)</a:t>
            </a:r>
          </a:p>
          <a:p>
            <a:pPr marL="342900" lvl="1" indent="-342900">
              <a:buFont typeface="Arial" pitchFamily="34" charset="0"/>
              <a:buChar char="•"/>
            </a:pPr>
            <a:r>
              <a:rPr lang="de-DE" sz="2400" smtClean="0"/>
              <a:t>cycLED project web page: </a:t>
            </a:r>
            <a:r>
              <a:rPr lang="de-DE" sz="2400" smtClean="0">
                <a:hlinkClick r:id="rId2"/>
              </a:rPr>
              <a:t>www.cyc-LED.eu</a:t>
            </a:r>
            <a:endParaRPr lang="de-DE" sz="2400" dirty="0"/>
          </a:p>
          <a:p>
            <a:pPr lvl="1"/>
            <a:endParaRPr lang="de-DE" sz="2400" dirty="0"/>
          </a:p>
        </p:txBody>
      </p:sp>
      <p:pic>
        <p:nvPicPr>
          <p:cNvPr id="4" name="Picture 2" descr="C:\Users\gossart\Documents\zStock\IMT\logos &amp; autres PR docs\Logo_IMT50.jpg"/>
          <p:cNvPicPr>
            <a:picLocks noChangeAspect="1" noChangeArrowheads="1"/>
          </p:cNvPicPr>
          <p:nvPr/>
        </p:nvPicPr>
        <p:blipFill>
          <a:blip r:embed="rId3" cstate="email"/>
          <a:srcRect/>
          <a:stretch>
            <a:fillRect/>
          </a:stretch>
        </p:blipFill>
        <p:spPr bwMode="auto">
          <a:xfrm>
            <a:off x="8244408" y="0"/>
            <a:ext cx="899592" cy="810900"/>
          </a:xfrm>
          <a:prstGeom prst="rect">
            <a:avLst/>
          </a:prstGeom>
          <a:noFill/>
        </p:spPr>
      </p:pic>
    </p:spTree>
    <p:extLst>
      <p:ext uri="{BB962C8B-B14F-4D97-AF65-F5344CB8AC3E}">
        <p14:creationId xmlns:p14="http://schemas.microsoft.com/office/powerpoint/2010/main" xmlns="" val="341428051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0" y="908720"/>
            <a:ext cx="9144000" cy="5949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p:cNvSpPr/>
          <p:nvPr/>
        </p:nvSpPr>
        <p:spPr>
          <a:xfrm>
            <a:off x="0" y="5373216"/>
            <a:ext cx="9144000" cy="1512168"/>
          </a:xfrm>
          <a:prstGeom prst="rect">
            <a:avLst/>
          </a:prstGeom>
        </p:spPr>
        <p:style>
          <a:lnRef idx="0">
            <a:schemeClr val="accent2"/>
          </a:lnRef>
          <a:fillRef idx="3">
            <a:schemeClr val="accent2"/>
          </a:fillRef>
          <a:effectRef idx="3">
            <a:schemeClr val="accent2"/>
          </a:effectRef>
          <a:fontRef idx="minor">
            <a:schemeClr val="lt1"/>
          </a:fontRef>
        </p:style>
        <p:txBody>
          <a:bodyPr vert="vert" rtlCol="0" anchor="t" anchorCtr="0"/>
          <a:lstStyle/>
          <a:p>
            <a:pPr algn="ctr"/>
            <a:r>
              <a:rPr lang="de-DE" sz="2400" dirty="0" smtClean="0"/>
              <a:t>Larger Companies</a:t>
            </a:r>
            <a:endParaRPr lang="de-DE" sz="2400" dirty="0"/>
          </a:p>
        </p:txBody>
      </p:sp>
      <p:sp>
        <p:nvSpPr>
          <p:cNvPr id="7" name="Rechteck 6"/>
          <p:cNvSpPr/>
          <p:nvPr/>
        </p:nvSpPr>
        <p:spPr>
          <a:xfrm>
            <a:off x="0" y="3573016"/>
            <a:ext cx="9144000" cy="1800200"/>
          </a:xfrm>
          <a:prstGeom prst="rect">
            <a:avLst/>
          </a:prstGeom>
        </p:spPr>
        <p:style>
          <a:lnRef idx="0">
            <a:schemeClr val="accent3"/>
          </a:lnRef>
          <a:fillRef idx="3">
            <a:schemeClr val="accent3"/>
          </a:fillRef>
          <a:effectRef idx="3">
            <a:schemeClr val="accent3"/>
          </a:effectRef>
          <a:fontRef idx="minor">
            <a:schemeClr val="lt1"/>
          </a:fontRef>
        </p:style>
        <p:txBody>
          <a:bodyPr vert="vert" rtlCol="0" anchor="t" anchorCtr="0"/>
          <a:lstStyle/>
          <a:p>
            <a:pPr algn="ctr"/>
            <a:r>
              <a:rPr lang="de-DE" sz="2400" smtClean="0"/>
              <a:t>SMEs</a:t>
            </a:r>
            <a:endParaRPr lang="de-DE" sz="2400" dirty="0"/>
          </a:p>
        </p:txBody>
      </p:sp>
      <p:sp>
        <p:nvSpPr>
          <p:cNvPr id="5" name="Rechteck 4"/>
          <p:cNvSpPr/>
          <p:nvPr/>
        </p:nvSpPr>
        <p:spPr>
          <a:xfrm>
            <a:off x="0" y="836712"/>
            <a:ext cx="9144000" cy="2736304"/>
          </a:xfrm>
          <a:prstGeom prst="rect">
            <a:avLst/>
          </a:prstGeom>
        </p:spPr>
        <p:style>
          <a:lnRef idx="0">
            <a:schemeClr val="accent5"/>
          </a:lnRef>
          <a:fillRef idx="3">
            <a:schemeClr val="accent5"/>
          </a:fillRef>
          <a:effectRef idx="3">
            <a:schemeClr val="accent5"/>
          </a:effectRef>
          <a:fontRef idx="minor">
            <a:schemeClr val="lt1"/>
          </a:fontRef>
        </p:style>
        <p:txBody>
          <a:bodyPr vert="vert" rtlCol="0" anchor="t" anchorCtr="0"/>
          <a:lstStyle/>
          <a:p>
            <a:pPr algn="ctr"/>
            <a:r>
              <a:rPr lang="de-DE" sz="2400" dirty="0" smtClean="0">
                <a:solidFill>
                  <a:schemeClr val="bg1"/>
                </a:solidFill>
              </a:rPr>
              <a:t>Research,</a:t>
            </a:r>
          </a:p>
          <a:p>
            <a:pPr algn="ctr"/>
            <a:r>
              <a:rPr lang="de-DE" sz="2400" dirty="0" smtClean="0">
                <a:solidFill>
                  <a:schemeClr val="bg1"/>
                </a:solidFill>
              </a:rPr>
              <a:t>Academic</a:t>
            </a:r>
            <a:endParaRPr lang="de-DE" sz="2400" dirty="0">
              <a:solidFill>
                <a:schemeClr val="bg1"/>
              </a:solidFill>
            </a:endParaRPr>
          </a:p>
        </p:txBody>
      </p:sp>
      <p:sp>
        <p:nvSpPr>
          <p:cNvPr id="2" name="Titel 1"/>
          <p:cNvSpPr>
            <a:spLocks noGrp="1"/>
          </p:cNvSpPr>
          <p:nvPr>
            <p:ph type="title"/>
          </p:nvPr>
        </p:nvSpPr>
        <p:spPr>
          <a:xfrm>
            <a:off x="21158" y="44624"/>
            <a:ext cx="7287146" cy="720080"/>
          </a:xfrm>
        </p:spPr>
        <p:txBody>
          <a:bodyPr/>
          <a:lstStyle/>
          <a:p>
            <a:r>
              <a:rPr lang="de-DE" sz="3600" err="1" smtClean="0"/>
              <a:t>cycLED</a:t>
            </a:r>
            <a:r>
              <a:rPr lang="de-DE" sz="3600" smtClean="0"/>
              <a:t> members &amp; activities</a:t>
            </a:r>
            <a:endParaRPr lang="de-DE" sz="3600" dirty="0"/>
          </a:p>
        </p:txBody>
      </p:sp>
      <p:sp>
        <p:nvSpPr>
          <p:cNvPr id="3" name="Inhaltsplatzhalter 2"/>
          <p:cNvSpPr>
            <a:spLocks noGrp="1"/>
          </p:cNvSpPr>
          <p:nvPr>
            <p:ph idx="1"/>
          </p:nvPr>
        </p:nvSpPr>
        <p:spPr>
          <a:xfrm>
            <a:off x="411174" y="908720"/>
            <a:ext cx="8223250" cy="4748213"/>
          </a:xfrm>
        </p:spPr>
        <p:txBody>
          <a:bodyPr/>
          <a:lstStyle/>
          <a:p>
            <a:pPr marL="457200" indent="-457200">
              <a:buFont typeface="+mj-lt"/>
              <a:buAutoNum type="arabicPeriod"/>
            </a:pPr>
            <a:r>
              <a:rPr lang="de-DE" sz="2200" b="1" dirty="0" smtClean="0">
                <a:solidFill>
                  <a:schemeClr val="bg1"/>
                </a:solidFill>
              </a:rPr>
              <a:t>Fraunhofer IZM (DE, </a:t>
            </a:r>
            <a:r>
              <a:rPr lang="de-DE" sz="2200" b="1" dirty="0" err="1" smtClean="0">
                <a:solidFill>
                  <a:schemeClr val="bg1"/>
                </a:solidFill>
              </a:rPr>
              <a:t>Coordination</a:t>
            </a:r>
            <a:r>
              <a:rPr lang="de-DE" sz="2200" b="1" dirty="0" smtClean="0">
                <a:solidFill>
                  <a:schemeClr val="bg1"/>
                </a:solidFill>
              </a:rPr>
              <a:t>, WP2, 5)</a:t>
            </a:r>
          </a:p>
          <a:p>
            <a:pPr marL="457200" indent="-457200">
              <a:buFont typeface="+mj-lt"/>
              <a:buAutoNum type="arabicPeriod"/>
            </a:pPr>
            <a:r>
              <a:rPr lang="de-DE" sz="2200" b="1" dirty="0" err="1">
                <a:solidFill>
                  <a:schemeClr val="bg1"/>
                </a:solidFill>
              </a:rPr>
              <a:t>EcoDesign</a:t>
            </a:r>
            <a:r>
              <a:rPr lang="de-DE" sz="2200" b="1" dirty="0">
                <a:solidFill>
                  <a:schemeClr val="bg1"/>
                </a:solidFill>
              </a:rPr>
              <a:t> Center Wales (EDCW, </a:t>
            </a:r>
            <a:r>
              <a:rPr lang="de-DE" sz="2200" b="1" dirty="0" smtClean="0">
                <a:solidFill>
                  <a:schemeClr val="bg1"/>
                </a:solidFill>
              </a:rPr>
              <a:t>UK</a:t>
            </a:r>
            <a:r>
              <a:rPr lang="de-DE" sz="2200" b="1" smtClean="0">
                <a:solidFill>
                  <a:schemeClr val="bg1"/>
                </a:solidFill>
              </a:rPr>
              <a:t>; WP2, </a:t>
            </a:r>
            <a:r>
              <a:rPr lang="de-DE" sz="2200" b="1" dirty="0" smtClean="0">
                <a:solidFill>
                  <a:schemeClr val="bg1"/>
                </a:solidFill>
              </a:rPr>
              <a:t>6)</a:t>
            </a:r>
            <a:endParaRPr lang="de-DE" sz="2200" b="1" dirty="0">
              <a:solidFill>
                <a:schemeClr val="bg1"/>
              </a:solidFill>
            </a:endParaRPr>
          </a:p>
          <a:p>
            <a:pPr marL="457200" indent="-457200">
              <a:buFont typeface="+mj-lt"/>
              <a:buAutoNum type="arabicPeriod"/>
            </a:pPr>
            <a:r>
              <a:rPr lang="de-DE" sz="2200" b="1" dirty="0" smtClean="0">
                <a:solidFill>
                  <a:schemeClr val="bg1"/>
                </a:solidFill>
              </a:rPr>
              <a:t>Institut </a:t>
            </a:r>
            <a:r>
              <a:rPr lang="de-DE" sz="2200" b="1" dirty="0" err="1" smtClean="0">
                <a:solidFill>
                  <a:schemeClr val="bg1"/>
                </a:solidFill>
              </a:rPr>
              <a:t>Mines-Télécom</a:t>
            </a:r>
            <a:r>
              <a:rPr lang="de-DE" sz="2200" b="1" dirty="0">
                <a:solidFill>
                  <a:schemeClr val="bg1"/>
                </a:solidFill>
              </a:rPr>
              <a:t> </a:t>
            </a:r>
            <a:r>
              <a:rPr lang="de-DE" sz="2200" b="1" dirty="0" smtClean="0">
                <a:solidFill>
                  <a:schemeClr val="bg1"/>
                </a:solidFill>
              </a:rPr>
              <a:t>(IMT</a:t>
            </a:r>
            <a:r>
              <a:rPr lang="de-DE" sz="2200" b="1" dirty="0">
                <a:solidFill>
                  <a:schemeClr val="bg1"/>
                </a:solidFill>
              </a:rPr>
              <a:t>, </a:t>
            </a:r>
            <a:r>
              <a:rPr lang="de-DE" sz="2200" b="1" dirty="0" smtClean="0">
                <a:solidFill>
                  <a:schemeClr val="bg1"/>
                </a:solidFill>
              </a:rPr>
              <a:t>FR; WP8)</a:t>
            </a:r>
            <a:endParaRPr lang="de-DE" sz="2200" b="1" dirty="0">
              <a:solidFill>
                <a:schemeClr val="bg1"/>
              </a:solidFill>
            </a:endParaRPr>
          </a:p>
          <a:p>
            <a:pPr marL="457200" indent="-457200">
              <a:buFont typeface="+mj-lt"/>
              <a:buAutoNum type="arabicPeriod"/>
            </a:pPr>
            <a:r>
              <a:rPr lang="de-DE" sz="2200" b="1" dirty="0">
                <a:solidFill>
                  <a:schemeClr val="bg1"/>
                </a:solidFill>
              </a:rPr>
              <a:t>Nottingham Trent University (NTU, </a:t>
            </a:r>
            <a:r>
              <a:rPr lang="de-DE" sz="2200" b="1" dirty="0" smtClean="0">
                <a:solidFill>
                  <a:schemeClr val="bg1"/>
                </a:solidFill>
              </a:rPr>
              <a:t>UK; WP3)</a:t>
            </a:r>
            <a:endParaRPr lang="de-DE" sz="2200" b="1" dirty="0">
              <a:solidFill>
                <a:schemeClr val="bg1"/>
              </a:solidFill>
            </a:endParaRPr>
          </a:p>
          <a:p>
            <a:pPr marL="457200" indent="-457200">
              <a:buFont typeface="+mj-lt"/>
              <a:buAutoNum type="arabicPeriod"/>
            </a:pPr>
            <a:r>
              <a:rPr lang="de-DE" sz="2200" b="1" dirty="0">
                <a:solidFill>
                  <a:schemeClr val="bg1"/>
                </a:solidFill>
              </a:rPr>
              <a:t>OUT (</a:t>
            </a:r>
            <a:r>
              <a:rPr lang="de-DE" sz="2200" b="1" dirty="0" smtClean="0">
                <a:solidFill>
                  <a:schemeClr val="bg1"/>
                </a:solidFill>
              </a:rPr>
              <a:t>DE; WP4)</a:t>
            </a:r>
            <a:endParaRPr lang="de-DE" sz="2200" b="1" dirty="0">
              <a:solidFill>
                <a:schemeClr val="bg1"/>
              </a:solidFill>
            </a:endParaRPr>
          </a:p>
          <a:p>
            <a:pPr marL="457200" indent="-457200">
              <a:buFont typeface="+mj-lt"/>
              <a:buAutoNum type="arabicPeriod"/>
            </a:pPr>
            <a:r>
              <a:rPr lang="de-DE" sz="2200" b="1" dirty="0">
                <a:solidFill>
                  <a:schemeClr val="bg1"/>
                </a:solidFill>
              </a:rPr>
              <a:t>Sirris (</a:t>
            </a:r>
            <a:r>
              <a:rPr lang="de-DE" sz="2200" b="1" dirty="0" smtClean="0">
                <a:solidFill>
                  <a:schemeClr val="bg1"/>
                </a:solidFill>
              </a:rPr>
              <a:t>BE; WP7)</a:t>
            </a:r>
            <a:endParaRPr lang="de-DE" sz="2200" b="1" dirty="0">
              <a:solidFill>
                <a:schemeClr val="bg1"/>
              </a:solidFill>
            </a:endParaRPr>
          </a:p>
          <a:p>
            <a:pPr marL="457200" indent="-457200">
              <a:buFont typeface="+mj-lt"/>
              <a:buAutoNum type="arabicPeriod"/>
            </a:pPr>
            <a:endParaRPr lang="de-DE" sz="1600" b="1" dirty="0">
              <a:solidFill>
                <a:schemeClr val="bg1"/>
              </a:solidFill>
            </a:endParaRPr>
          </a:p>
          <a:p>
            <a:pPr marL="457200" indent="-457200">
              <a:buFont typeface="+mj-lt"/>
              <a:buAutoNum type="arabicPeriod"/>
            </a:pPr>
            <a:r>
              <a:rPr lang="de-DE" sz="2200" b="1" dirty="0">
                <a:solidFill>
                  <a:schemeClr val="bg1"/>
                </a:solidFill>
              </a:rPr>
              <a:t>ELPRO Elektronik-Produkt Recycling GmbH (</a:t>
            </a:r>
            <a:r>
              <a:rPr lang="de-DE" sz="2200" b="1" dirty="0" smtClean="0">
                <a:solidFill>
                  <a:schemeClr val="bg1"/>
                </a:solidFill>
              </a:rPr>
              <a:t>DE; WP5)</a:t>
            </a:r>
            <a:endParaRPr lang="de-DE" sz="2200" b="1" dirty="0">
              <a:solidFill>
                <a:schemeClr val="bg1"/>
              </a:solidFill>
            </a:endParaRPr>
          </a:p>
          <a:p>
            <a:pPr marL="457200" indent="-457200">
              <a:buFont typeface="+mj-lt"/>
              <a:buAutoNum type="arabicPeriod"/>
            </a:pPr>
            <a:r>
              <a:rPr lang="de-DE" sz="2200" b="1" dirty="0">
                <a:solidFill>
                  <a:schemeClr val="bg1"/>
                </a:solidFill>
              </a:rPr>
              <a:t>Braun </a:t>
            </a:r>
            <a:r>
              <a:rPr lang="de-DE" sz="2200" b="1" dirty="0" err="1">
                <a:solidFill>
                  <a:schemeClr val="bg1"/>
                </a:solidFill>
              </a:rPr>
              <a:t>Lighting</a:t>
            </a:r>
            <a:r>
              <a:rPr lang="de-DE" sz="2200" b="1" dirty="0">
                <a:solidFill>
                  <a:schemeClr val="bg1"/>
                </a:solidFill>
              </a:rPr>
              <a:t> Solutions (DE; WP4, demonstrator1)</a:t>
            </a:r>
          </a:p>
          <a:p>
            <a:pPr marL="457200" indent="-457200">
              <a:buFont typeface="+mj-lt"/>
              <a:buAutoNum type="arabicPeriod"/>
            </a:pPr>
            <a:r>
              <a:rPr lang="de-DE" sz="2200" b="1" dirty="0">
                <a:solidFill>
                  <a:schemeClr val="bg1"/>
                </a:solidFill>
              </a:rPr>
              <a:t>ONA (ES; WP4, </a:t>
            </a:r>
            <a:r>
              <a:rPr lang="de-DE" sz="2200" b="1" dirty="0" err="1">
                <a:solidFill>
                  <a:schemeClr val="bg1"/>
                </a:solidFill>
              </a:rPr>
              <a:t>demonstrator</a:t>
            </a:r>
            <a:r>
              <a:rPr lang="de-DE" sz="2200" b="1" dirty="0">
                <a:solidFill>
                  <a:schemeClr val="bg1"/>
                </a:solidFill>
              </a:rPr>
              <a:t> 3)</a:t>
            </a:r>
          </a:p>
          <a:p>
            <a:pPr marL="457200" indent="-457200">
              <a:buFont typeface="+mj-lt"/>
              <a:buAutoNum type="arabicPeriod"/>
            </a:pPr>
            <a:r>
              <a:rPr lang="de-DE" sz="2200" b="1" dirty="0" smtClean="0">
                <a:solidFill>
                  <a:schemeClr val="bg1"/>
                </a:solidFill>
              </a:rPr>
              <a:t>Riva GmbH </a:t>
            </a:r>
            <a:r>
              <a:rPr lang="de-DE" sz="2200" b="1" dirty="0" err="1" smtClean="0">
                <a:solidFill>
                  <a:schemeClr val="bg1"/>
                </a:solidFill>
              </a:rPr>
              <a:t>Lighting</a:t>
            </a:r>
            <a:r>
              <a:rPr lang="de-DE" sz="2200" b="1" dirty="0" smtClean="0">
                <a:solidFill>
                  <a:schemeClr val="bg1"/>
                </a:solidFill>
              </a:rPr>
              <a:t> </a:t>
            </a:r>
            <a:r>
              <a:rPr lang="de-DE" sz="2200" b="1" dirty="0">
                <a:solidFill>
                  <a:schemeClr val="bg1"/>
                </a:solidFill>
              </a:rPr>
              <a:t>(</a:t>
            </a:r>
            <a:r>
              <a:rPr lang="de-DE" sz="2200" b="1" dirty="0" smtClean="0">
                <a:solidFill>
                  <a:schemeClr val="bg1"/>
                </a:solidFill>
              </a:rPr>
              <a:t>DE; WP4, </a:t>
            </a:r>
            <a:r>
              <a:rPr lang="de-DE" sz="2200" b="1" dirty="0" err="1" smtClean="0">
                <a:solidFill>
                  <a:schemeClr val="bg1"/>
                </a:solidFill>
              </a:rPr>
              <a:t>demonstrator</a:t>
            </a:r>
            <a:r>
              <a:rPr lang="de-DE" sz="2200" b="1" dirty="0" smtClean="0">
                <a:solidFill>
                  <a:schemeClr val="bg1"/>
                </a:solidFill>
              </a:rPr>
              <a:t> 4)</a:t>
            </a:r>
            <a:endParaRPr lang="de-DE" sz="2200" b="1" dirty="0">
              <a:solidFill>
                <a:schemeClr val="bg1"/>
              </a:solidFill>
            </a:endParaRPr>
          </a:p>
          <a:p>
            <a:pPr marL="457200" indent="-457200">
              <a:buFont typeface="+mj-lt"/>
              <a:buAutoNum type="arabicPeriod"/>
            </a:pPr>
            <a:endParaRPr lang="de-DE" sz="1600" b="1" dirty="0" smtClean="0">
              <a:solidFill>
                <a:schemeClr val="bg1"/>
              </a:solidFill>
            </a:endParaRPr>
          </a:p>
          <a:p>
            <a:pPr marL="457200" indent="-457200">
              <a:buFont typeface="+mj-lt"/>
              <a:buAutoNum type="arabicPeriod"/>
            </a:pPr>
            <a:r>
              <a:rPr lang="de-DE" sz="2200" b="1" dirty="0" smtClean="0">
                <a:solidFill>
                  <a:schemeClr val="bg1"/>
                </a:solidFill>
              </a:rPr>
              <a:t>ETAP </a:t>
            </a:r>
            <a:r>
              <a:rPr lang="de-DE" sz="2200" b="1" dirty="0" err="1">
                <a:solidFill>
                  <a:schemeClr val="bg1"/>
                </a:solidFill>
              </a:rPr>
              <a:t>Lighting</a:t>
            </a:r>
            <a:r>
              <a:rPr lang="de-DE" sz="2200" b="1" dirty="0">
                <a:solidFill>
                  <a:schemeClr val="bg1"/>
                </a:solidFill>
              </a:rPr>
              <a:t> (</a:t>
            </a:r>
            <a:r>
              <a:rPr lang="de-DE" sz="2200" b="1" dirty="0" smtClean="0">
                <a:solidFill>
                  <a:schemeClr val="bg1"/>
                </a:solidFill>
              </a:rPr>
              <a:t>BE; WP4, </a:t>
            </a:r>
            <a:r>
              <a:rPr lang="de-DE" sz="2200" b="1" dirty="0" err="1" smtClean="0">
                <a:solidFill>
                  <a:schemeClr val="bg1"/>
                </a:solidFill>
              </a:rPr>
              <a:t>demonstrator</a:t>
            </a:r>
            <a:r>
              <a:rPr lang="de-DE" sz="2200" b="1" dirty="0" smtClean="0">
                <a:solidFill>
                  <a:schemeClr val="bg1"/>
                </a:solidFill>
              </a:rPr>
              <a:t> 2)</a:t>
            </a:r>
            <a:endParaRPr lang="de-DE" sz="2200" b="1" dirty="0">
              <a:solidFill>
                <a:schemeClr val="bg1"/>
              </a:solidFill>
            </a:endParaRPr>
          </a:p>
          <a:p>
            <a:pPr marL="457200" indent="-457200">
              <a:buFont typeface="+mj-lt"/>
              <a:buAutoNum type="arabicPeriod"/>
            </a:pPr>
            <a:r>
              <a:rPr lang="de-DE" sz="2200" b="1" dirty="0" smtClean="0">
                <a:solidFill>
                  <a:schemeClr val="bg1"/>
                </a:solidFill>
              </a:rPr>
              <a:t>Philips </a:t>
            </a:r>
            <a:r>
              <a:rPr lang="de-DE" sz="2200" b="1" dirty="0" err="1">
                <a:solidFill>
                  <a:schemeClr val="bg1"/>
                </a:solidFill>
              </a:rPr>
              <a:t>Lighting</a:t>
            </a:r>
            <a:r>
              <a:rPr lang="de-DE" sz="2200" b="1" dirty="0">
                <a:solidFill>
                  <a:schemeClr val="bg1"/>
                </a:solidFill>
              </a:rPr>
              <a:t> (</a:t>
            </a:r>
            <a:r>
              <a:rPr lang="de-DE" sz="2200" b="1" dirty="0" smtClean="0">
                <a:solidFill>
                  <a:schemeClr val="bg1"/>
                </a:solidFill>
              </a:rPr>
              <a:t>NL; WP6)</a:t>
            </a:r>
            <a:endParaRPr lang="de-DE" sz="2200" b="1" dirty="0">
              <a:solidFill>
                <a:schemeClr val="bg1"/>
              </a:solidFill>
            </a:endParaRPr>
          </a:p>
          <a:p>
            <a:pPr marL="457200" indent="-457200">
              <a:buFont typeface="+mj-lt"/>
              <a:buAutoNum type="arabicPeriod"/>
            </a:pPr>
            <a:r>
              <a:rPr lang="de-DE" sz="2200" b="1" dirty="0" err="1" smtClean="0">
                <a:solidFill>
                  <a:schemeClr val="bg1"/>
                </a:solidFill>
              </a:rPr>
              <a:t>Umicore</a:t>
            </a:r>
            <a:r>
              <a:rPr lang="de-DE" sz="2200" b="1" dirty="0" smtClean="0">
                <a:solidFill>
                  <a:schemeClr val="bg1"/>
                </a:solidFill>
              </a:rPr>
              <a:t> </a:t>
            </a:r>
            <a:r>
              <a:rPr lang="de-DE" sz="2200" b="1" dirty="0">
                <a:solidFill>
                  <a:schemeClr val="bg1"/>
                </a:solidFill>
              </a:rPr>
              <a:t>(</a:t>
            </a:r>
            <a:r>
              <a:rPr lang="de-DE" sz="2200" b="1" dirty="0" smtClean="0">
                <a:solidFill>
                  <a:schemeClr val="bg1"/>
                </a:solidFill>
              </a:rPr>
              <a:t>BE; WP5)</a:t>
            </a:r>
            <a:endParaRPr lang="de-DE" sz="2200" b="1" dirty="0">
              <a:solidFill>
                <a:schemeClr val="bg1"/>
              </a:solidFill>
            </a:endParaRPr>
          </a:p>
          <a:p>
            <a:pPr marL="457200" indent="-457200">
              <a:buFont typeface="+mj-lt"/>
              <a:buAutoNum type="arabicPeriod"/>
            </a:pPr>
            <a:endParaRPr lang="de-DE" sz="2200" b="1" dirty="0" smtClean="0">
              <a:solidFill>
                <a:schemeClr val="bg1"/>
              </a:solidFill>
            </a:endParaRPr>
          </a:p>
          <a:p>
            <a:pPr marL="457200" indent="-457200">
              <a:buFont typeface="+mj-lt"/>
              <a:buAutoNum type="arabicPeriod"/>
            </a:pPr>
            <a:endParaRPr lang="de-DE" sz="2200" b="1" dirty="0" smtClean="0">
              <a:solidFill>
                <a:schemeClr val="bg1"/>
              </a:solidFill>
            </a:endParaRPr>
          </a:p>
          <a:p>
            <a:pPr marL="457200" indent="-457200">
              <a:buFont typeface="+mj-lt"/>
              <a:buAutoNum type="arabicPeriod"/>
            </a:pPr>
            <a:endParaRPr lang="de-DE" sz="2200" b="1" dirty="0">
              <a:solidFill>
                <a:schemeClr val="bg1"/>
              </a:solidFill>
            </a:endParaRPr>
          </a:p>
        </p:txBody>
      </p:sp>
      <p:pic>
        <p:nvPicPr>
          <p:cNvPr id="10" name="Picture 2" descr="C:\Users\gossart\Documents\zStock\IMT\logos &amp; autres PR docs\Logo_IMT50.jpg"/>
          <p:cNvPicPr>
            <a:picLocks noChangeAspect="1" noChangeArrowheads="1"/>
          </p:cNvPicPr>
          <p:nvPr/>
        </p:nvPicPr>
        <p:blipFill>
          <a:blip r:embed="rId2" cstate="email"/>
          <a:srcRect/>
          <a:stretch>
            <a:fillRect/>
          </a:stretch>
        </p:blipFill>
        <p:spPr bwMode="auto">
          <a:xfrm>
            <a:off x="8244408" y="0"/>
            <a:ext cx="899592" cy="810900"/>
          </a:xfrm>
          <a:prstGeom prst="rect">
            <a:avLst/>
          </a:prstGeom>
          <a:noFill/>
        </p:spPr>
      </p:pic>
    </p:spTree>
    <p:extLst>
      <p:ext uri="{BB962C8B-B14F-4D97-AF65-F5344CB8AC3E}">
        <p14:creationId xmlns:p14="http://schemas.microsoft.com/office/powerpoint/2010/main" xmlns="" val="210808360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188640"/>
            <a:ext cx="8712968" cy="603448"/>
          </a:xfrm>
        </p:spPr>
        <p:txBody>
          <a:bodyPr/>
          <a:lstStyle/>
          <a:p>
            <a:pPr algn="l"/>
            <a:r>
              <a:rPr lang="fr-FR" sz="3200" smtClean="0"/>
              <a:t>cycLED and gender mainstreaming</a:t>
            </a:r>
            <a:endParaRPr lang="fr-FR" sz="3200"/>
          </a:p>
        </p:txBody>
      </p:sp>
      <p:sp>
        <p:nvSpPr>
          <p:cNvPr id="3" name="Espace réservé du contenu 2"/>
          <p:cNvSpPr>
            <a:spLocks noGrp="1"/>
          </p:cNvSpPr>
          <p:nvPr>
            <p:ph idx="1"/>
          </p:nvPr>
        </p:nvSpPr>
        <p:spPr>
          <a:xfrm>
            <a:off x="179512" y="980728"/>
            <a:ext cx="8784976" cy="5400600"/>
          </a:xfrm>
        </p:spPr>
        <p:txBody>
          <a:bodyPr>
            <a:normAutofit/>
          </a:bodyPr>
          <a:lstStyle/>
          <a:p>
            <a:pPr>
              <a:lnSpc>
                <a:spcPct val="150000"/>
              </a:lnSpc>
            </a:pPr>
            <a:r>
              <a:rPr lang="en-US" sz="2800" b="1" u="sng" smtClean="0"/>
              <a:t>Main objective</a:t>
            </a:r>
            <a:r>
              <a:rPr lang="en-US" sz="2800" smtClean="0"/>
              <a:t>: Investigate possible developments in the cultural association of technology and masculinity within sustainable development, which could impact (positively or negatively) women’s participation in eco-innovation.</a:t>
            </a:r>
            <a:endParaRPr lang="fr-FR" sz="2800" b="0" smtClean="0"/>
          </a:p>
          <a:p>
            <a:pPr>
              <a:lnSpc>
                <a:spcPct val="150000"/>
              </a:lnSpc>
            </a:pPr>
            <a:r>
              <a:rPr lang="fr-FR" sz="2800" b="1" u="sng" smtClean="0"/>
              <a:t>Method</a:t>
            </a:r>
            <a:r>
              <a:rPr lang="fr-FR" sz="2800" b="0" smtClean="0"/>
              <a:t>: Face to face interviews with 5 staff members from 2 cycLED partners (ETAP, IZM). </a:t>
            </a:r>
          </a:p>
          <a:p>
            <a:pPr>
              <a:lnSpc>
                <a:spcPct val="150000"/>
              </a:lnSpc>
            </a:pPr>
            <a:r>
              <a:rPr lang="fr-FR" sz="2800" b="1" u="sng" smtClean="0"/>
              <a:t>Status</a:t>
            </a:r>
            <a:r>
              <a:rPr lang="fr-FR" sz="2800" b="0" smtClean="0"/>
              <a:t>: </a:t>
            </a:r>
            <a:r>
              <a:rPr lang="en-US" sz="2800" smtClean="0"/>
              <a:t>Interviews are being transcribed, they will be coded and analysed between June &amp; October 2014.</a:t>
            </a:r>
            <a:endParaRPr lang="fr-FR" sz="2800" b="0" smtClean="0"/>
          </a:p>
          <a:p>
            <a:pPr>
              <a:lnSpc>
                <a:spcPct val="150000"/>
              </a:lnSpc>
            </a:pPr>
            <a:endParaRPr lang="fr-FR" sz="2800" b="0"/>
          </a:p>
        </p:txBody>
      </p:sp>
      <p:sp>
        <p:nvSpPr>
          <p:cNvPr id="6" name="Espace réservé du numéro de diapositive 5"/>
          <p:cNvSpPr>
            <a:spLocks noGrp="1"/>
          </p:cNvSpPr>
          <p:nvPr>
            <p:ph type="sldNum" sz="quarter" idx="12"/>
          </p:nvPr>
        </p:nvSpPr>
        <p:spPr/>
        <p:txBody>
          <a:bodyPr/>
          <a:lstStyle/>
          <a:p>
            <a:fld id="{3A5F5595-61AE-4AA6-B423-33EDBD1DAE12}" type="slidenum">
              <a:rPr lang="fr-FR" smtClean="0"/>
              <a:pPr/>
              <a:t>37</a:t>
            </a:fld>
            <a:endParaRPr lang="fr-FR" dirty="0"/>
          </a:p>
        </p:txBody>
      </p:sp>
      <p:pic>
        <p:nvPicPr>
          <p:cNvPr id="5" name="Picture 2" descr="C:\Users\gossart\Documents\zStock\IMT\logos &amp; autres PR docs\Logo_IMT50.jpg"/>
          <p:cNvPicPr>
            <a:picLocks noChangeAspect="1" noChangeArrowheads="1"/>
          </p:cNvPicPr>
          <p:nvPr/>
        </p:nvPicPr>
        <p:blipFill>
          <a:blip r:embed="rId2" cstate="email"/>
          <a:srcRect/>
          <a:stretch>
            <a:fillRect/>
          </a:stretch>
        </p:blipFill>
        <p:spPr bwMode="auto">
          <a:xfrm>
            <a:off x="8244408" y="0"/>
            <a:ext cx="899592" cy="810900"/>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0" y="0"/>
            <a:ext cx="7211144" cy="1124316"/>
          </a:xfrm>
        </p:spPr>
        <p:txBody>
          <a:bodyPr/>
          <a:lstStyle/>
          <a:p>
            <a:r>
              <a:rPr lang="fr-FR" smtClean="0"/>
              <a:t>Institut Mines-Télécom</a:t>
            </a:r>
            <a:endParaRPr lang="fr-FR" dirty="0"/>
          </a:p>
        </p:txBody>
      </p:sp>
      <p:sp>
        <p:nvSpPr>
          <p:cNvPr id="4" name="Espace réservé du numéro de diapositive 3"/>
          <p:cNvSpPr>
            <a:spLocks noGrp="1"/>
          </p:cNvSpPr>
          <p:nvPr>
            <p:ph type="sldNum" sz="quarter" idx="12"/>
          </p:nvPr>
        </p:nvSpPr>
        <p:spPr>
          <a:xfrm>
            <a:off x="6466" y="6384073"/>
            <a:ext cx="533086" cy="360000"/>
          </a:xfrm>
        </p:spPr>
        <p:txBody>
          <a:bodyPr/>
          <a:lstStyle/>
          <a:p>
            <a:fld id="{3A5F5595-61AE-4AA6-B423-33EDBD1DAE12}" type="slidenum">
              <a:rPr lang="fr-FR" smtClean="0"/>
              <a:pPr/>
              <a:t>38</a:t>
            </a:fld>
            <a:endParaRPr lang="fr-FR" dirty="0"/>
          </a:p>
        </p:txBody>
      </p:sp>
      <p:pic>
        <p:nvPicPr>
          <p:cNvPr id="10" name="Espace réservé du contenu 9" descr="FR_IMT_Galaxie_fev_2014_27.png"/>
          <p:cNvPicPr>
            <a:picLocks noGrp="1" noChangeAspect="1"/>
          </p:cNvPicPr>
          <p:nvPr>
            <p:ph idx="1"/>
          </p:nvPr>
        </p:nvPicPr>
        <p:blipFill>
          <a:blip r:embed="rId2" cstate="email"/>
          <a:stretch>
            <a:fillRect/>
          </a:stretch>
        </p:blipFill>
        <p:spPr>
          <a:xfrm>
            <a:off x="971600" y="938307"/>
            <a:ext cx="7632848" cy="5396085"/>
          </a:xfrm>
        </p:spPr>
      </p:pic>
      <p:pic>
        <p:nvPicPr>
          <p:cNvPr id="8" name="Picture 2" descr="C:\Users\gossart\Documents\zStock\IMT\logos &amp; autres PR docs\Logo_IMT50.jpg"/>
          <p:cNvPicPr>
            <a:picLocks noChangeAspect="1" noChangeArrowheads="1"/>
          </p:cNvPicPr>
          <p:nvPr/>
        </p:nvPicPr>
        <p:blipFill>
          <a:blip r:embed="rId3" cstate="email"/>
          <a:srcRect/>
          <a:stretch>
            <a:fillRect/>
          </a:stretch>
        </p:blipFill>
        <p:spPr bwMode="auto">
          <a:xfrm>
            <a:off x="8244408" y="0"/>
            <a:ext cx="899592" cy="810900"/>
          </a:xfrm>
          <a:prstGeom prst="rect">
            <a:avLst/>
          </a:prstGeom>
          <a:noFill/>
        </p:spPr>
      </p:pic>
    </p:spTree>
    <p:extLst>
      <p:ext uri="{BB962C8B-B14F-4D97-AF65-F5344CB8AC3E}">
        <p14:creationId xmlns="" xmlns:p14="http://schemas.microsoft.com/office/powerpoint/2010/main" val="22953275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0"/>
            <a:ext cx="7200800" cy="1124744"/>
          </a:xfrm>
        </p:spPr>
        <p:txBody>
          <a:bodyPr/>
          <a:lstStyle/>
          <a:p>
            <a:r>
              <a:rPr lang="en-GB" sz="4000" b="1" smtClean="0"/>
              <a:t>1. Introduction </a:t>
            </a:r>
            <a:endParaRPr lang="fr-FR" sz="4000"/>
          </a:p>
        </p:txBody>
      </p:sp>
      <p:sp>
        <p:nvSpPr>
          <p:cNvPr id="3" name="Espace réservé du contenu 2"/>
          <p:cNvSpPr>
            <a:spLocks noGrp="1"/>
          </p:cNvSpPr>
          <p:nvPr>
            <p:ph idx="1"/>
          </p:nvPr>
        </p:nvSpPr>
        <p:spPr>
          <a:xfrm>
            <a:off x="107504" y="908720"/>
            <a:ext cx="8856984" cy="5472608"/>
          </a:xfrm>
        </p:spPr>
        <p:txBody>
          <a:bodyPr/>
          <a:lstStyle/>
          <a:p>
            <a:pPr>
              <a:lnSpc>
                <a:spcPct val="150000"/>
              </a:lnSpc>
              <a:buNone/>
            </a:pPr>
            <a:r>
              <a:rPr lang="en-GB" sz="2900" smtClean="0"/>
              <a:t> Lighting in a nutshell: Stage 2 (electricity-based lighting)</a:t>
            </a:r>
          </a:p>
          <a:p>
            <a:pPr>
              <a:lnSpc>
                <a:spcPct val="150000"/>
              </a:lnSpc>
            </a:pPr>
            <a:r>
              <a:rPr lang="en-GB" sz="2900" smtClean="0"/>
              <a:t>Early work on incandescent lamps dates from 1840; in October 1879 Edison built and tested a ‘filament lamp’. </a:t>
            </a:r>
          </a:p>
          <a:p>
            <a:pPr>
              <a:lnSpc>
                <a:spcPct val="150000"/>
              </a:lnSpc>
            </a:pPr>
            <a:endParaRPr lang="en-GB" sz="500" smtClean="0"/>
          </a:p>
          <a:p>
            <a:pPr>
              <a:lnSpc>
                <a:spcPct val="150000"/>
              </a:lnSpc>
            </a:pPr>
            <a:r>
              <a:rPr lang="en-GB" sz="2900" smtClean="0"/>
              <a:t>By 1881, Edison’s company was manufacturing complete lighting systems (wiring, switches, lamps...).</a:t>
            </a:r>
          </a:p>
          <a:p>
            <a:pPr>
              <a:lnSpc>
                <a:spcPct val="150000"/>
              </a:lnSpc>
            </a:pPr>
            <a:r>
              <a:rPr lang="en-GB" sz="2900" smtClean="0"/>
              <a:t>1970s: red LEDs.</a:t>
            </a:r>
          </a:p>
          <a:p>
            <a:pPr>
              <a:lnSpc>
                <a:spcPct val="150000"/>
              </a:lnSpc>
            </a:pPr>
            <a:r>
              <a:rPr lang="en-GB" sz="2800" smtClean="0"/>
              <a:t>1997</a:t>
            </a:r>
            <a:r>
              <a:rPr lang="en-GB" sz="2800" smtClean="0"/>
              <a:t>: </a:t>
            </a:r>
            <a:r>
              <a:rPr lang="en-GB" sz="2800" smtClean="0"/>
              <a:t>white LEDs (Nichea, JP).</a:t>
            </a:r>
            <a:endParaRPr lang="fr-FR" sz="2800" smtClean="0"/>
          </a:p>
        </p:txBody>
      </p:sp>
      <p:sp>
        <p:nvSpPr>
          <p:cNvPr id="4" name="Espace réservé du numéro de diapositive 3"/>
          <p:cNvSpPr>
            <a:spLocks noGrp="1"/>
          </p:cNvSpPr>
          <p:nvPr>
            <p:ph type="sldNum" sz="quarter" idx="12"/>
          </p:nvPr>
        </p:nvSpPr>
        <p:spPr/>
        <p:txBody>
          <a:bodyPr/>
          <a:lstStyle/>
          <a:p>
            <a:fld id="{3A5F5595-61AE-4AA6-B423-33EDBD1DAE12}" type="slidenum">
              <a:rPr lang="fr-FR" smtClean="0"/>
              <a:pPr/>
              <a:t>3</a:t>
            </a:fld>
            <a:endParaRPr lang="fr-FR" dirty="0"/>
          </a:p>
        </p:txBody>
      </p:sp>
      <p:pic>
        <p:nvPicPr>
          <p:cNvPr id="5" name="Picture 2" descr="C:\Users\gossart\Documents\zStock\IMT\logos &amp; autres PR docs\Logo_IMT50.jpg"/>
          <p:cNvPicPr>
            <a:picLocks noChangeAspect="1" noChangeArrowheads="1"/>
          </p:cNvPicPr>
          <p:nvPr/>
        </p:nvPicPr>
        <p:blipFill>
          <a:blip r:embed="rId2" cstate="email"/>
          <a:srcRect/>
          <a:stretch>
            <a:fillRect/>
          </a:stretch>
        </p:blipFill>
        <p:spPr bwMode="auto">
          <a:xfrm>
            <a:off x="8244408" y="0"/>
            <a:ext cx="899592" cy="810900"/>
          </a:xfrm>
          <a:prstGeom prst="rect">
            <a:avLst/>
          </a:prstGeom>
          <a:noFill/>
        </p:spPr>
      </p:pic>
      <p:sp>
        <p:nvSpPr>
          <p:cNvPr id="6" name="Rectangle 5"/>
          <p:cNvSpPr/>
          <p:nvPr/>
        </p:nvSpPr>
        <p:spPr>
          <a:xfrm>
            <a:off x="539552" y="6488668"/>
            <a:ext cx="3887346" cy="338554"/>
          </a:xfrm>
          <a:prstGeom prst="rect">
            <a:avLst/>
          </a:prstGeom>
        </p:spPr>
        <p:txBody>
          <a:bodyPr wrap="none">
            <a:spAutoFit/>
          </a:bodyPr>
          <a:lstStyle/>
          <a:p>
            <a:r>
              <a:rPr lang="en-GB" sz="1600" u="sng" smtClean="0"/>
              <a:t>Sources</a:t>
            </a:r>
            <a:r>
              <a:rPr lang="en-GB" sz="1600" smtClean="0"/>
              <a:t>: Bowers, B. (1980); Freeberg (2013).</a:t>
            </a:r>
            <a:endParaRPr lang="fr-FR" sz="16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0"/>
            <a:ext cx="6984776" cy="1124316"/>
          </a:xfrm>
        </p:spPr>
        <p:txBody>
          <a:bodyPr/>
          <a:lstStyle/>
          <a:p>
            <a:r>
              <a:rPr lang="fr-FR" smtClean="0"/>
              <a:t>Institut Mines-Télécom</a:t>
            </a:r>
            <a:endParaRPr lang="fr-FR"/>
          </a:p>
        </p:txBody>
      </p:sp>
      <p:sp>
        <p:nvSpPr>
          <p:cNvPr id="4" name="Espace réservé du numéro de diapositive 3"/>
          <p:cNvSpPr>
            <a:spLocks noGrp="1"/>
          </p:cNvSpPr>
          <p:nvPr>
            <p:ph type="sldNum" sz="quarter" idx="12"/>
          </p:nvPr>
        </p:nvSpPr>
        <p:spPr/>
        <p:txBody>
          <a:bodyPr/>
          <a:lstStyle/>
          <a:p>
            <a:fld id="{3A5F5595-61AE-4AA6-B423-33EDBD1DAE12}" type="slidenum">
              <a:rPr lang="fr-FR" smtClean="0"/>
              <a:pPr/>
              <a:t>39</a:t>
            </a:fld>
            <a:endParaRPr lang="fr-FR" dirty="0"/>
          </a:p>
        </p:txBody>
      </p:sp>
      <p:pic>
        <p:nvPicPr>
          <p:cNvPr id="5" name="Espace réservé du contenu 7" descr="image_ppt.jpg"/>
          <p:cNvPicPr>
            <a:picLocks noGrp="1" noChangeAspect="1"/>
          </p:cNvPicPr>
          <p:nvPr>
            <p:ph idx="1"/>
          </p:nvPr>
        </p:nvPicPr>
        <p:blipFill>
          <a:blip r:embed="rId2" cstate="email"/>
          <a:srcRect/>
          <a:stretch>
            <a:fillRect/>
          </a:stretch>
        </p:blipFill>
        <p:spPr bwMode="auto">
          <a:xfrm>
            <a:off x="1691680" y="908720"/>
            <a:ext cx="7200800" cy="5419957"/>
          </a:xfrm>
          <a:prstGeom prst="rect">
            <a:avLst/>
          </a:prstGeom>
          <a:noFill/>
        </p:spPr>
      </p:pic>
      <p:cxnSp>
        <p:nvCxnSpPr>
          <p:cNvPr id="7" name="Connecteur droit avec flèche 6"/>
          <p:cNvCxnSpPr/>
          <p:nvPr/>
        </p:nvCxnSpPr>
        <p:spPr>
          <a:xfrm>
            <a:off x="1979712" y="2060848"/>
            <a:ext cx="2088232" cy="50405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45058" name="Picture 2" descr="C:\Users\gossart\Documents\zStock\IMT\logos &amp; autres PR docs\_Logo+baselineHD.jpg"/>
          <p:cNvPicPr>
            <a:picLocks noChangeAspect="1" noChangeArrowheads="1"/>
          </p:cNvPicPr>
          <p:nvPr/>
        </p:nvPicPr>
        <p:blipFill>
          <a:blip r:embed="rId3" cstate="email"/>
          <a:srcRect/>
          <a:stretch>
            <a:fillRect/>
          </a:stretch>
        </p:blipFill>
        <p:spPr bwMode="auto">
          <a:xfrm>
            <a:off x="0" y="980728"/>
            <a:ext cx="1898608" cy="1256730"/>
          </a:xfrm>
          <a:prstGeom prst="rect">
            <a:avLst/>
          </a:prstGeom>
          <a:noFill/>
        </p:spPr>
      </p:pic>
      <p:sp>
        <p:nvSpPr>
          <p:cNvPr id="11" name="Rectangle 10"/>
          <p:cNvSpPr/>
          <p:nvPr/>
        </p:nvSpPr>
        <p:spPr>
          <a:xfrm>
            <a:off x="5868144" y="2420888"/>
            <a:ext cx="2592288"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2" name="Picture 2" descr="C:\Users\gossart\Documents\zStock\IMT\logos &amp; autres PR docs\Logo_IMT50.jpg"/>
          <p:cNvPicPr>
            <a:picLocks noChangeAspect="1" noChangeArrowheads="1"/>
          </p:cNvPicPr>
          <p:nvPr/>
        </p:nvPicPr>
        <p:blipFill>
          <a:blip r:embed="rId4" cstate="email"/>
          <a:srcRect/>
          <a:stretch>
            <a:fillRect/>
          </a:stretch>
        </p:blipFill>
        <p:spPr bwMode="auto">
          <a:xfrm>
            <a:off x="8244408" y="0"/>
            <a:ext cx="899592" cy="810900"/>
          </a:xfrm>
          <a:prstGeom prst="rect">
            <a:avLst/>
          </a:prstGeom>
          <a:noFill/>
        </p:spPr>
      </p:pic>
      <p:sp>
        <p:nvSpPr>
          <p:cNvPr id="9" name="ZoneTexte 8"/>
          <p:cNvSpPr txBox="1"/>
          <p:nvPr/>
        </p:nvSpPr>
        <p:spPr>
          <a:xfrm>
            <a:off x="179512" y="3717032"/>
            <a:ext cx="1728192" cy="1015663"/>
          </a:xfrm>
          <a:prstGeom prst="rect">
            <a:avLst/>
          </a:prstGeom>
          <a:noFill/>
          <a:ln>
            <a:solidFill>
              <a:schemeClr val="tx2">
                <a:lumMod val="20000"/>
                <a:lumOff val="80000"/>
              </a:schemeClr>
            </a:solidFill>
          </a:ln>
        </p:spPr>
        <p:txBody>
          <a:bodyPr wrap="square" rtlCol="0">
            <a:spAutoFit/>
          </a:bodyPr>
          <a:lstStyle/>
          <a:p>
            <a:pPr algn="ctr"/>
            <a:r>
              <a:rPr lang="fr-FR" sz="2000" smtClean="0">
                <a:solidFill>
                  <a:srgbClr val="0070C0"/>
                </a:solidFill>
              </a:rPr>
              <a:t>26 engineering &amp; business schools</a:t>
            </a:r>
            <a:endParaRPr lang="fr-FR" sz="2000">
              <a:solidFill>
                <a:srgbClr val="0070C0"/>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428"/>
            <a:ext cx="6912768" cy="1124316"/>
          </a:xfrm>
        </p:spPr>
        <p:txBody>
          <a:bodyPr/>
          <a:lstStyle/>
          <a:p>
            <a:r>
              <a:rPr lang="fr-FR" smtClean="0"/>
              <a:t>IMT: Key figures</a:t>
            </a:r>
            <a:endParaRPr lang="fr-FR" dirty="0"/>
          </a:p>
        </p:txBody>
      </p:sp>
      <p:sp>
        <p:nvSpPr>
          <p:cNvPr id="6" name="Espace réservé du numéro de diapositive 5"/>
          <p:cNvSpPr>
            <a:spLocks noGrp="1"/>
          </p:cNvSpPr>
          <p:nvPr>
            <p:ph type="sldNum" sz="quarter" idx="12"/>
          </p:nvPr>
        </p:nvSpPr>
        <p:spPr/>
        <p:txBody>
          <a:bodyPr/>
          <a:lstStyle/>
          <a:p>
            <a:fld id="{3A5F5595-61AE-4AA6-B423-33EDBD1DAE12}" type="slidenum">
              <a:rPr lang="fr-FR" smtClean="0"/>
              <a:pPr/>
              <a:t>40</a:t>
            </a:fld>
            <a:endParaRPr lang="fr-FR" dirty="0"/>
          </a:p>
        </p:txBody>
      </p:sp>
      <p:sp>
        <p:nvSpPr>
          <p:cNvPr id="7" name="Text Box 2"/>
          <p:cNvSpPr txBox="1">
            <a:spLocks noChangeArrowheads="1"/>
          </p:cNvSpPr>
          <p:nvPr/>
        </p:nvSpPr>
        <p:spPr bwMode="auto">
          <a:xfrm>
            <a:off x="971600" y="1390650"/>
            <a:ext cx="2228800" cy="3981450"/>
          </a:xfrm>
          <a:prstGeom prst="rect">
            <a:avLst/>
          </a:prstGeom>
          <a:solidFill>
            <a:srgbClr val="FFFFFF"/>
          </a:solidFill>
          <a:ln w="9525" cap="rnd">
            <a:solidFill>
              <a:srgbClr val="6D5047"/>
            </a:solidFill>
            <a:prstDash val="sysDot"/>
            <a:miter lim="800000"/>
            <a:headEnd/>
            <a:tailEnd/>
          </a:ln>
        </p:spPr>
        <p:txBody>
          <a:bodyPr/>
          <a:lstStyle/>
          <a:p>
            <a:pPr defTabSz="914400">
              <a:spcAft>
                <a:spcPts val="1000"/>
              </a:spcAft>
            </a:pPr>
            <a:r>
              <a:rPr lang="fr-FR" sz="1600" b="1">
                <a:solidFill>
                  <a:srgbClr val="FF0000"/>
                </a:solidFill>
                <a:latin typeface="Calibri" pitchFamily="34" charset="0"/>
              </a:rPr>
              <a:t>10 </a:t>
            </a:r>
            <a:r>
              <a:rPr lang="fr-FR" sz="1600" b="1" smtClean="0">
                <a:solidFill>
                  <a:srgbClr val="FF0000"/>
                </a:solidFill>
                <a:latin typeface="Calibri" pitchFamily="34" charset="0"/>
              </a:rPr>
              <a:t>schools</a:t>
            </a:r>
            <a:r>
              <a:rPr lang="fr-FR" sz="1600" b="1" dirty="0">
                <a:solidFill>
                  <a:srgbClr val="6D5047"/>
                </a:solidFill>
                <a:latin typeface="Calibri" pitchFamily="34" charset="0"/>
              </a:rPr>
              <a:t/>
            </a:r>
            <a:br>
              <a:rPr lang="fr-FR" sz="1600" b="1" dirty="0">
                <a:solidFill>
                  <a:srgbClr val="6D5047"/>
                </a:solidFill>
                <a:latin typeface="Calibri" pitchFamily="34" charset="0"/>
              </a:rPr>
            </a:br>
            <a:endParaRPr lang="fr-FR" sz="1600" b="1" dirty="0">
              <a:solidFill>
                <a:srgbClr val="6D5047"/>
              </a:solidFill>
              <a:latin typeface="Times New Roman" pitchFamily="18" charset="0"/>
            </a:endParaRPr>
          </a:p>
          <a:p>
            <a:pPr>
              <a:spcAft>
                <a:spcPts val="1000"/>
              </a:spcAft>
            </a:pPr>
            <a:r>
              <a:rPr lang="fr-FR" sz="1600" b="1">
                <a:solidFill>
                  <a:srgbClr val="6D5047"/>
                </a:solidFill>
                <a:latin typeface="Calibri" pitchFamily="34" charset="0"/>
              </a:rPr>
              <a:t>2 </a:t>
            </a:r>
            <a:r>
              <a:rPr lang="fr-FR" sz="1600" b="1" smtClean="0">
                <a:solidFill>
                  <a:srgbClr val="6D5047"/>
                </a:solidFill>
                <a:latin typeface="Calibri" pitchFamily="34" charset="0"/>
              </a:rPr>
              <a:t>subsidiary schools </a:t>
            </a:r>
            <a:r>
              <a:rPr lang="fr-FR" sz="1600" b="1" dirty="0">
                <a:solidFill>
                  <a:srgbClr val="6D5047"/>
                </a:solidFill>
                <a:latin typeface="Calibri" pitchFamily="34" charset="0"/>
              </a:rPr>
              <a:t/>
            </a:r>
            <a:br>
              <a:rPr lang="fr-FR" sz="1600" b="1" dirty="0">
                <a:solidFill>
                  <a:srgbClr val="6D5047"/>
                </a:solidFill>
                <a:latin typeface="Calibri" pitchFamily="34" charset="0"/>
              </a:rPr>
            </a:br>
            <a:endParaRPr lang="fr-FR" sz="1600" b="1" dirty="0">
              <a:solidFill>
                <a:srgbClr val="6D5047"/>
              </a:solidFill>
              <a:latin typeface="Times New Roman" pitchFamily="18" charset="0"/>
            </a:endParaRPr>
          </a:p>
          <a:p>
            <a:pPr>
              <a:spcAft>
                <a:spcPts val="1000"/>
              </a:spcAft>
            </a:pPr>
            <a:r>
              <a:rPr lang="fr-FR" sz="1600" b="1" smtClean="0">
                <a:solidFill>
                  <a:srgbClr val="6D5047"/>
                </a:solidFill>
                <a:latin typeface="Calibri" pitchFamily="34" charset="0"/>
              </a:rPr>
              <a:t>2 strategic partners </a:t>
            </a:r>
            <a:endParaRPr lang="fr-FR" sz="1600" b="1" dirty="0">
              <a:solidFill>
                <a:srgbClr val="6D5047"/>
              </a:solidFill>
              <a:latin typeface="Calibri" pitchFamily="34" charset="0"/>
            </a:endParaRPr>
          </a:p>
          <a:p>
            <a:pPr defTabSz="914400">
              <a:spcAft>
                <a:spcPts val="1000"/>
              </a:spcAft>
            </a:pPr>
            <a:endParaRPr lang="fr-FR" sz="1600" b="1" dirty="0">
              <a:solidFill>
                <a:srgbClr val="6D5047"/>
              </a:solidFill>
              <a:latin typeface="Times New Roman" pitchFamily="18" charset="0"/>
            </a:endParaRPr>
          </a:p>
          <a:p>
            <a:pPr>
              <a:spcAft>
                <a:spcPts val="1000"/>
              </a:spcAft>
            </a:pPr>
            <a:r>
              <a:rPr lang="fr-FR" sz="1600" b="1" smtClean="0">
                <a:solidFill>
                  <a:srgbClr val="6D5047"/>
                </a:solidFill>
                <a:latin typeface="Calibri" pitchFamily="34" charset="0"/>
              </a:rPr>
              <a:t>13 associated schools </a:t>
            </a:r>
            <a:endParaRPr lang="fr-FR" sz="1600" dirty="0"/>
          </a:p>
        </p:txBody>
      </p:sp>
      <p:sp>
        <p:nvSpPr>
          <p:cNvPr id="8" name="Text Box 3"/>
          <p:cNvSpPr txBox="1">
            <a:spLocks noChangeArrowheads="1"/>
          </p:cNvSpPr>
          <p:nvPr/>
        </p:nvSpPr>
        <p:spPr bwMode="auto">
          <a:xfrm>
            <a:off x="5638800" y="1390650"/>
            <a:ext cx="2605608" cy="3981450"/>
          </a:xfrm>
          <a:prstGeom prst="rect">
            <a:avLst/>
          </a:prstGeom>
          <a:solidFill>
            <a:srgbClr val="FFFFFF"/>
          </a:solidFill>
          <a:ln w="9525" cap="rnd">
            <a:solidFill>
              <a:srgbClr val="6D5047"/>
            </a:solidFill>
            <a:prstDash val="sysDot"/>
            <a:miter lim="800000"/>
            <a:headEnd/>
            <a:tailEnd/>
          </a:ln>
        </p:spPr>
        <p:txBody>
          <a:bodyPr/>
          <a:lstStyle/>
          <a:p>
            <a:pPr>
              <a:spcAft>
                <a:spcPts val="1000"/>
              </a:spcAft>
            </a:pPr>
            <a:r>
              <a:rPr lang="fr-FR" sz="1600" b="1" smtClean="0">
                <a:solidFill>
                  <a:srgbClr val="6D5047"/>
                </a:solidFill>
                <a:latin typeface="Calibri" pitchFamily="34" charset="0"/>
              </a:rPr>
              <a:t>4, 800 staff members</a:t>
            </a:r>
          </a:p>
          <a:p>
            <a:pPr>
              <a:spcAft>
                <a:spcPts val="1000"/>
              </a:spcAft>
            </a:pPr>
            <a:r>
              <a:rPr lang="fr-FR" sz="1600" b="1" smtClean="0">
                <a:solidFill>
                  <a:srgbClr val="FF0000"/>
                </a:solidFill>
                <a:latin typeface="Calibri" pitchFamily="34" charset="0"/>
              </a:rPr>
              <a:t>2,000 researchers</a:t>
            </a:r>
          </a:p>
          <a:p>
            <a:pPr>
              <a:spcAft>
                <a:spcPts val="1000"/>
              </a:spcAft>
            </a:pPr>
            <a:endParaRPr lang="fr-FR" sz="1600" b="1" smtClean="0">
              <a:solidFill>
                <a:srgbClr val="6D5047"/>
              </a:solidFill>
              <a:latin typeface="Calibri" pitchFamily="34" charset="0"/>
            </a:endParaRPr>
          </a:p>
          <a:p>
            <a:pPr>
              <a:spcAft>
                <a:spcPts val="1000"/>
              </a:spcAft>
            </a:pPr>
            <a:r>
              <a:rPr lang="fr-FR" sz="1600" b="1" smtClean="0">
                <a:solidFill>
                  <a:srgbClr val="6D5047"/>
                </a:solidFill>
                <a:latin typeface="Calibri" pitchFamily="34" charset="0"/>
              </a:rPr>
              <a:t>2 Carnot Institutes</a:t>
            </a:r>
          </a:p>
          <a:p>
            <a:pPr>
              <a:spcAft>
                <a:spcPts val="1000"/>
              </a:spcAft>
            </a:pPr>
            <a:endParaRPr lang="fr-FR" sz="1600" b="1" smtClean="0">
              <a:solidFill>
                <a:srgbClr val="6D5047"/>
              </a:solidFill>
              <a:latin typeface="Calibri" pitchFamily="34" charset="0"/>
            </a:endParaRPr>
          </a:p>
          <a:p>
            <a:pPr>
              <a:spcAft>
                <a:spcPts val="1000"/>
              </a:spcAft>
            </a:pPr>
            <a:r>
              <a:rPr lang="en-US" sz="1600" b="1" smtClean="0">
                <a:solidFill>
                  <a:srgbClr val="6D5047"/>
                </a:solidFill>
                <a:latin typeface="Calibri" pitchFamily="34" charset="0"/>
              </a:rPr>
              <a:t>€121 M research-generated income per year</a:t>
            </a:r>
          </a:p>
          <a:p>
            <a:pPr>
              <a:spcAft>
                <a:spcPts val="1000"/>
              </a:spcAft>
            </a:pPr>
            <a:endParaRPr lang="fr-FR" sz="1600" b="1" smtClean="0">
              <a:solidFill>
                <a:srgbClr val="6D5047"/>
              </a:solidFill>
              <a:latin typeface="Calibri" pitchFamily="34" charset="0"/>
            </a:endParaRPr>
          </a:p>
          <a:p>
            <a:pPr>
              <a:spcAft>
                <a:spcPts val="1000"/>
              </a:spcAft>
            </a:pPr>
            <a:r>
              <a:rPr lang="en-US" sz="1600" b="1" smtClean="0">
                <a:solidFill>
                  <a:srgbClr val="6D5047"/>
                </a:solidFill>
                <a:latin typeface="Calibri" pitchFamily="34" charset="0"/>
              </a:rPr>
              <a:t>About 100 business start-ups per year at the schools’ incubators</a:t>
            </a:r>
            <a:endParaRPr lang="fr-FR" sz="1600" dirty="0"/>
          </a:p>
        </p:txBody>
      </p:sp>
      <p:sp>
        <p:nvSpPr>
          <p:cNvPr id="9" name="Text Box 4"/>
          <p:cNvSpPr txBox="1">
            <a:spLocks noChangeArrowheads="1"/>
          </p:cNvSpPr>
          <p:nvPr/>
        </p:nvSpPr>
        <p:spPr bwMode="auto">
          <a:xfrm>
            <a:off x="3381375" y="1390650"/>
            <a:ext cx="2181225" cy="3981450"/>
          </a:xfrm>
          <a:prstGeom prst="rect">
            <a:avLst/>
          </a:prstGeom>
          <a:solidFill>
            <a:srgbClr val="FFFFFF"/>
          </a:solidFill>
          <a:ln w="9525" cap="rnd">
            <a:solidFill>
              <a:srgbClr val="6D5047"/>
            </a:solidFill>
            <a:prstDash val="sysDot"/>
            <a:miter lim="800000"/>
            <a:headEnd/>
            <a:tailEnd/>
          </a:ln>
        </p:spPr>
        <p:txBody>
          <a:bodyPr/>
          <a:lstStyle/>
          <a:p>
            <a:pPr>
              <a:spcAft>
                <a:spcPts val="1800"/>
              </a:spcAft>
            </a:pPr>
            <a:r>
              <a:rPr lang="fr-FR" sz="1600" b="1" smtClean="0">
                <a:solidFill>
                  <a:srgbClr val="FF0000"/>
                </a:solidFill>
                <a:latin typeface="Calibri" pitchFamily="34" charset="0"/>
              </a:rPr>
              <a:t>12,555 students</a:t>
            </a:r>
          </a:p>
          <a:p>
            <a:pPr>
              <a:spcAft>
                <a:spcPts val="1800"/>
              </a:spcAft>
            </a:pPr>
            <a:r>
              <a:rPr lang="fr-FR" sz="1600" b="1" smtClean="0">
                <a:solidFill>
                  <a:srgbClr val="6D5047"/>
                </a:solidFill>
                <a:latin typeface="Calibri" pitchFamily="34" charset="0"/>
              </a:rPr>
              <a:t>1,725 PhD students</a:t>
            </a:r>
          </a:p>
          <a:p>
            <a:pPr>
              <a:spcAft>
                <a:spcPts val="1200"/>
              </a:spcAft>
            </a:pPr>
            <a:r>
              <a:rPr lang="fr-FR" sz="1600" b="1" smtClean="0">
                <a:solidFill>
                  <a:srgbClr val="6D5047"/>
                </a:solidFill>
                <a:latin typeface="Calibri" pitchFamily="34" charset="0"/>
              </a:rPr>
              <a:t>+4000 graduates per year</a:t>
            </a:r>
          </a:p>
          <a:p>
            <a:pPr>
              <a:spcAft>
                <a:spcPts val="1200"/>
              </a:spcAft>
            </a:pPr>
            <a:r>
              <a:rPr lang="fr-FR" sz="1600" smtClean="0">
                <a:solidFill>
                  <a:srgbClr val="6D5047"/>
                </a:solidFill>
                <a:latin typeface="Calibri" pitchFamily="34" charset="0"/>
              </a:rPr>
              <a:t>Including over 2,500 engineers</a:t>
            </a:r>
          </a:p>
          <a:p>
            <a:pPr>
              <a:spcAft>
                <a:spcPts val="1200"/>
              </a:spcAft>
            </a:pPr>
            <a:r>
              <a:rPr lang="en-US" sz="1600" b="1" smtClean="0">
                <a:solidFill>
                  <a:srgbClr val="6D5047"/>
                </a:solidFill>
                <a:latin typeface="Calibri" pitchFamily="34" charset="0"/>
              </a:rPr>
              <a:t>8% engineering degrees issued in France </a:t>
            </a:r>
          </a:p>
          <a:p>
            <a:pPr>
              <a:spcAft>
                <a:spcPts val="1200"/>
              </a:spcAft>
            </a:pPr>
            <a:r>
              <a:rPr lang="fr-FR" sz="1600" b="1" smtClean="0">
                <a:solidFill>
                  <a:srgbClr val="6D5047"/>
                </a:solidFill>
                <a:latin typeface="Calibri" pitchFamily="34" charset="0"/>
              </a:rPr>
              <a:t>32 % foreign students</a:t>
            </a:r>
          </a:p>
          <a:p>
            <a:pPr>
              <a:spcAft>
                <a:spcPts val="1800"/>
              </a:spcAft>
            </a:pPr>
            <a:r>
              <a:rPr lang="fr-FR" sz="1600" b="1" smtClean="0">
                <a:solidFill>
                  <a:srgbClr val="6D5047"/>
                </a:solidFill>
                <a:latin typeface="Calibri" pitchFamily="34" charset="0"/>
              </a:rPr>
              <a:t>38 % grant holders </a:t>
            </a:r>
            <a:endParaRPr lang="fr-FR" sz="1600" dirty="0"/>
          </a:p>
        </p:txBody>
      </p:sp>
      <p:sp>
        <p:nvSpPr>
          <p:cNvPr id="10" name="ZoneTexte 8"/>
          <p:cNvSpPr txBox="1">
            <a:spLocks noChangeArrowheads="1"/>
          </p:cNvSpPr>
          <p:nvPr/>
        </p:nvSpPr>
        <p:spPr bwMode="auto">
          <a:xfrm>
            <a:off x="5940152" y="5949280"/>
            <a:ext cx="2952328" cy="246221"/>
          </a:xfrm>
          <a:prstGeom prst="rect">
            <a:avLst/>
          </a:prstGeom>
          <a:noFill/>
          <a:ln w="9525">
            <a:noFill/>
            <a:miter lim="800000"/>
            <a:headEnd/>
            <a:tailEnd/>
          </a:ln>
        </p:spPr>
        <p:txBody>
          <a:bodyPr wrap="square">
            <a:spAutoFit/>
          </a:bodyPr>
          <a:lstStyle/>
          <a:p>
            <a:r>
              <a:rPr lang="fr-FR" sz="1000" u="sng" smtClean="0">
                <a:cs typeface="Arial" pitchFamily="34" charset="0"/>
              </a:rPr>
              <a:t>NB</a:t>
            </a:r>
            <a:r>
              <a:rPr lang="fr-FR" sz="1000" smtClean="0">
                <a:cs typeface="Arial" pitchFamily="34" charset="0"/>
              </a:rPr>
              <a:t>: 2012 data, excluding associated schools.</a:t>
            </a:r>
            <a:endParaRPr lang="fr-FR" sz="1000" dirty="0">
              <a:cs typeface="Arial" pitchFamily="34" charset="0"/>
            </a:endParaRPr>
          </a:p>
        </p:txBody>
      </p:sp>
      <p:pic>
        <p:nvPicPr>
          <p:cNvPr id="11" name="Picture 2" descr="C:\Users\gossart\Documents\zStock\IMT\logos &amp; autres PR docs\Logo_IMT50.jpg"/>
          <p:cNvPicPr>
            <a:picLocks noChangeAspect="1" noChangeArrowheads="1"/>
          </p:cNvPicPr>
          <p:nvPr/>
        </p:nvPicPr>
        <p:blipFill>
          <a:blip r:embed="rId2" cstate="email"/>
          <a:srcRect/>
          <a:stretch>
            <a:fillRect/>
          </a:stretch>
        </p:blipFill>
        <p:spPr bwMode="auto">
          <a:xfrm>
            <a:off x="8244408" y="0"/>
            <a:ext cx="899592" cy="810900"/>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16632"/>
            <a:ext cx="7452320" cy="1008112"/>
          </a:xfrm>
        </p:spPr>
        <p:txBody>
          <a:bodyPr/>
          <a:lstStyle/>
          <a:p>
            <a:r>
              <a:rPr lang="fr-FR" sz="3600" smtClean="0"/>
              <a:t>Research in IMT: </a:t>
            </a:r>
            <a:r>
              <a:rPr lang="fr-FR" sz="3600" smtClean="0">
                <a:solidFill>
                  <a:srgbClr val="FFFF00"/>
                </a:solidFill>
              </a:rPr>
              <a:t>9 research networks</a:t>
            </a:r>
            <a:endParaRPr lang="fr-FR" sz="3600">
              <a:solidFill>
                <a:srgbClr val="FFFF00"/>
              </a:solidFill>
            </a:endParaRPr>
          </a:p>
        </p:txBody>
      </p:sp>
      <p:sp>
        <p:nvSpPr>
          <p:cNvPr id="3" name="Espace réservé du contenu 2"/>
          <p:cNvSpPr>
            <a:spLocks noGrp="1"/>
          </p:cNvSpPr>
          <p:nvPr>
            <p:ph idx="1"/>
          </p:nvPr>
        </p:nvSpPr>
        <p:spPr>
          <a:xfrm>
            <a:off x="323528" y="836712"/>
            <a:ext cx="8820472" cy="5544616"/>
          </a:xfrm>
        </p:spPr>
        <p:txBody>
          <a:bodyPr/>
          <a:lstStyle/>
          <a:p>
            <a:pPr marL="457200" indent="-457200">
              <a:lnSpc>
                <a:spcPct val="150000"/>
              </a:lnSpc>
              <a:buFont typeface="+mj-lt"/>
              <a:buAutoNum type="arabicPeriod"/>
            </a:pPr>
            <a:r>
              <a:rPr lang="fr-FR" sz="2400" smtClean="0"/>
              <a:t>Physique et technologies des communications et de l’information</a:t>
            </a:r>
          </a:p>
          <a:p>
            <a:pPr marL="457200" indent="-457200">
              <a:lnSpc>
                <a:spcPct val="150000"/>
              </a:lnSpc>
              <a:buFont typeface="+mj-lt"/>
              <a:buAutoNum type="arabicPeriod"/>
            </a:pPr>
            <a:r>
              <a:rPr lang="fr-FR" sz="2400" smtClean="0"/>
              <a:t>Architectures et gestion des réseaux</a:t>
            </a:r>
          </a:p>
          <a:p>
            <a:pPr marL="457200" indent="-457200">
              <a:lnSpc>
                <a:spcPct val="150000"/>
              </a:lnSpc>
              <a:buFont typeface="+mj-lt"/>
              <a:buAutoNum type="arabicPeriod"/>
            </a:pPr>
            <a:r>
              <a:rPr lang="fr-FR" sz="2400" smtClean="0"/>
              <a:t>Architectures et ingénierie de services et systèmes logiciels</a:t>
            </a:r>
          </a:p>
          <a:p>
            <a:pPr marL="457200" indent="-457200">
              <a:lnSpc>
                <a:spcPct val="150000"/>
              </a:lnSpc>
              <a:buFont typeface="+mj-lt"/>
              <a:buAutoNum type="arabicPeriod"/>
            </a:pPr>
            <a:r>
              <a:rPr lang="fr-FR" sz="2400" smtClean="0"/>
              <a:t>Contenus, connaissances, interactions</a:t>
            </a:r>
          </a:p>
          <a:p>
            <a:pPr marL="457200" indent="-457200">
              <a:lnSpc>
                <a:spcPct val="150000"/>
              </a:lnSpc>
              <a:buFont typeface="+mj-lt"/>
              <a:buAutoNum type="arabicPeriod"/>
            </a:pPr>
            <a:r>
              <a:rPr lang="fr-FR" sz="2400" smtClean="0"/>
              <a:t>Sécurité des systèmes et des services numériques</a:t>
            </a:r>
          </a:p>
          <a:p>
            <a:pPr marL="457200" indent="-457200">
              <a:lnSpc>
                <a:spcPct val="150000"/>
              </a:lnSpc>
              <a:buFont typeface="+mj-lt"/>
              <a:buAutoNum type="arabicPeriod"/>
            </a:pPr>
            <a:r>
              <a:rPr lang="fr-FR" sz="2400" smtClean="0"/>
              <a:t>Santé numérique</a:t>
            </a:r>
          </a:p>
          <a:p>
            <a:pPr marL="457200" indent="-457200">
              <a:lnSpc>
                <a:spcPct val="150000"/>
              </a:lnSpc>
              <a:buFont typeface="+mj-lt"/>
              <a:buAutoNum type="arabicPeriod"/>
            </a:pPr>
            <a:r>
              <a:rPr lang="fr-FR" sz="2400" smtClean="0"/>
              <a:t>TIC et sociétés</a:t>
            </a:r>
          </a:p>
          <a:p>
            <a:pPr marL="457200" indent="-457200">
              <a:lnSpc>
                <a:spcPct val="150000"/>
              </a:lnSpc>
              <a:buFont typeface="+mj-lt"/>
              <a:buAutoNum type="arabicPeriod"/>
            </a:pPr>
            <a:r>
              <a:rPr lang="fr-FR" sz="2400" smtClean="0">
                <a:solidFill>
                  <a:srgbClr val="00B050"/>
                </a:solidFill>
              </a:rPr>
              <a:t>TIC &amp; Environnement: </a:t>
            </a:r>
            <a:r>
              <a:rPr lang="fr-FR" sz="2400" smtClean="0">
                <a:solidFill>
                  <a:srgbClr val="FF0000"/>
                </a:solidFill>
                <a:hlinkClick r:id="rId2"/>
              </a:rPr>
              <a:t>http://rt08.wp.mines-telecom.fr</a:t>
            </a:r>
            <a:r>
              <a:rPr lang="fr-FR" sz="2400" smtClean="0">
                <a:solidFill>
                  <a:srgbClr val="FF0000"/>
                </a:solidFill>
              </a:rPr>
              <a:t> </a:t>
            </a:r>
          </a:p>
          <a:p>
            <a:pPr marL="457200" indent="-457200">
              <a:lnSpc>
                <a:spcPct val="150000"/>
              </a:lnSpc>
              <a:buFont typeface="+mj-lt"/>
              <a:buAutoNum type="arabicPeriod"/>
            </a:pPr>
            <a:r>
              <a:rPr lang="fr-FR" sz="2400" smtClean="0"/>
              <a:t>Mathématiques appliquées et informatique fondamentale</a:t>
            </a:r>
            <a:endParaRPr lang="fr-FR" sz="2400"/>
          </a:p>
        </p:txBody>
      </p:sp>
      <p:sp>
        <p:nvSpPr>
          <p:cNvPr id="4" name="Espace réservé du numéro de diapositive 3"/>
          <p:cNvSpPr>
            <a:spLocks noGrp="1"/>
          </p:cNvSpPr>
          <p:nvPr>
            <p:ph type="sldNum" sz="quarter" idx="12"/>
          </p:nvPr>
        </p:nvSpPr>
        <p:spPr/>
        <p:txBody>
          <a:bodyPr/>
          <a:lstStyle/>
          <a:p>
            <a:fld id="{3A5F5595-61AE-4AA6-B423-33EDBD1DAE12}" type="slidenum">
              <a:rPr lang="fr-FR" smtClean="0"/>
              <a:pPr/>
              <a:t>41</a:t>
            </a:fld>
            <a:endParaRPr lang="fr-FR" dirty="0"/>
          </a:p>
        </p:txBody>
      </p:sp>
      <p:pic>
        <p:nvPicPr>
          <p:cNvPr id="5" name="Picture 2" descr="C:\Users\gossart\Documents\zStock\IMT\logos &amp; autres PR docs\Logo_IMT50.jpg"/>
          <p:cNvPicPr>
            <a:picLocks noChangeAspect="1" noChangeArrowheads="1"/>
          </p:cNvPicPr>
          <p:nvPr/>
        </p:nvPicPr>
        <p:blipFill>
          <a:blip r:embed="rId3" cstate="email"/>
          <a:srcRect/>
          <a:stretch>
            <a:fillRect/>
          </a:stretch>
        </p:blipFill>
        <p:spPr bwMode="auto">
          <a:xfrm>
            <a:off x="8244408" y="0"/>
            <a:ext cx="899592" cy="8109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3A5F5595-61AE-4AA6-B423-33EDBD1DAE12}" type="slidenum">
              <a:rPr lang="fr-FR" smtClean="0"/>
              <a:pPr/>
              <a:t>4</a:t>
            </a:fld>
            <a:endParaRPr lang="fr-FR" dirty="0"/>
          </a:p>
        </p:txBody>
      </p:sp>
      <p:pic>
        <p:nvPicPr>
          <p:cNvPr id="55298" name="Picture 2"/>
          <p:cNvPicPr>
            <a:picLocks noGrp="1" noChangeAspect="1" noChangeArrowheads="1"/>
          </p:cNvPicPr>
          <p:nvPr>
            <p:ph idx="1"/>
          </p:nvPr>
        </p:nvPicPr>
        <p:blipFill>
          <a:blip r:embed="rId2" cstate="email"/>
          <a:srcRect/>
          <a:stretch>
            <a:fillRect/>
          </a:stretch>
        </p:blipFill>
        <p:spPr bwMode="auto">
          <a:xfrm>
            <a:off x="0" y="908720"/>
            <a:ext cx="9054487" cy="4248472"/>
          </a:xfrm>
          <a:prstGeom prst="rect">
            <a:avLst/>
          </a:prstGeom>
          <a:noFill/>
          <a:ln w="9525">
            <a:noFill/>
            <a:miter lim="800000"/>
            <a:headEnd/>
            <a:tailEnd/>
          </a:ln>
        </p:spPr>
      </p:pic>
      <p:sp>
        <p:nvSpPr>
          <p:cNvPr id="24577" name="Rectangle 1"/>
          <p:cNvSpPr>
            <a:spLocks noChangeArrowheads="1"/>
          </p:cNvSpPr>
          <p:nvPr/>
        </p:nvSpPr>
        <p:spPr bwMode="auto">
          <a:xfrm>
            <a:off x="179512" y="6453336"/>
            <a:ext cx="2632452" cy="25391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GB" sz="1050" b="0" i="0" u="sng" strike="noStrike" cap="none" normalizeH="0" baseline="0" smtClean="0">
                <a:ln>
                  <a:noFill/>
                </a:ln>
                <a:solidFill>
                  <a:schemeClr val="tx1"/>
                </a:solidFill>
                <a:effectLst/>
                <a:latin typeface="Times New Roman" pitchFamily="18" charset="0"/>
                <a:ea typeface="Calibri" pitchFamily="34" charset="0"/>
                <a:cs typeface="Times New Roman" pitchFamily="18" charset="0"/>
              </a:rPr>
              <a:t>Source</a:t>
            </a:r>
            <a:r>
              <a:rPr kumimoji="0" lang="en-GB" sz="105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De Almeida, Santos et al. (2014: 32).</a:t>
            </a:r>
            <a:endParaRPr kumimoji="0" lang="en-GB" sz="2400" b="0" i="0" u="none" strike="noStrike" cap="none" normalizeH="0" baseline="0" smtClean="0">
              <a:ln>
                <a:noFill/>
              </a:ln>
              <a:solidFill>
                <a:schemeClr val="tx1"/>
              </a:solidFill>
              <a:effectLst/>
              <a:latin typeface="Arial" pitchFamily="34" charset="0"/>
              <a:cs typeface="Arial" pitchFamily="34" charset="0"/>
            </a:endParaRPr>
          </a:p>
        </p:txBody>
      </p:sp>
      <p:sp>
        <p:nvSpPr>
          <p:cNvPr id="7" name="Titre 1"/>
          <p:cNvSpPr>
            <a:spLocks noGrp="1"/>
          </p:cNvSpPr>
          <p:nvPr>
            <p:ph type="title"/>
          </p:nvPr>
        </p:nvSpPr>
        <p:spPr>
          <a:xfrm>
            <a:off x="179512" y="0"/>
            <a:ext cx="7200800" cy="1124744"/>
          </a:xfrm>
        </p:spPr>
        <p:txBody>
          <a:bodyPr/>
          <a:lstStyle/>
          <a:p>
            <a:r>
              <a:rPr lang="en-GB" sz="4000" b="1" smtClean="0"/>
              <a:t>1. Introduction </a:t>
            </a:r>
            <a:endParaRPr lang="fr-FR" sz="4000"/>
          </a:p>
        </p:txBody>
      </p:sp>
      <p:sp>
        <p:nvSpPr>
          <p:cNvPr id="11" name="Ellipse 10"/>
          <p:cNvSpPr/>
          <p:nvPr/>
        </p:nvSpPr>
        <p:spPr>
          <a:xfrm>
            <a:off x="5220072" y="2852936"/>
            <a:ext cx="936104" cy="57606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llipse 11"/>
          <p:cNvSpPr/>
          <p:nvPr/>
        </p:nvSpPr>
        <p:spPr>
          <a:xfrm>
            <a:off x="7812360" y="3068960"/>
            <a:ext cx="1152128" cy="576064"/>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35" presetClass="emph" presetSubtype="0" repeatCount="indefinite" fill="hold" grpId="2" nodeType="withEffect">
                                  <p:stCondLst>
                                    <p:cond delay="0"/>
                                  </p:stCondLst>
                                  <p:endCondLst>
                                    <p:cond evt="onNext" delay="0">
                                      <p:tgtEl>
                                        <p:sldTgt/>
                                      </p:tgtEl>
                                    </p:cond>
                                  </p:endCondLst>
                                  <p:childTnLst>
                                    <p:anim calcmode="discrete" valueType="str">
                                      <p:cBhvr>
                                        <p:cTn id="8" dur="500" fill="hold"/>
                                        <p:tgtEl>
                                          <p:spTgt spid="11"/>
                                        </p:tgtEl>
                                        <p:attrNameLst>
                                          <p:attrName>style.visibility</p:attrName>
                                        </p:attrNameLst>
                                      </p:cBhvr>
                                      <p:tavLst>
                                        <p:tav tm="0">
                                          <p:val>
                                            <p:strVal val="hidden"/>
                                          </p:val>
                                        </p:tav>
                                        <p:tav tm="50000">
                                          <p:val>
                                            <p:strVal val="visible"/>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35" presetClass="emph" presetSubtype="0" repeatCount="indefinite" fill="hold" grpId="1" nodeType="withEffect">
                                  <p:stCondLst>
                                    <p:cond delay="0"/>
                                  </p:stCondLst>
                                  <p:endCondLst>
                                    <p:cond evt="onNext" delay="0">
                                      <p:tgtEl>
                                        <p:sldTgt/>
                                      </p:tgtEl>
                                    </p:cond>
                                  </p:endCondLst>
                                  <p:childTnLst>
                                    <p:anim calcmode="discrete" valueType="str">
                                      <p:cBhvr>
                                        <p:cTn id="14" dur="500" fill="hold"/>
                                        <p:tgtEl>
                                          <p:spTgt spid="12"/>
                                        </p:tgtEl>
                                        <p:attrNameLst>
                                          <p:attrName>style.visibility</p:attrName>
                                        </p:attrNameLst>
                                      </p:cBhvr>
                                      <p:tavLst>
                                        <p:tav tm="0">
                                          <p:val>
                                            <p:strVal val="hidden"/>
                                          </p:val>
                                        </p:tav>
                                        <p:tav tm="50000">
                                          <p:val>
                                            <p:strVal val="visible"/>
                                          </p:val>
                                        </p:tav>
                                      </p:tavLst>
                                    </p:anim>
                                  </p:childTnLst>
                                </p:cTn>
                              </p:par>
                              <p:par>
                                <p:cTn id="15" presetID="1" presetClass="exit" presetSubtype="0" fill="hold" grpId="1" nodeType="withEffect">
                                  <p:stCondLst>
                                    <p:cond delay="0"/>
                                  </p:stCondLst>
                                  <p:childTnLst>
                                    <p:set>
                                      <p:cBhvr>
                                        <p:cTn id="16"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1" grpId="2" animBg="1"/>
      <p:bldP spid="12" grpId="0" animBg="1"/>
      <p:bldP spid="12"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3A5F5595-61AE-4AA6-B423-33EDBD1DAE12}" type="slidenum">
              <a:rPr lang="fr-FR" smtClean="0"/>
              <a:pPr/>
              <a:t>5</a:t>
            </a:fld>
            <a:endParaRPr lang="fr-FR" dirty="0"/>
          </a:p>
        </p:txBody>
      </p:sp>
      <p:pic>
        <p:nvPicPr>
          <p:cNvPr id="1026" name="Picture 2"/>
          <p:cNvPicPr>
            <a:picLocks noGrp="1" noChangeAspect="1" noChangeArrowheads="1"/>
          </p:cNvPicPr>
          <p:nvPr>
            <p:ph idx="1"/>
          </p:nvPr>
        </p:nvPicPr>
        <p:blipFill>
          <a:blip r:embed="rId2" cstate="email"/>
          <a:srcRect/>
          <a:stretch>
            <a:fillRect/>
          </a:stretch>
        </p:blipFill>
        <p:spPr bwMode="auto">
          <a:xfrm>
            <a:off x="1115616" y="1628800"/>
            <a:ext cx="6768752" cy="3928458"/>
          </a:xfrm>
          <a:prstGeom prst="rect">
            <a:avLst/>
          </a:prstGeom>
          <a:noFill/>
          <a:ln w="9525">
            <a:noFill/>
            <a:miter lim="800000"/>
            <a:headEnd/>
            <a:tailEnd/>
          </a:ln>
        </p:spPr>
      </p:pic>
      <p:sp>
        <p:nvSpPr>
          <p:cNvPr id="6" name="Titre 1"/>
          <p:cNvSpPr txBox="1">
            <a:spLocks/>
          </p:cNvSpPr>
          <p:nvPr/>
        </p:nvSpPr>
        <p:spPr>
          <a:xfrm>
            <a:off x="179512" y="0"/>
            <a:ext cx="7200800" cy="1124744"/>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000" b="1" i="0" u="none" strike="noStrike" kern="1200" cap="none" spc="0" normalizeH="0" baseline="0" noProof="0" smtClean="0">
                <a:ln>
                  <a:noFill/>
                </a:ln>
                <a:solidFill>
                  <a:schemeClr val="tx1"/>
                </a:solidFill>
                <a:effectLst/>
                <a:uLnTx/>
                <a:uFillTx/>
                <a:latin typeface="+mj-lt"/>
                <a:ea typeface="+mj-ea"/>
                <a:cs typeface="+mj-cs"/>
              </a:rPr>
              <a:t>1. Introduction </a:t>
            </a:r>
            <a:endParaRPr kumimoji="0" lang="fr-FR" sz="4000" b="0" i="0" u="none" strike="noStrike" kern="1200" cap="none" spc="0" normalizeH="0" baseline="0" noProof="0">
              <a:ln>
                <a:noFill/>
              </a:ln>
              <a:solidFill>
                <a:schemeClr val="tx1"/>
              </a:solidFill>
              <a:effectLst/>
              <a:uLnTx/>
              <a:uFillTx/>
              <a:latin typeface="+mj-lt"/>
              <a:ea typeface="+mj-ea"/>
              <a:cs typeface="+mj-cs"/>
            </a:endParaRPr>
          </a:p>
        </p:txBody>
      </p:sp>
      <p:sp>
        <p:nvSpPr>
          <p:cNvPr id="7" name="Rectangle 6"/>
          <p:cNvSpPr/>
          <p:nvPr/>
        </p:nvSpPr>
        <p:spPr>
          <a:xfrm>
            <a:off x="0" y="6581001"/>
            <a:ext cx="7236296" cy="461665"/>
          </a:xfrm>
          <a:prstGeom prst="rect">
            <a:avLst/>
          </a:prstGeom>
        </p:spPr>
        <p:txBody>
          <a:bodyPr wrap="square">
            <a:spAutoFit/>
          </a:bodyPr>
          <a:lstStyle/>
          <a:p>
            <a:r>
              <a:rPr lang="fr-FR" sz="1200" u="sng" smtClean="0"/>
              <a:t>Source</a:t>
            </a:r>
            <a:r>
              <a:rPr lang="fr-FR" sz="1200" smtClean="0"/>
              <a:t>: </a:t>
            </a:r>
            <a:r>
              <a:rPr lang="fr-FR" sz="1200" smtClean="0">
                <a:hlinkClick r:id="rId3"/>
              </a:rPr>
              <a:t>http://www.cree.com/News-and-Events/Cree-News/Press-Releases/2014/March/300LPW-LED-barrier</a:t>
            </a:r>
            <a:r>
              <a:rPr lang="fr-FR" sz="1200" smtClean="0"/>
              <a:t>. </a:t>
            </a:r>
          </a:p>
          <a:p>
            <a:endParaRPr lang="fr-FR" sz="120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116632"/>
            <a:ext cx="7128792" cy="648072"/>
          </a:xfrm>
        </p:spPr>
        <p:txBody>
          <a:bodyPr/>
          <a:lstStyle/>
          <a:p>
            <a:r>
              <a:rPr lang="fr-FR" sz="3600" b="1" smtClean="0">
                <a:solidFill>
                  <a:srgbClr val="FF0000"/>
                </a:solidFill>
              </a:rPr>
              <a:t>More heat </a:t>
            </a:r>
            <a:r>
              <a:rPr lang="fr-FR" sz="3600" b="1" smtClean="0">
                <a:solidFill>
                  <a:srgbClr val="FFFF00"/>
                </a:solidFill>
              </a:rPr>
              <a:t>than light!</a:t>
            </a:r>
            <a:endParaRPr lang="fr-FR" sz="3600" b="1">
              <a:solidFill>
                <a:srgbClr val="FFFF00"/>
              </a:solidFill>
            </a:endParaRPr>
          </a:p>
        </p:txBody>
      </p:sp>
      <p:sp>
        <p:nvSpPr>
          <p:cNvPr id="4" name="Espace réservé du numéro de diapositive 3"/>
          <p:cNvSpPr>
            <a:spLocks noGrp="1"/>
          </p:cNvSpPr>
          <p:nvPr>
            <p:ph type="sldNum" sz="quarter" idx="12"/>
          </p:nvPr>
        </p:nvSpPr>
        <p:spPr/>
        <p:txBody>
          <a:bodyPr/>
          <a:lstStyle/>
          <a:p>
            <a:fld id="{3A5F5595-61AE-4AA6-B423-33EDBD1DAE12}" type="slidenum">
              <a:rPr lang="fr-FR" smtClean="0"/>
              <a:pPr/>
              <a:t>6</a:t>
            </a:fld>
            <a:endParaRPr lang="fr-FR" dirty="0"/>
          </a:p>
        </p:txBody>
      </p:sp>
      <p:pic>
        <p:nvPicPr>
          <p:cNvPr id="52227" name="Picture 3"/>
          <p:cNvPicPr>
            <a:picLocks noGrp="1" noChangeAspect="1" noChangeArrowheads="1"/>
          </p:cNvPicPr>
          <p:nvPr>
            <p:ph idx="1"/>
          </p:nvPr>
        </p:nvPicPr>
        <p:blipFill>
          <a:blip r:embed="rId3" cstate="email"/>
          <a:srcRect/>
          <a:stretch>
            <a:fillRect/>
          </a:stretch>
        </p:blipFill>
        <p:spPr bwMode="auto">
          <a:xfrm>
            <a:off x="323528" y="908719"/>
            <a:ext cx="8136904" cy="5424603"/>
          </a:xfrm>
          <a:prstGeom prst="rect">
            <a:avLst/>
          </a:prstGeom>
          <a:noFill/>
          <a:ln w="9525">
            <a:noFill/>
            <a:miter lim="800000"/>
            <a:headEnd/>
            <a:tailEnd/>
          </a:ln>
        </p:spPr>
      </p:pic>
      <p:sp>
        <p:nvSpPr>
          <p:cNvPr id="7" name="Rectangle 6"/>
          <p:cNvSpPr/>
          <p:nvPr/>
        </p:nvSpPr>
        <p:spPr>
          <a:xfrm>
            <a:off x="251520" y="6488668"/>
            <a:ext cx="2150525" cy="307777"/>
          </a:xfrm>
          <a:prstGeom prst="rect">
            <a:avLst/>
          </a:prstGeom>
        </p:spPr>
        <p:txBody>
          <a:bodyPr wrap="none">
            <a:spAutoFit/>
          </a:bodyPr>
          <a:lstStyle/>
          <a:p>
            <a:r>
              <a:rPr lang="en-GB" sz="1400" u="sng" smtClean="0"/>
              <a:t>Source</a:t>
            </a:r>
            <a:r>
              <a:rPr lang="en-GB" sz="1400" smtClean="0"/>
              <a:t>: Holmes (1997: 29).</a:t>
            </a:r>
            <a:endParaRPr lang="fr-FR" sz="1400"/>
          </a:p>
        </p:txBody>
      </p:sp>
      <p:pic>
        <p:nvPicPr>
          <p:cNvPr id="8" name="Picture 2" descr="C:\Users\gossart\Documents\zStock\IMT\logos &amp; autres PR docs\Logo_IMT50.jpg"/>
          <p:cNvPicPr>
            <a:picLocks noChangeAspect="1" noChangeArrowheads="1"/>
          </p:cNvPicPr>
          <p:nvPr/>
        </p:nvPicPr>
        <p:blipFill>
          <a:blip r:embed="rId4" cstate="email"/>
          <a:srcRect/>
          <a:stretch>
            <a:fillRect/>
          </a:stretch>
        </p:blipFill>
        <p:spPr bwMode="auto">
          <a:xfrm>
            <a:off x="8244408" y="0"/>
            <a:ext cx="899592" cy="810900"/>
          </a:xfrm>
          <a:prstGeom prst="rect">
            <a:avLst/>
          </a:prstGeom>
          <a:noFill/>
        </p:spPr>
      </p:pic>
      <p:sp>
        <p:nvSpPr>
          <p:cNvPr id="9" name="Ellipse 8"/>
          <p:cNvSpPr/>
          <p:nvPr/>
        </p:nvSpPr>
        <p:spPr>
          <a:xfrm>
            <a:off x="5652120" y="5445224"/>
            <a:ext cx="1296144" cy="936104"/>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llipse 9"/>
          <p:cNvSpPr/>
          <p:nvPr/>
        </p:nvSpPr>
        <p:spPr>
          <a:xfrm>
            <a:off x="395536" y="3573016"/>
            <a:ext cx="792088" cy="57606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0000"/>
              </a:solidFill>
            </a:endParaRPr>
          </a:p>
        </p:txBody>
      </p:sp>
      <p:sp>
        <p:nvSpPr>
          <p:cNvPr id="11" name="Rectangle 10"/>
          <p:cNvSpPr/>
          <p:nvPr/>
        </p:nvSpPr>
        <p:spPr>
          <a:xfrm>
            <a:off x="3995936" y="908720"/>
            <a:ext cx="1296144"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16632"/>
            <a:ext cx="7164288" cy="720080"/>
          </a:xfrm>
        </p:spPr>
        <p:txBody>
          <a:bodyPr/>
          <a:lstStyle/>
          <a:p>
            <a:r>
              <a:rPr lang="en-GB" sz="3200" smtClean="0"/>
              <a:t>What solutions to inefficient lighting?</a:t>
            </a:r>
            <a:endParaRPr lang="fr-FR" sz="3200"/>
          </a:p>
        </p:txBody>
      </p:sp>
      <p:sp>
        <p:nvSpPr>
          <p:cNvPr id="4" name="Espace réservé du numéro de diapositive 3"/>
          <p:cNvSpPr>
            <a:spLocks noGrp="1"/>
          </p:cNvSpPr>
          <p:nvPr>
            <p:ph type="sldNum" sz="quarter" idx="12"/>
          </p:nvPr>
        </p:nvSpPr>
        <p:spPr/>
        <p:txBody>
          <a:bodyPr/>
          <a:lstStyle/>
          <a:p>
            <a:fld id="{3A5F5595-61AE-4AA6-B423-33EDBD1DAE12}" type="slidenum">
              <a:rPr lang="fr-FR" smtClean="0"/>
              <a:pPr/>
              <a:t>7</a:t>
            </a:fld>
            <a:endParaRPr lang="fr-FR" dirty="0"/>
          </a:p>
        </p:txBody>
      </p:sp>
      <p:pic>
        <p:nvPicPr>
          <p:cNvPr id="5" name="Espace réservé du contenu 4"/>
          <p:cNvPicPr>
            <a:picLocks noGrp="1"/>
          </p:cNvPicPr>
          <p:nvPr>
            <p:ph idx="1"/>
          </p:nvPr>
        </p:nvPicPr>
        <p:blipFill>
          <a:blip r:embed="rId2" cstate="email"/>
          <a:srcRect/>
          <a:stretch>
            <a:fillRect/>
          </a:stretch>
        </p:blipFill>
        <p:spPr bwMode="auto">
          <a:xfrm>
            <a:off x="251520" y="980728"/>
            <a:ext cx="7848872" cy="5328592"/>
          </a:xfrm>
          <a:prstGeom prst="rect">
            <a:avLst/>
          </a:prstGeom>
          <a:noFill/>
          <a:ln w="9525">
            <a:noFill/>
            <a:miter lim="800000"/>
            <a:headEnd/>
            <a:tailEnd/>
          </a:ln>
        </p:spPr>
      </p:pic>
      <p:sp>
        <p:nvSpPr>
          <p:cNvPr id="1026" name="Rectangle 2"/>
          <p:cNvSpPr>
            <a:spLocks noChangeArrowheads="1"/>
          </p:cNvSpPr>
          <p:nvPr/>
        </p:nvSpPr>
        <p:spPr bwMode="auto">
          <a:xfrm>
            <a:off x="0" y="6550223"/>
            <a:ext cx="4039054"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400" b="0" i="0" u="sng" strike="noStrike" cap="none" normalizeH="0" baseline="0" smtClean="0">
                <a:ln>
                  <a:noFill/>
                </a:ln>
                <a:solidFill>
                  <a:schemeClr val="tx1"/>
                </a:solidFill>
                <a:effectLst/>
                <a:latin typeface="Times New Roman" pitchFamily="18" charset="0"/>
                <a:ea typeface="Calibri" pitchFamily="34" charset="0"/>
                <a:cs typeface="Times New Roman" pitchFamily="18" charset="0"/>
              </a:rPr>
              <a:t>Source</a:t>
            </a:r>
            <a:r>
              <a:rPr kumimoji="0" lang="en-GB" sz="1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Wissema (1982), quoted in Olleros (1986: 7).</a:t>
            </a:r>
            <a:endParaRPr kumimoji="0" lang="en-GB" sz="3600" b="0" i="0" u="none" strike="noStrike" cap="none" normalizeH="0" baseline="0" smtClean="0">
              <a:ln>
                <a:noFill/>
              </a:ln>
              <a:solidFill>
                <a:schemeClr val="tx1"/>
              </a:solidFill>
              <a:effectLst/>
              <a:latin typeface="Arial" pitchFamily="34" charset="0"/>
              <a:cs typeface="Arial" pitchFamily="34" charset="0"/>
            </a:endParaRPr>
          </a:p>
        </p:txBody>
      </p:sp>
      <p:sp>
        <p:nvSpPr>
          <p:cNvPr id="1028" name="AutoShape 4" descr="data:image/jpeg;base64,/9j/4AAQSkZJRgABAQAAAQABAAD/2wCEAAkGBhAQEBAPEA0PDw8PEA4QDQ8PEA8QDw8QFRAWFxUQFBQXHCYeFxkkGhIWHy8gIycpLCwsFR4xNTAqNSYrLCkBCQoKDgwOGg8PGiwkHCQqLCkpKSkpLCksKSkqKSkpKSwsNC8uLCksKSwpLCwsLCkpLCwsKSwpKSw1KSwpKSksNf/AABEIAMIBAwMBIgACEQEDEQH/xAAbAAEAAQUBAAAAAAAAAAAAAAAABgECBAUHA//EAFAQAAEDAgMCCAgICA0FAAAAAAEAAgMEEQUGEiExBxMiQVFhcbMyNIGRkqGxwSMkUnKCg7LCFBUzQlNztNEWJTVUYmNkdJOkw+HwQ0Sio/H/xAAaAQEBAAMBAQAAAAAAAAAAAAAAAQIDBAUG/8QAKBEBAQACAQQCAQIHAAAAAAAAAAECEQMEEiExQVETIpEUMjNhcYGx/9oADAMBAAIRAxEAPwDhqIiAiIgIiICIiAiIgIiICIiAiIgIiICIiAiIgIiICIiAiIgIiICIiDo+UvE4fre9ciZS8Th+t71yIOcIq6ShCCiIq2QURVsqICIiAiIgIiICIiAiIgIiICIiAiIgIiICIiAiIgIiICIiDo+UvE4fre9ciZS8Th+t71yIOfoiIgiIgJZFWyCiK8MVeKU2uq89PUlleWK0hDSllTSOhVRVFNI6EsrkAQW6AmgdC9RGruJKht4aR0KmgL2MStsqbefFhV0DoVVVBZxYTiwr0QW8WFQxhellXSmh5cUE4sL10q0hB5mNOLXpZEFnFKhjV6ILOLTi+tXog6FlJvxOH63vXorspeJxdsvfPRBztERAREQVAXvFFdWRtW0oae615ZadPBw/kq2CgvzLK/FnUpRl7LE9UdMMRfbwnbmN7XHYFMouCWoLbumhaei0jvWAufeeXqPb/BwcU1nlJXHJ6C3MsCWGy6lmHg7q6drnmNsrBtc6I6i0dJba/qXPq6ntdZ45WeK5OfpsLj3cd3GnIVq9ZGKyy6I8jKao0XWTBT3VkMa3eG0lysbdNOeWo8qbCyeZZv4lNtyn+WMhTVDQ8NEcZ3PfcX+aN5UtHBcNP5fb+r2e1au7K+o5u7PL+WOD1OFkcy1k1PZdhzPwfTQNLwGysAuTHtLR0lu+y5viFJYlXHK/LPDku9VHXMVqypo1jOC3SumVSyua1GhZMEV1sxx2VSOnJWUzDyeZbGgoLkbFNcMyBVyNDm0zgDuL7Mv6S7cOGe8q13Jzl+HkcyxZKchdQxPIVVE0udTPsN5aA8DzKHYhh1uZM+Ca3KTJGHMsrVmVENliuC4ssdNkqxEVVgqiIiDomUvE4u2XvnomUvE4u2Xvnog52iIgK4BWq5qLHvANqlOVcKdUzxwt/ON3EbbNG8/86QoxEuscC9RDCayplbcxinjYbAka3Ovb0QtFnddPW6e9mPdJuunZfw0UzWxtjLGststbyk8561vX10bd8jB2vaFzXhBr5IavSZn8XJG2SNuo6QNoIA3bx61j0+cqdjWN/BgTYAuJaSTbad3Sr+SY3Tdegy58Zy73v6dMldFM0gPYXcxa5pIPkK4jwrZZ4h4nbDxbXnTKGj4Mv5nt6L846VXG8WDpXPYNANiA07jbmstzi2MmfAnxyXkdZ5a9xJLTG9p39hKTOcm42/wWXTzcu5fj6cVnG1eQaveVebQspXi9RNVk0zF0Lg7y6aqbwNTY7XBHJJ5rno2XUBpgu7cEdSIqBnJuZ6t7Cd1rNbbtWvOz5eZy6s1bqJdQ64CQ8AC1rl7WjqtfmWZ+OoxvfEOx9/coFnGYQVrxqvrDJACSSNQ2jzgrX/wh5WkAWt5brG8lx8SPNvUcnDbhjPE37dDrJ21FmRyRA79esah1ADeuQ8J2XBTStkazQ2a+po8Fsg36eog386yanEbu32283aszhDqy7DoGHbodE4OJu65DwRfyBYfk3fLLj6juz/VNWuQVLFguatnUBYEgXVi9bCrY2rY0ce0LCiCleQaITYhSRuF2mVrnA7QQ27jfzLu4oyyrpGRsnuiibUvhLnmxDi2+j5o966ZRyDSLh17bbtN1osexd0lA+eFzodDgeS6xLQ/SRccxuojSZks1zpJpXEWsA9231rfOLLnm741XDny/iu5526m5zbdHqK5dn3LDJhJLC0CVgL3aBZszR4WzdqHVv2869avNTmta6KaQXvdrnFw3dB2LY4Hmt1VeGoYzQ0E8c2zSy3VuPRs6VZ0+fFO5Z1Hfr4cCrY9pWrkapDj0IZPMxpu1ksjQeoOIC0czVz8uLtxYpRVcFauRmIiIOiZS8Ti7Ze+eiZS8Th7Ze+eiK52iIiCvarFc1SrGRGplkaqIbVMF7FsDz9F5H31DGFS7g8iMlRLC0XfLTvEbedzmvY4AeRpWmzy9ro8pMpv0n3CzLdmHTfLp3C/oH3rnkldyW7dyn3CHTyS4fhhDTqZrY8HZp5AFzfdtaod/A6p0EubYDSfCa3VqGzTfetfJhblt6nTW48fbPu/9YlRV3tt5lJMFk43Dp4t+l8gA+fC73sWqqMrPaxjjLGHOH5Myx6x2j/dZuXJm0xcyVzXNldHyBtJIdbeNgHKKx4725eXVlLlN/DnT1axeta0NkeBsAe8AdQcV4NK6Y+Q6n2z4F2rg0PxCl/v03sauI07l1zg5zLTQ0sUU4fdlRNIwsseVZu8dC0c/8rxuo1J5+49eFeW1e39TD7XKICqPGD/nMuh5gGH1tSJnvkJ0MZp0PG6+3Z2q9mUqIuvoGnZ+Yb+1cfL1fFjfNn7uHkz787cZv/cc7FQS7fzn2qR5720ER6oPa5bWsyhSA3Be3eSQ1wt6ytTnupjNIYmO1cVxIB0kG2s3v6QWvDqOPkznbWjH+rj4cvnKwZFlzuWE9y9jF7+L1iU54K2fHw/9FT1MnZaIge1QSIqccHGKRU80zptQbJAYi5u0tD3AEgdNgu/i8+E5PGLpOZZ+LwT9Y6Idt5dX3VzBleQy195XSczz0lZSQU0NYxjGPaTxnIcWtaQN433KjbuDwFreLnElxcFkkTvIV6XBnjjLu63a4rlJqNFJiJ0sF+ZSLKs3wczvmN872rAxHIVTGLjlNAG0g229YuthgdI6CmkEg0vLrtHOQwFxI8y6blLj4rTlZ8Ob4jLqkkd8p7z53FauZZkrt6wpSvF5a9XGMdysVzlauOtgiIoOiZS8Ti7Ze+eiZSPxOLtl756IOdoiICqFRVRXqwrb5crnxVMT43uY8Gwc02Ivs3rSArOwyQCWMncHtv51pznh39Lyazm/t0uumqJw287y4OBOqRxFufnXrUUgk0E2BZ6zdZMIAwqrla1vG08upjiL2aSy47LEqL0+egAQ+lDj0tk0+ogrThwcdkudv7vrJ1fHjbPWkimw7XZwdYA7gPUo/UQO448ZC4Qh9muuAXgHavGqz1I5hEULItu8kvd7gtdQ17nyOdI8vLmkXJvzjcrnxcUn6I1cnW43xK02OsDaidoFgJZLDfYajZYGpbPM7bVLz8sRvHXqjBv7VqV0Y+nx/Pd53/LKhep9kqBssRABMgk+D28naBst0rnTXLpvBU4WJIuRNHY9G0bVo6nHeDzOq4+/DUSrA8AqWOf+Fgargs0k3A23v1blJY6WxsHP8riVC+FzEHxV7eLkfGRBFtY4tPhO6FD5M1VheGmsnsbbOMcvP5Ogwyu7J+zz/wCGuOV06fj9bBTgmaV23dHqu93YFC8xztkoZJWs0auLIFySBxoG0+RRWerLnPLnFxJ2lxJJ2dJW7xCa+FvtzNj78bfWs+Po8OOy4z5WdP8Arxy/ugs0ixSVc968rr1o9nGPeJylOUqdshlDgTyW6bEAXvuPTuUSa5T/AINqcP4wlt7vY1vNtXXwZyZeWvml7fCa1WWI4XQsdNZ8sYfGDp2kAaha28ErbU1I+NoGphG6xaR7CoxwxVZFTAxpI4qEEWJBBc87R0eCFHqThArI9LC5koFvyrbu9IEHzrunDjyYy2OL8dl8Og4k9zWl+hgDWk3aSDsCh0mPvqI5HNkk0Rxy6g4u52OPT2LHq+ESpfdojgZstcNc4+s2VstW51FNK913OjdcgNHhPDQLBZY8GHHLWOstzaDyOWHK5essixnlebnk9ORYVRVuqLnZCIiDomUvE4u2XvnomUvE4u2Xvnog52iIgIiIKrZ4Bhj6iYMYWgt5Z1EjYCN2zetWtnl7GfwScTaNYAc0tvpuD1rHKfTPDLVdn/FD2UErBZ7KhuqVrRd7hu0s6D1qKQ5YHNhju2ecC/kFl5M4ZXiNsLaGOwGkufK4m199gAsvOeeJ6OofDFBTaRpLXvY9xIdEx4O11vz/AFLCT4epj1s91l0eXpfzaagiHzeNI84IVuL0ddCGgSRvDwbiKJkTW2O61tqhVRwl4k7wakRDoiiij9Ybf1rLzZjdTJBBIamYhzY7/CPAOph6D8qNx8qys+mjk6u5emtzfG8OjdIDrIIJO87v3qOq5zyTckk9ZurVlJqOHK7u1brpnBW4iNxAB0yA36Nm/wBS5ks/DseqacEQzujB2kDSQT5QscsdzTHW3esYw6eeTjo6WnnuG3dOI3SEgdJO5YgwqtB/k3Dx2tg/eoSMz1bcIhqW1DhM6pq2Pksy5a1jC0brbLnzqNnhFxT+fy+QRj7qkwabxT26hiWEVLQXPo8PaBYksbDrO3cADcqyow2OaIRvY0seGh7W2bblA22dYChWF5qrZqWd8lXK9zXuDXFwuB+DyG2wdIB8iixzPWHfWT/4jgsbgzxwkeWN07Y6meNgsxk0jWC5NmhxAF1hKskhcS5zi5ziS4k3JJ5yVRbWb3w+DjJYozufJGz0nAe9dkwjBY6PWIRyWuc8FxJNx/8AFxWN5aQ5pIc0gtI2EEHYQVuYs51zf+6eR/SDHe0Juz0lm3TqyldVu4+fC5qjVsEzJJBcN2WFgQOda+bBqC/Koq6F3U8Ot52hW4znyqoYaJ0fFF81JTyzamHa95fc8ki2xoWJDw41Y8Olhd2STN9RJXXh1NkabxfT3p8oU079MM1Q0nmliaAPpA+5eGa6QUtE+EP1XLGX5/DDj7Ft5+FEmlbO6lDdVyWtLCfDa3eWdZPkUJzbnNlbG1jIXxkO1EuLSDs6kz6nLLwY8XzUXe9eZKEqi5rdt4iIoCIiDomUvE4u2XvnomUvE4u2Xvnog52iIgIiICIiApnwh8v8Dm/TUVFIT0niiw+uJQxTLMnwmGYXLzinliP1VSQPVKpRDVKK8a8Ohd8ljQe1kxb7JlF1KaLl4a4c7HVA/wDFsg7lBFkRFQREQTK/8RRdVdV/s7SocphF/ITeqvqf2T/ZQ5SCUZaF6Wo/WD1wSqLhSrKu2mqR/WR/YePeoq1IKoiWVBUKK+Jl3Nb0kDzmyCYcJHJkp4v0VJQs81OHf6ihl1LuFB/8YSt+Q5rPQgib7lEVJ6VJ8W5OH07elkJ875T9wKMKU5o5NPTs6GU480b3f6gUXSIoiIqCIiAiIg6JlLxOLtl756JlLxOLtl756IOdoiICIiAiIgKdQU4mwMXvqpn1T2EbrPczU0j6IKgqnGVpCcNqG3uHT8QWnm42EkP87LW61jksQdTzIVIyairmOBLm3czaRYmF4GzynzqBhTLINQWw4kGkhzaeKZpG8cXMNXna4jyplNwntDlRZOIxaZpW8zZJAOwONljrJBUVUQTzCo2uwOcEA6XzytvvbJYN1D6JsoGprQSacIAB2yvrmyDm0tiDhbo2qFLGRU74PqJj6WuLgbs0ltjbaI3EesKCAKcZGlLaGtLTY/hNAwnZ4Dy9rm+UbFCHbyknmnwoioiyRVbDL1OJKunYdxmjv5Df3LXhb7ItLxlfA0u0gcY8u6A2Jxv6lL6GXwlWNe9wveQCVwvcBzySQOrYoxEy7gOkgDylbbNlaZqnjCLExQ7N9rxg29axMFh11NOz5c8LfO8KTxFSLhBonQmBjrbW6hY32NijZ7WuUQKmPCdWiSpaBe0XHQ7bbSyYtLh1H3KGpj68lERFkgiIgIiIOiZS8Ti7Ze+eiZS8Ti7Ze+eiDnaKqIKKqIgIiIKKT5UqyIZovzTNSyH6LiPZdRlbjLh2zN6YrjtB2e1QaqePS5zfkuc3zGyk3B2dVTPD/OKGtiHWeKLh62rRYw21RN+seR2E3962vB7OGYnRk7nTCN3Y9pZ95BrMcHxiQ/K0P9JjXe9YK2uZYdM9v6tg8rLs+4tUgIiKiTUEpNCG32AVhA6CY3X9ijKkmHj4mfm1X2HqNqCbZI20VcOioww/+0hQp+89pU0yKfileP63DT/mFDJN57SkFiKqKgt1lSYxyySDe2CYdmoW960q3eW4riY9LWMH0if3KUYWN/l5B8nQz0WNb7lnZGh14lQt/tMJ8zr+5a3FJNU8x6ZZPtFb3g2b/GdO79Hx0h+hC8pfQw83Ta579Ilf6dRI73haNbLHX3mHVFCD28WCfW5a5IKIqqioIiICIiDomUvE4u2XvnomUvE4u2Xvnog54ioqoCIiAiIgLa5ad8Pb5THj2H3LVLPwN1qiLrJb6TSPegrjrbTE/KZC49pibf1grzwap4qpp5P0c0L/ADPBWVmVvwjD0sI9GR4/ctSDzqCUcIdPoq3jmEtS0dnHOePVIoupjwicqRko/wCpxMn+JSxH2sKhyQERFRJcOHxM/MqvsSKNKS4cfif0anu5FGlBM8iH4tXjrw8/5ofvUOkG09p9qluRnfAV4/o0J/zbVEpfCd2n2pBaiIqCkmVmchx6Zoh5GkE/aUbUmwTk0pd/Tmd6MV/uqURt7rknpJPnUl4PtlRUSfoqCuf5eJLfvKLhS3ITOTiDv7Hxf+JPG33pRocbPxibqfp9EBvuWCvevk1Syu+VJIfO4rwSAlkRUEREFEREHRMpeJxdsvfPRMpeJxdsvfPRBzwKiIqCIiAiIoKhZWFfl4f1kf2giINhmfwo/rftBaVEUgmWc/F6T+7UHcyqGoiQCiIqJLh3ifkqu7kUaRFBLcjfkq/5lH+1sUUm8J3zne1VRBYgRFQUkovEvoVP2HoilEbKl+RfyNf2UP7W1ESiJS+E7tPtVqIqCIiAqIiAqlURUdEyl4nD2y989ERRX//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029" name="Picture 5"/>
          <p:cNvPicPr>
            <a:picLocks noChangeAspect="1" noChangeArrowheads="1"/>
          </p:cNvPicPr>
          <p:nvPr/>
        </p:nvPicPr>
        <p:blipFill>
          <a:blip r:embed="rId3" cstate="email"/>
          <a:srcRect/>
          <a:stretch>
            <a:fillRect/>
          </a:stretch>
        </p:blipFill>
        <p:spPr bwMode="auto">
          <a:xfrm>
            <a:off x="4932039" y="908720"/>
            <a:ext cx="1226865" cy="864096"/>
          </a:xfrm>
          <a:prstGeom prst="rect">
            <a:avLst/>
          </a:prstGeom>
          <a:noFill/>
          <a:ln w="9525">
            <a:noFill/>
            <a:miter lim="800000"/>
            <a:headEnd/>
            <a:tailEnd/>
          </a:ln>
        </p:spPr>
      </p:pic>
      <p:sp>
        <p:nvSpPr>
          <p:cNvPr id="11" name="ZoneTexte 10"/>
          <p:cNvSpPr txBox="1"/>
          <p:nvPr/>
        </p:nvSpPr>
        <p:spPr>
          <a:xfrm>
            <a:off x="6084168" y="980728"/>
            <a:ext cx="1080120" cy="461665"/>
          </a:xfrm>
          <a:prstGeom prst="rect">
            <a:avLst/>
          </a:prstGeom>
          <a:noFill/>
        </p:spPr>
        <p:txBody>
          <a:bodyPr wrap="square" rtlCol="0">
            <a:spAutoFit/>
          </a:bodyPr>
          <a:lstStyle/>
          <a:p>
            <a:pPr algn="ctr"/>
            <a:r>
              <a:rPr lang="fr-FR" sz="2400" smtClean="0">
                <a:solidFill>
                  <a:srgbClr val="FF0000"/>
                </a:solidFill>
              </a:rPr>
              <a:t>L</a:t>
            </a:r>
            <a:r>
              <a:rPr lang="fr-FR" sz="2400" smtClean="0">
                <a:solidFill>
                  <a:srgbClr val="00B050"/>
                </a:solidFill>
              </a:rPr>
              <a:t>E</a:t>
            </a:r>
            <a:r>
              <a:rPr lang="fr-FR" sz="2400" smtClean="0">
                <a:solidFill>
                  <a:srgbClr val="0070C0"/>
                </a:solidFill>
              </a:rPr>
              <a:t>D</a:t>
            </a:r>
            <a:r>
              <a:rPr lang="fr-FR" sz="2400" smtClean="0"/>
              <a:t>s</a:t>
            </a:r>
            <a:endParaRPr lang="fr-FR" sz="2400"/>
          </a:p>
        </p:txBody>
      </p:sp>
      <p:pic>
        <p:nvPicPr>
          <p:cNvPr id="1030" name="Picture 6"/>
          <p:cNvPicPr>
            <a:picLocks noChangeAspect="1" noChangeArrowheads="1"/>
          </p:cNvPicPr>
          <p:nvPr/>
        </p:nvPicPr>
        <p:blipFill>
          <a:blip r:embed="rId4" cstate="email"/>
          <a:srcRect/>
          <a:stretch>
            <a:fillRect/>
          </a:stretch>
        </p:blipFill>
        <p:spPr bwMode="auto">
          <a:xfrm>
            <a:off x="7596336" y="836712"/>
            <a:ext cx="1547664" cy="1312396"/>
          </a:xfrm>
          <a:prstGeom prst="rect">
            <a:avLst/>
          </a:prstGeom>
          <a:noFill/>
          <a:ln w="9525">
            <a:noFill/>
            <a:miter lim="800000"/>
            <a:headEnd/>
            <a:tailEnd/>
          </a:ln>
        </p:spPr>
      </p:pic>
      <p:sp>
        <p:nvSpPr>
          <p:cNvPr id="14" name="ZoneTexte 13"/>
          <p:cNvSpPr txBox="1"/>
          <p:nvPr/>
        </p:nvSpPr>
        <p:spPr>
          <a:xfrm>
            <a:off x="6732240" y="3140968"/>
            <a:ext cx="2232248" cy="646331"/>
          </a:xfrm>
          <a:prstGeom prst="rect">
            <a:avLst/>
          </a:prstGeom>
          <a:noFill/>
          <a:ln>
            <a:solidFill>
              <a:srgbClr val="92D050"/>
            </a:solidFill>
          </a:ln>
        </p:spPr>
        <p:txBody>
          <a:bodyPr wrap="square" rtlCol="0">
            <a:spAutoFit/>
          </a:bodyPr>
          <a:lstStyle/>
          <a:p>
            <a:pPr algn="ctr"/>
            <a:r>
              <a:rPr lang="fr-FR" b="1" smtClean="0">
                <a:solidFill>
                  <a:srgbClr val="00B050"/>
                </a:solidFill>
              </a:rPr>
              <a:t>Environmental benefits of LEDs?</a:t>
            </a:r>
            <a:endParaRPr lang="fr-FR" b="1">
              <a:solidFill>
                <a:srgbClr val="00B050"/>
              </a:solidFill>
            </a:endParaRPr>
          </a:p>
        </p:txBody>
      </p:sp>
      <p:cxnSp>
        <p:nvCxnSpPr>
          <p:cNvPr id="16" name="Connecteur droit avec flèche 15"/>
          <p:cNvCxnSpPr/>
          <p:nvPr/>
        </p:nvCxnSpPr>
        <p:spPr>
          <a:xfrm>
            <a:off x="7956376" y="2060848"/>
            <a:ext cx="0" cy="1080120"/>
          </a:xfrm>
          <a:prstGeom prst="straightConnector1">
            <a:avLst/>
          </a:prstGeom>
          <a:ln>
            <a:solidFill>
              <a:srgbClr val="92D050"/>
            </a:solidFill>
            <a:tailEnd type="arrow"/>
          </a:ln>
        </p:spPr>
        <p:style>
          <a:lnRef idx="1">
            <a:schemeClr val="accent1"/>
          </a:lnRef>
          <a:fillRef idx="0">
            <a:schemeClr val="accent1"/>
          </a:fillRef>
          <a:effectRef idx="0">
            <a:schemeClr val="accent1"/>
          </a:effectRef>
          <a:fontRef idx="minor">
            <a:schemeClr val="tx1"/>
          </a:fontRef>
        </p:style>
      </p:cxnSp>
      <p:pic>
        <p:nvPicPr>
          <p:cNvPr id="18" name="Picture 2" descr="C:\Users\gossart\Documents\zStock\IMT\logos &amp; autres PR docs\Logo_IMT50.jpg"/>
          <p:cNvPicPr>
            <a:picLocks noChangeAspect="1" noChangeArrowheads="1"/>
          </p:cNvPicPr>
          <p:nvPr/>
        </p:nvPicPr>
        <p:blipFill>
          <a:blip r:embed="rId5" cstate="email"/>
          <a:srcRect/>
          <a:stretch>
            <a:fillRect/>
          </a:stretch>
        </p:blipFill>
        <p:spPr bwMode="auto">
          <a:xfrm>
            <a:off x="8244408" y="0"/>
            <a:ext cx="899592" cy="810900"/>
          </a:xfrm>
          <a:prstGeom prst="rect">
            <a:avLst/>
          </a:prstGeom>
          <a:noFill/>
        </p:spPr>
      </p:pic>
      <p:cxnSp>
        <p:nvCxnSpPr>
          <p:cNvPr id="20" name="Connecteur droit avec flèche 19"/>
          <p:cNvCxnSpPr/>
          <p:nvPr/>
        </p:nvCxnSpPr>
        <p:spPr>
          <a:xfrm flipH="1">
            <a:off x="3563888" y="1340768"/>
            <a:ext cx="136815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ZoneTexte 20"/>
          <p:cNvSpPr txBox="1"/>
          <p:nvPr/>
        </p:nvSpPr>
        <p:spPr>
          <a:xfrm>
            <a:off x="827584" y="1052736"/>
            <a:ext cx="2736304" cy="523220"/>
          </a:xfrm>
          <a:prstGeom prst="rect">
            <a:avLst/>
          </a:prstGeom>
          <a:noFill/>
          <a:ln>
            <a:solidFill>
              <a:schemeClr val="accent1">
                <a:lumMod val="20000"/>
                <a:lumOff val="80000"/>
              </a:schemeClr>
            </a:solidFill>
          </a:ln>
        </p:spPr>
        <p:txBody>
          <a:bodyPr wrap="square" rtlCol="0">
            <a:spAutoFit/>
          </a:bodyPr>
          <a:lstStyle/>
          <a:p>
            <a:r>
              <a:rPr lang="fr-FR" sz="1400" smtClean="0">
                <a:solidFill>
                  <a:srgbClr val="0070C0"/>
                </a:solidFill>
              </a:rPr>
              <a:t>Highly innovative field (see Cecere et al., </a:t>
            </a:r>
            <a:r>
              <a:rPr lang="fr-FR" sz="1400" i="1" smtClean="0">
                <a:solidFill>
                  <a:srgbClr val="0070C0"/>
                </a:solidFill>
              </a:rPr>
              <a:t>Research Policy, June 2014</a:t>
            </a:r>
            <a:r>
              <a:rPr lang="fr-FR" sz="1400" smtClean="0">
                <a:solidFill>
                  <a:srgbClr val="0070C0"/>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3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animBg="1"/>
      <p:bldP spid="2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188640"/>
            <a:ext cx="7211144" cy="935676"/>
          </a:xfrm>
        </p:spPr>
        <p:txBody>
          <a:bodyPr/>
          <a:lstStyle/>
          <a:p>
            <a:r>
              <a:rPr lang="fr-FR" sz="3200" smtClean="0"/>
              <a:t>Energy benefits of LEDs</a:t>
            </a:r>
            <a:endParaRPr lang="fr-FR" sz="3200"/>
          </a:p>
        </p:txBody>
      </p:sp>
      <p:sp>
        <p:nvSpPr>
          <p:cNvPr id="4" name="Espace réservé du numéro de diapositive 3"/>
          <p:cNvSpPr>
            <a:spLocks noGrp="1"/>
          </p:cNvSpPr>
          <p:nvPr>
            <p:ph type="sldNum" sz="quarter" idx="12"/>
          </p:nvPr>
        </p:nvSpPr>
        <p:spPr/>
        <p:txBody>
          <a:bodyPr/>
          <a:lstStyle/>
          <a:p>
            <a:fld id="{3A5F5595-61AE-4AA6-B423-33EDBD1DAE12}" type="slidenum">
              <a:rPr lang="fr-FR" smtClean="0"/>
              <a:pPr/>
              <a:t>8</a:t>
            </a:fld>
            <a:endParaRPr lang="fr-FR" dirty="0"/>
          </a:p>
        </p:txBody>
      </p:sp>
      <p:pic>
        <p:nvPicPr>
          <p:cNvPr id="54274" name="Picture 2"/>
          <p:cNvPicPr>
            <a:picLocks noGrp="1" noChangeAspect="1" noChangeArrowheads="1"/>
          </p:cNvPicPr>
          <p:nvPr>
            <p:ph idx="1"/>
          </p:nvPr>
        </p:nvPicPr>
        <p:blipFill>
          <a:blip r:embed="rId2" cstate="email"/>
          <a:srcRect/>
          <a:stretch>
            <a:fillRect/>
          </a:stretch>
        </p:blipFill>
        <p:spPr bwMode="auto">
          <a:xfrm>
            <a:off x="251520" y="908718"/>
            <a:ext cx="8892480" cy="5460295"/>
          </a:xfrm>
          <a:prstGeom prst="rect">
            <a:avLst/>
          </a:prstGeom>
          <a:noFill/>
          <a:ln w="9525">
            <a:noFill/>
            <a:miter lim="800000"/>
            <a:headEnd/>
            <a:tailEnd/>
          </a:ln>
        </p:spPr>
      </p:pic>
      <p:sp>
        <p:nvSpPr>
          <p:cNvPr id="6" name="Rectangle 5"/>
          <p:cNvSpPr/>
          <p:nvPr/>
        </p:nvSpPr>
        <p:spPr>
          <a:xfrm>
            <a:off x="0" y="6488668"/>
            <a:ext cx="2693879" cy="307777"/>
          </a:xfrm>
          <a:prstGeom prst="rect">
            <a:avLst/>
          </a:prstGeom>
        </p:spPr>
        <p:txBody>
          <a:bodyPr wrap="none">
            <a:spAutoFit/>
          </a:bodyPr>
          <a:lstStyle/>
          <a:p>
            <a:r>
              <a:rPr lang="en-GB" sz="1400" u="sng" smtClean="0"/>
              <a:t>Source</a:t>
            </a:r>
            <a:r>
              <a:rPr lang="en-GB" sz="1400" smtClean="0"/>
              <a:t>: The Climate Group (2012).</a:t>
            </a:r>
            <a:endParaRPr lang="fr-FR" sz="140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enutzerdefiniertes 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dèle Télécom Bretagne">
  <a:themeElements>
    <a:clrScheme name="Personnalisé 1">
      <a:dk1>
        <a:sysClr val="windowText" lastClr="000000"/>
      </a:dk1>
      <a:lt1>
        <a:sysClr val="window" lastClr="FFFFFF"/>
      </a:lt1>
      <a:dk2>
        <a:srgbClr val="7A1452"/>
      </a:dk2>
      <a:lt2>
        <a:srgbClr val="B8B8B8"/>
      </a:lt2>
      <a:accent1>
        <a:srgbClr val="001489"/>
      </a:accent1>
      <a:accent2>
        <a:srgbClr val="6D5047"/>
      </a:accent2>
      <a:accent3>
        <a:srgbClr val="7A1452"/>
      </a:accent3>
      <a:accent4>
        <a:srgbClr val="7A1452"/>
      </a:accent4>
      <a:accent5>
        <a:srgbClr val="7A1452"/>
      </a:accent5>
      <a:accent6>
        <a:srgbClr val="7A1452"/>
      </a:accent6>
      <a:hlink>
        <a:srgbClr val="0000FF"/>
      </a:hlink>
      <a:folHlink>
        <a:srgbClr val="800080"/>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2504</TotalTime>
  <Words>1850</Words>
  <Application>Microsoft Office PowerPoint</Application>
  <PresentationFormat>Affichage à l'écran (4:3)</PresentationFormat>
  <Paragraphs>287</Paragraphs>
  <Slides>42</Slides>
  <Notes>6</Notes>
  <HiddenSlides>0</HiddenSlides>
  <MMClips>0</MMClips>
  <ScaleCrop>false</ScaleCrop>
  <HeadingPairs>
    <vt:vector size="4" baseType="variant">
      <vt:variant>
        <vt:lpstr>Thème</vt:lpstr>
      </vt:variant>
      <vt:variant>
        <vt:i4>2</vt:i4>
      </vt:variant>
      <vt:variant>
        <vt:lpstr>Titres des diapositives</vt:lpstr>
      </vt:variant>
      <vt:variant>
        <vt:i4>42</vt:i4>
      </vt:variant>
    </vt:vector>
  </HeadingPairs>
  <TitlesOfParts>
    <vt:vector size="44" baseType="lpstr">
      <vt:lpstr>Benutzerdefiniertes Design</vt:lpstr>
      <vt:lpstr>Modèle Télécom Bretagne</vt:lpstr>
      <vt:lpstr>Eco-innovation dynamics in the LED sector </vt:lpstr>
      <vt:lpstr>Outline</vt:lpstr>
      <vt:lpstr>1. Introduction </vt:lpstr>
      <vt:lpstr>1. Introduction </vt:lpstr>
      <vt:lpstr>1. Introduction </vt:lpstr>
      <vt:lpstr>Diapositive 5</vt:lpstr>
      <vt:lpstr>More heat than light!</vt:lpstr>
      <vt:lpstr>What solutions to inefficient lighting?</vt:lpstr>
      <vt:lpstr>Energy benefits of LEDs</vt:lpstr>
      <vt:lpstr>Environmental benefits of LEDs:  There is room for improvements!</vt:lpstr>
      <vt:lpstr>What’s next?         Ecodesigned LEDs to  prevent ‘destructive creation’</vt:lpstr>
      <vt:lpstr>Diapositive 11</vt:lpstr>
      <vt:lpstr>Diapositive 12</vt:lpstr>
      <vt:lpstr>A plea for methodological pluriformity</vt:lpstr>
      <vt:lpstr>Method for Phase I</vt:lpstr>
      <vt:lpstr>Diapositive 15</vt:lpstr>
      <vt:lpstr>Results of Phase I   (cycLED, WP8)</vt:lpstr>
      <vt:lpstr>Distribution of barrier evaluations per level</vt:lpstr>
      <vt:lpstr>Distribution of barriers per global score</vt:lpstr>
      <vt:lpstr>14 major barriers to ecoinnovation (Phase I) </vt:lpstr>
      <vt:lpstr>Solutions to the barriers (Phase I)</vt:lpstr>
      <vt:lpstr>Evolution of LED patents:</vt:lpstr>
      <vt:lpstr>Diapositive 22</vt:lpstr>
      <vt:lpstr>Diapositive 23</vt:lpstr>
      <vt:lpstr>Diapositive 24</vt:lpstr>
      <vt:lpstr>Diapositive 25</vt:lpstr>
      <vt:lpstr>Diapositive 26</vt:lpstr>
      <vt:lpstr>Interview guideline &amp; collected data (Phase I)</vt:lpstr>
      <vt:lpstr>Example of solutions to barriers</vt:lpstr>
      <vt:lpstr>Example of solutions to barriers</vt:lpstr>
      <vt:lpstr>Example of solutions: Firm n°1</vt:lpstr>
      <vt:lpstr>Example of solutions: Firm n°2</vt:lpstr>
      <vt:lpstr>Example of solutions: Firm n°3</vt:lpstr>
      <vt:lpstr>Example of solutions: Firm n°4</vt:lpstr>
      <vt:lpstr>Diapositive 34</vt:lpstr>
      <vt:lpstr>The cycLED project</vt:lpstr>
      <vt:lpstr>cycLED members &amp; activities</vt:lpstr>
      <vt:lpstr>cycLED and gender mainstreaming</vt:lpstr>
      <vt:lpstr>Institut Mines-Télécom</vt:lpstr>
      <vt:lpstr>Institut Mines-Télécom</vt:lpstr>
      <vt:lpstr>IMT: Key figures</vt:lpstr>
      <vt:lpstr>Research in IMT: 9 research networks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ISS</dc:title>
  <dc:creator>Cédric Gossart</dc:creator>
  <cp:lastModifiedBy>Cédric Gossart</cp:lastModifiedBy>
  <cp:revision>241</cp:revision>
  <dcterms:modified xsi:type="dcterms:W3CDTF">2014-07-27T21:28:40Z</dcterms:modified>
</cp:coreProperties>
</file>