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5"/>
  </p:notesMasterIdLst>
  <p:sldIdLst>
    <p:sldId id="365" r:id="rId3"/>
    <p:sldId id="482" r:id="rId4"/>
    <p:sldId id="486" r:id="rId5"/>
    <p:sldId id="487" r:id="rId6"/>
    <p:sldId id="492" r:id="rId7"/>
    <p:sldId id="495" r:id="rId8"/>
    <p:sldId id="493" r:id="rId9"/>
    <p:sldId id="494" r:id="rId10"/>
    <p:sldId id="496" r:id="rId11"/>
    <p:sldId id="497" r:id="rId12"/>
    <p:sldId id="498" r:id="rId13"/>
    <p:sldId id="491" r:id="rId1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ahrendorf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ahrendorf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ahrendorf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ahrendorf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ahrendorf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Dahrendorf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Dahrendorf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Dahrendorf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Dahrendorf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C7"/>
    <a:srgbClr val="FF93D6"/>
    <a:srgbClr val="6AB023"/>
    <a:srgbClr val="009999"/>
    <a:srgbClr val="EAEAEA"/>
    <a:srgbClr val="DDDDDD"/>
    <a:srgbClr val="452E17"/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82" autoAdjust="0"/>
  </p:normalViewPr>
  <p:slideViewPr>
    <p:cSldViewPr showGuides="1">
      <p:cViewPr>
        <p:scale>
          <a:sx n="75" d="100"/>
          <a:sy n="75" d="100"/>
        </p:scale>
        <p:origin x="254" y="32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 altLang="de-DE"/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 altLang="de-DE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36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 noProof="0" smtClean="0"/>
              <a:t>Textmasterformate durch Klicken bearbeiten</a:t>
            </a:r>
          </a:p>
          <a:p>
            <a:pPr lvl="1"/>
            <a:r>
              <a:rPr lang="fr-FR" altLang="de-DE" noProof="0" smtClean="0"/>
              <a:t>Zweite Ebene</a:t>
            </a:r>
          </a:p>
          <a:p>
            <a:pPr lvl="2"/>
            <a:r>
              <a:rPr lang="fr-FR" altLang="de-DE" noProof="0" smtClean="0"/>
              <a:t>Dritte Ebene</a:t>
            </a:r>
          </a:p>
          <a:p>
            <a:pPr lvl="3"/>
            <a:r>
              <a:rPr lang="fr-FR" altLang="de-DE" noProof="0" smtClean="0"/>
              <a:t>Vierte Ebene</a:t>
            </a:r>
          </a:p>
          <a:p>
            <a:pPr lvl="4"/>
            <a:r>
              <a:rPr lang="fr-FR" altLang="de-DE" noProof="0" smtClean="0"/>
              <a:t>Fünfte Ebene</a:t>
            </a:r>
          </a:p>
        </p:txBody>
      </p:sp>
      <p:sp>
        <p:nvSpPr>
          <p:cNvPr id="636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 altLang="de-DE"/>
          </a:p>
        </p:txBody>
      </p:sp>
      <p:sp>
        <p:nvSpPr>
          <p:cNvPr id="636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CC045B29-5CC2-42E8-B844-A22B8A7C3EC7}" type="slidenum">
              <a:rPr lang="fr-FR" altLang="de-DE"/>
              <a:pPr>
                <a:defRPr/>
              </a:pPr>
              <a:t>‹N°›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xmlns="" val="2443197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6CD434-C7B7-4553-8479-DFC64F204A24}" type="slidenum">
              <a:rPr lang="fr-FR" altLang="de-DE" sz="1300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de-DE" sz="13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 err="1" smtClean="0"/>
              <a:t>Some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findings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from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research</a:t>
            </a:r>
            <a:r>
              <a:rPr lang="de-DE" altLang="de-DE" dirty="0" smtClean="0"/>
              <a:t>!</a:t>
            </a:r>
          </a:p>
          <a:p>
            <a:pPr eaLnBrk="1" hangingPunct="1">
              <a:defRPr/>
            </a:pPr>
            <a:endParaRPr lang="de-DE" altLang="de-DE" dirty="0" smtClean="0"/>
          </a:p>
          <a:p>
            <a:pPr eaLnBrk="1" hangingPunct="1">
              <a:defRPr/>
            </a:pPr>
            <a:r>
              <a:rPr lang="de-DE" altLang="de-DE" dirty="0" err="1" smtClean="0"/>
              <a:t>Now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you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already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know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who</a:t>
            </a:r>
            <a:r>
              <a:rPr lang="de-DE" altLang="de-DE" dirty="0" smtClean="0"/>
              <a:t> I am. This </a:t>
            </a:r>
            <a:r>
              <a:rPr lang="de-DE" altLang="de-DE" dirty="0" err="1" smtClean="0"/>
              <a:t>presentation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about</a:t>
            </a:r>
            <a:r>
              <a:rPr lang="de-DE" altLang="de-DE" dirty="0" smtClean="0"/>
              <a:t> light </a:t>
            </a:r>
            <a:r>
              <a:rPr lang="de-DE" altLang="de-DE" dirty="0" err="1" smtClean="0"/>
              <a:t>technological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innovation</a:t>
            </a:r>
            <a:r>
              <a:rPr lang="de-DE" altLang="de-DE" dirty="0" smtClean="0"/>
              <a:t> but I </a:t>
            </a:r>
            <a:r>
              <a:rPr lang="de-DE" altLang="de-DE" dirty="0" err="1" smtClean="0"/>
              <a:t>look</a:t>
            </a:r>
            <a:r>
              <a:rPr lang="de-DE" altLang="de-DE" dirty="0" smtClean="0"/>
              <a:t> at </a:t>
            </a:r>
            <a:r>
              <a:rPr lang="de-DE" altLang="de-DE" dirty="0" err="1" smtClean="0"/>
              <a:t>it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from</a:t>
            </a:r>
            <a:r>
              <a:rPr lang="de-DE" altLang="de-DE" dirty="0" smtClean="0"/>
              <a:t> a non-</a:t>
            </a:r>
            <a:r>
              <a:rPr lang="de-DE" altLang="de-DE" dirty="0" err="1" smtClean="0"/>
              <a:t>technological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mostly</a:t>
            </a:r>
            <a:r>
              <a:rPr lang="de-DE" altLang="de-DE" dirty="0" smtClean="0"/>
              <a:t> non-</a:t>
            </a:r>
            <a:r>
              <a:rPr lang="de-DE" altLang="de-DE" dirty="0" err="1" smtClean="0"/>
              <a:t>economic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point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view</a:t>
            </a:r>
            <a:r>
              <a:rPr lang="de-DE" altLang="de-DE" dirty="0" smtClean="0"/>
              <a:t>. </a:t>
            </a:r>
          </a:p>
          <a:p>
            <a:pPr eaLnBrk="1" hangingPunct="1">
              <a:defRPr/>
            </a:pPr>
            <a:endParaRPr lang="de-DE" altLang="de-DE" dirty="0" smtClean="0"/>
          </a:p>
          <a:p>
            <a:pPr eaLnBrk="1" hangingPunct="1">
              <a:defRPr/>
            </a:pPr>
            <a:r>
              <a:rPr lang="de-DE" altLang="de-DE" dirty="0" err="1" smtClean="0"/>
              <a:t>My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argument</a:t>
            </a:r>
            <a:r>
              <a:rPr lang="de-DE" altLang="de-DE" dirty="0" smtClean="0"/>
              <a:t> will </a:t>
            </a:r>
            <a:r>
              <a:rPr lang="de-DE" altLang="de-DE" dirty="0" err="1" smtClean="0"/>
              <a:t>be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twofold</a:t>
            </a:r>
            <a:r>
              <a:rPr lang="de-DE" altLang="de-DE" dirty="0" smtClean="0"/>
              <a:t>: </a:t>
            </a:r>
          </a:p>
          <a:p>
            <a:pPr marL="228600" indent="-228600" eaLnBrk="1" hangingPunct="1">
              <a:buFontTx/>
              <a:buAutoNum type="alphaLcParenR"/>
              <a:defRPr/>
            </a:pPr>
            <a:r>
              <a:rPr lang="de-DE" altLang="de-DE" dirty="0" smtClean="0"/>
              <a:t>I </a:t>
            </a:r>
            <a:r>
              <a:rPr lang="de-DE" altLang="de-DE" dirty="0" err="1" smtClean="0"/>
              <a:t>show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that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innovating</a:t>
            </a:r>
            <a:r>
              <a:rPr lang="de-DE" altLang="de-DE" dirty="0" smtClean="0"/>
              <a:t> in </a:t>
            </a:r>
            <a:r>
              <a:rPr lang="de-DE" altLang="de-DE" dirty="0" err="1" smtClean="0"/>
              <a:t>public</a:t>
            </a:r>
            <a:r>
              <a:rPr lang="de-DE" altLang="de-DE" dirty="0" smtClean="0"/>
              <a:t> (</a:t>
            </a:r>
            <a:r>
              <a:rPr lang="de-DE" altLang="de-DE" dirty="0" err="1" smtClean="0"/>
              <a:t>that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introduction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LED </a:t>
            </a:r>
            <a:r>
              <a:rPr lang="de-DE" altLang="de-DE" dirty="0" err="1" smtClean="0"/>
              <a:t>lighting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cities</a:t>
            </a:r>
            <a:r>
              <a:rPr lang="de-DE" altLang="de-DE" dirty="0" smtClean="0"/>
              <a:t>) </a:t>
            </a:r>
            <a:r>
              <a:rPr lang="de-DE" altLang="de-DE" dirty="0" err="1" smtClean="0"/>
              <a:t>follows</a:t>
            </a:r>
            <a:r>
              <a:rPr lang="de-DE" altLang="de-DE" dirty="0" smtClean="0"/>
              <a:t> different </a:t>
            </a:r>
            <a:r>
              <a:rPr lang="de-DE" altLang="de-DE" dirty="0" err="1" smtClean="0"/>
              <a:t>rules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than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innovation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activities</a:t>
            </a:r>
            <a:r>
              <a:rPr lang="de-DE" altLang="de-DE" dirty="0" smtClean="0"/>
              <a:t> in R&amp;D </a:t>
            </a:r>
            <a:r>
              <a:rPr lang="de-DE" altLang="de-DE" dirty="0" err="1" smtClean="0"/>
              <a:t>labs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on </a:t>
            </a:r>
            <a:r>
              <a:rPr lang="de-DE" altLang="de-DE" dirty="0" err="1" smtClean="0"/>
              <a:t>markets</a:t>
            </a:r>
            <a:r>
              <a:rPr lang="de-DE" altLang="de-DE" dirty="0" smtClean="0"/>
              <a:t>. This </a:t>
            </a:r>
            <a:r>
              <a:rPr lang="de-DE" altLang="de-DE" dirty="0" err="1" smtClean="0"/>
              <a:t>particularly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concerns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evaluation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LED </a:t>
            </a:r>
            <a:r>
              <a:rPr lang="de-DE" altLang="de-DE" dirty="0" err="1" smtClean="0"/>
              <a:t>lighting</a:t>
            </a:r>
            <a:r>
              <a:rPr lang="de-DE" altLang="de-DE" dirty="0" smtClean="0"/>
              <a:t>.</a:t>
            </a:r>
          </a:p>
          <a:p>
            <a:pPr marL="228600" indent="-228600" eaLnBrk="1" hangingPunct="1">
              <a:buFontTx/>
              <a:buAutoNum type="alphaLcParenR"/>
              <a:defRPr/>
            </a:pPr>
            <a:r>
              <a:rPr lang="de-DE" altLang="de-DE" dirty="0" smtClean="0"/>
              <a:t>I </a:t>
            </a:r>
            <a:r>
              <a:rPr lang="de-DE" altLang="de-DE" dirty="0" err="1" smtClean="0"/>
              <a:t>argue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that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might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helpful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think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about</a:t>
            </a:r>
            <a:r>
              <a:rPr lang="de-DE" altLang="de-DE" dirty="0" smtClean="0"/>
              <a:t> LED </a:t>
            </a:r>
            <a:r>
              <a:rPr lang="de-DE" altLang="de-DE" dirty="0" err="1" smtClean="0"/>
              <a:t>lighting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as</a:t>
            </a:r>
            <a:r>
              <a:rPr lang="de-DE" altLang="de-DE" dirty="0" smtClean="0"/>
              <a:t> a </a:t>
            </a:r>
            <a:r>
              <a:rPr lang="de-DE" altLang="de-DE" dirty="0" err="1" smtClean="0"/>
              <a:t>resource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rather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than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products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as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something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that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needs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adapted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interpreted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worked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rather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than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something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product</a:t>
            </a:r>
            <a:r>
              <a:rPr lang="de-DE" altLang="de-DE" dirty="0" smtClean="0"/>
              <a:t>-like </a:t>
            </a:r>
            <a:r>
              <a:rPr lang="de-DE" altLang="de-DE" dirty="0" err="1" smtClean="0"/>
              <a:t>specific</a:t>
            </a:r>
            <a:r>
              <a:rPr lang="de-DE" altLang="de-DE" dirty="0" smtClean="0"/>
              <a:t>. In </a:t>
            </a:r>
            <a:r>
              <a:rPr lang="de-DE" altLang="de-DE" dirty="0" err="1" smtClean="0"/>
              <a:t>other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words</a:t>
            </a:r>
            <a:r>
              <a:rPr lang="de-DE" altLang="de-DE" dirty="0" smtClean="0"/>
              <a:t>, LED </a:t>
            </a:r>
            <a:r>
              <a:rPr lang="de-DE" altLang="de-DE" dirty="0" err="1" smtClean="0"/>
              <a:t>lighting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what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you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make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it. 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smtClean="0"/>
              <a:t>This </a:t>
            </a:r>
            <a:r>
              <a:rPr lang="de-DE" dirty="0" err="1" smtClean="0"/>
              <a:t>perspective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ongoing</a:t>
            </a:r>
            <a:r>
              <a:rPr lang="de-DE" dirty="0" smtClean="0"/>
              <a:t> </a:t>
            </a:r>
            <a:r>
              <a:rPr lang="de-DE" dirty="0" err="1" smtClean="0"/>
              <a:t>innovation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implies</a:t>
            </a:r>
            <a:r>
              <a:rPr lang="de-DE" dirty="0" smtClean="0"/>
              <a:t> a </a:t>
            </a:r>
            <a:r>
              <a:rPr lang="de-DE" dirty="0" err="1" smtClean="0"/>
              <a:t>change</a:t>
            </a:r>
            <a:r>
              <a:rPr lang="de-DE" dirty="0" smtClean="0"/>
              <a:t> in </a:t>
            </a:r>
            <a:r>
              <a:rPr lang="de-DE" dirty="0" err="1" smtClean="0"/>
              <a:t>perspective</a:t>
            </a:r>
            <a:r>
              <a:rPr lang="de-DE" dirty="0" smtClean="0"/>
              <a:t>, </a:t>
            </a:r>
            <a:r>
              <a:rPr lang="de-DE" dirty="0" err="1" smtClean="0"/>
              <a:t>namely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producer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perspective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acknowledgement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LED </a:t>
            </a:r>
            <a:r>
              <a:rPr lang="de-DE" dirty="0" err="1" smtClean="0"/>
              <a:t>lighting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innovation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an 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endeavour</a:t>
            </a:r>
            <a:r>
              <a:rPr lang="de-DE" dirty="0" smtClean="0"/>
              <a:t>.</a:t>
            </a:r>
            <a:endParaRPr lang="de-DE" alt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45B29-5CC2-42E8-B844-A22B8A7C3EC7}" type="slidenum">
              <a:rPr lang="fr-FR" altLang="de-DE" smtClean="0"/>
              <a:pPr>
                <a:defRPr/>
              </a:pPr>
              <a:t>2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xmlns="" val="30931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exciting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findings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Berlin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introduced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version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LED </a:t>
            </a:r>
            <a:r>
              <a:rPr lang="de-DE" baseline="0" dirty="0" err="1" smtClean="0"/>
              <a:t>lighting</a:t>
            </a:r>
            <a:r>
              <a:rPr lang="de-DE" baseline="0" dirty="0" smtClean="0"/>
              <a:t>. I </a:t>
            </a:r>
            <a:r>
              <a:rPr lang="de-DE" baseline="0" dirty="0" err="1" smtClean="0"/>
              <a:t>describe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‚</a:t>
            </a:r>
            <a:r>
              <a:rPr lang="de-DE" baseline="0" dirty="0" err="1" smtClean="0"/>
              <a:t>reassuring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configuration</a:t>
            </a:r>
            <a:r>
              <a:rPr lang="de-DE" baseline="0" dirty="0" smtClean="0"/>
              <a:t>‘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link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unorthodox </a:t>
            </a:r>
            <a:r>
              <a:rPr lang="de-DE" baseline="0" dirty="0" err="1" smtClean="0"/>
              <a:t>approach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imitation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gas light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LED </a:t>
            </a:r>
            <a:r>
              <a:rPr lang="de-DE" baseline="0" dirty="0" err="1" smtClean="0"/>
              <a:t>technology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Berlin </a:t>
            </a:r>
            <a:r>
              <a:rPr lang="de-DE" baseline="0" dirty="0" err="1" smtClean="0"/>
              <a:t>specific</a:t>
            </a:r>
            <a:r>
              <a:rPr lang="de-DE" baseline="0" dirty="0" smtClean="0"/>
              <a:t> gas-light </a:t>
            </a:r>
            <a:r>
              <a:rPr lang="de-DE" baseline="0" dirty="0" err="1" smtClean="0"/>
              <a:t>public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contrast</a:t>
            </a:r>
            <a:r>
              <a:rPr lang="de-DE" baseline="0" dirty="0" smtClean="0"/>
              <a:t>, Lyon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introduced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still </a:t>
            </a:r>
            <a:r>
              <a:rPr lang="de-DE" baseline="0" dirty="0" err="1" smtClean="0"/>
              <a:t>tests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introduces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technological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developments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digitally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controllable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dimmable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presence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controlled</a:t>
            </a:r>
            <a:r>
              <a:rPr lang="de-DE" baseline="0" dirty="0" smtClean="0"/>
              <a:t> LED </a:t>
            </a:r>
            <a:r>
              <a:rPr lang="de-DE" baseline="0" dirty="0" err="1" smtClean="0"/>
              <a:t>lights</a:t>
            </a:r>
            <a:r>
              <a:rPr lang="de-DE" baseline="0" dirty="0" smtClean="0"/>
              <a:t>. I </a:t>
            </a:r>
            <a:r>
              <a:rPr lang="de-DE" baseline="0" dirty="0" err="1" smtClean="0"/>
              <a:t>showed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understood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effect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Lyon‘s</a:t>
            </a:r>
            <a:r>
              <a:rPr lang="de-DE" baseline="0" dirty="0" smtClean="0"/>
              <a:t> city-</a:t>
            </a:r>
            <a:r>
              <a:rPr lang="de-DE" baseline="0" dirty="0" err="1" smtClean="0"/>
              <a:t>specific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audiences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lighting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international, </a:t>
            </a:r>
            <a:r>
              <a:rPr lang="de-DE" baseline="0" dirty="0" err="1" smtClean="0"/>
              <a:t>competent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interested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open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technological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innovation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European </a:t>
            </a:r>
            <a:r>
              <a:rPr lang="de-DE" baseline="0" dirty="0" err="1" smtClean="0"/>
              <a:t>lighting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industry</a:t>
            </a:r>
            <a:r>
              <a:rPr lang="de-DE" baseline="0" dirty="0" smtClean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44BB7-5C79-4056-AC28-AF1AAB67C27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7783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45B29-5CC2-42E8-B844-A22B8A7C3EC7}" type="slidenum">
              <a:rPr lang="fr-FR" altLang="de-DE" smtClean="0"/>
              <a:pPr>
                <a:defRPr/>
              </a:pPr>
              <a:t>7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xmlns="" val="1011684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45B29-5CC2-42E8-B844-A22B8A7C3EC7}" type="slidenum">
              <a:rPr lang="fr-FR" altLang="de-DE" smtClean="0"/>
              <a:pPr>
                <a:defRPr/>
              </a:pPr>
              <a:t>8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xmlns="" val="56760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C5AD-EC06-4269-90C7-E11AA9CE7F67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89708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98E30-AD09-4243-AB44-36D3FAB65CAE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86576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692150"/>
            <a:ext cx="2071687" cy="54340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692150"/>
            <a:ext cx="6067425" cy="54340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DA65-554D-409B-B5D1-5403D05AA422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805344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6721D-C5D5-4404-8059-79C2326A86A4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843826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7B41-9A3A-46E6-9038-CE5A8F938CFC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75331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3CBDE-88E5-4560-BE85-069B8BC73C47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471863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D6F5F-005C-486B-AD0B-A61A8D12DCA2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464669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017C-6570-42DD-819F-F227E5E10A2C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249099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D4243-504A-41EA-8571-3402B75258BF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910441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F5914-934D-4A7B-BA31-8BC8CB27D2A7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0631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178F-6D79-4FE7-84AF-676A0307C0EB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63927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1EBB-2DC9-4484-94F8-92A45690BF10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543461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9C3FD-61C2-44F3-9F02-D786783E6136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531669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4492-57D5-4DF0-AE39-5E9A4023AF93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844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692150"/>
            <a:ext cx="2071687" cy="54340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692150"/>
            <a:ext cx="6067425" cy="54340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34A5D-8844-4441-A4D4-329ADFCD6B4C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54438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9900D-0BBD-4E96-9A3D-8F39E6356738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82903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22CA5-254F-468C-B23C-3600E0773FC9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93300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7B84B-6635-4C1F-8F32-43202311D222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28421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2E8A5-3BB4-4B72-8C7D-722F586518E9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8935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8304F-F933-4D57-91E7-20C8224E12AD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80878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2563B-37B6-4B6C-93C6-511032104233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23659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C1430-228C-4C81-8ACB-DC23833E11A5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47339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5" descr="logogramm.W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" y="98425"/>
            <a:ext cx="6524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2" descr="quareis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313" y="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E10EA4-9273-4937-B2DC-06BFB0497804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92150"/>
            <a:ext cx="8291512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Gesellschaft und wirtschaftliche Dynamik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ahrendorf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ahrendorf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ahrendorf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ahrendorf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ahrendorf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ahrendorf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ahrendorf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ahrendorf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5" descr="logogramm.WM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" y="98425"/>
            <a:ext cx="6524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Grafik 2" descr="quareis.W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313" y="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4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68CBE0-C637-4921-AEDE-C90A7BE82420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92150"/>
            <a:ext cx="8291512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ahrendorf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ahrendorf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ahrendorf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ahrendorf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ahrendorf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ahrendorf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ahrendorf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ahrendorf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-22225" y="-11113"/>
            <a:ext cx="3492500" cy="12779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06000" rIns="234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Dahrendorf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Dahrendorf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Dahrendorf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Dahrendorf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Dahrendorf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ahrendorf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ahrendorf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ahrendorf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ahrendorf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/>
              <a:t>WZB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0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3075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1688"/>
            <a:ext cx="7848600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736600" y="-3175"/>
            <a:ext cx="38163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Dahrendorf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Dahrendorf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Dahrendorf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Dahrendorf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Dahrendorf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ahrendorf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ahrendorf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ahrendorf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ahrendorf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de-DE" sz="1800" b="1" dirty="0" smtClean="0">
                <a:latin typeface="+mj-lt"/>
                <a:cs typeface="Arial" panose="020B0604020202020204" pitchFamily="34" charset="0"/>
              </a:rPr>
              <a:t>Berlin Social Science Center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70013" y="3213100"/>
            <a:ext cx="697706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Dahrendorf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Dahrendorf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Dahrendorf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Dahrendorf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Dahrendorf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Dahrendorf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Dahrendorf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Dahrendorf" pitchFamily="2" charset="0"/>
              </a:defRPr>
            </a:lvl9pPr>
          </a:lstStyle>
          <a:p>
            <a:pPr algn="l" eaLnBrk="1" hangingPunct="1">
              <a:defRPr/>
            </a:pPr>
            <a:r>
              <a:rPr lang="de-DE" altLang="de-DE" sz="2800" b="1" kern="0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de-DE" altLang="de-DE" sz="2800" b="1" kern="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altLang="de-DE" sz="3000" b="1" kern="0" dirty="0" smtClean="0">
                <a:cs typeface="Arial" panose="020B0604020202020204" pitchFamily="34" charset="0"/>
              </a:rPr>
              <a:t>Lighting Cities with LEDs</a:t>
            </a:r>
            <a:endParaRPr lang="en-US" altLang="de-DE" sz="3000" b="1" kern="0" dirty="0">
              <a:cs typeface="Arial" panose="020B0604020202020204" pitchFamily="34" charset="0"/>
            </a:endParaRPr>
          </a:p>
        </p:txBody>
      </p:sp>
      <p:sp>
        <p:nvSpPr>
          <p:cNvPr id="3078" name="Untertitel 1"/>
          <p:cNvSpPr>
            <a:spLocks noGrp="1"/>
          </p:cNvSpPr>
          <p:nvPr>
            <p:ph type="subTitle" idx="1"/>
          </p:nvPr>
        </p:nvSpPr>
        <p:spPr>
          <a:xfrm>
            <a:off x="1370013" y="4437063"/>
            <a:ext cx="6400800" cy="431800"/>
          </a:xfrm>
        </p:spPr>
        <p:txBody>
          <a:bodyPr/>
          <a:lstStyle/>
          <a:p>
            <a:pPr algn="l"/>
            <a:r>
              <a:rPr lang="en-US" altLang="de-DE" sz="2400" b="1" dirty="0" smtClean="0">
                <a:cs typeface="Arial" charset="0"/>
              </a:rPr>
              <a:t>Nona Schulte-</a:t>
            </a:r>
            <a:r>
              <a:rPr lang="en-US" altLang="de-DE" sz="2400" b="1" dirty="0" err="1" smtClean="0">
                <a:cs typeface="Arial" charset="0"/>
              </a:rPr>
              <a:t>Römer</a:t>
            </a:r>
            <a:endParaRPr lang="de-DE" altLang="de-DE" dirty="0" smtClean="0"/>
          </a:p>
        </p:txBody>
      </p:sp>
      <p:sp>
        <p:nvSpPr>
          <p:cNvPr id="3079" name="Textfeld 2"/>
          <p:cNvSpPr txBox="1">
            <a:spLocks noChangeArrowheads="1"/>
          </p:cNvSpPr>
          <p:nvPr/>
        </p:nvSpPr>
        <p:spPr bwMode="auto">
          <a:xfrm>
            <a:off x="6875463" y="6453188"/>
            <a:ext cx="1471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Dahrendorf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ahrendorf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ahrendorf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ahrendorf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ahrendorf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hrendorf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hrendorf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hrendorf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hrendorf" pitchFamily="2" charset="0"/>
              </a:defRPr>
            </a:lvl9pPr>
          </a:lstStyle>
          <a:p>
            <a:pPr eaLnBrk="1" hangingPunct="1"/>
            <a:r>
              <a:rPr lang="de-DE" altLang="de-DE" sz="1000"/>
              <a:t>© Etta Dannemann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Pilot </a:t>
            </a:r>
            <a:r>
              <a:rPr lang="de-DE" dirty="0" err="1" smtClean="0"/>
              <a:t>projects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55576" y="1544092"/>
            <a:ext cx="7695272" cy="4368716"/>
            <a:chOff x="179000" y="1692206"/>
            <a:chExt cx="7695272" cy="4368716"/>
          </a:xfrm>
        </p:grpSpPr>
        <p:pic>
          <p:nvPicPr>
            <p:cNvPr id="4" name="Inhaltsplatzhalter 14" descr="1.2 A vast and emblematic place in the centre of Lyon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4640" b="6819"/>
            <a:stretch/>
          </p:blipFill>
          <p:spPr bwMode="auto">
            <a:xfrm>
              <a:off x="180528" y="1692206"/>
              <a:ext cx="7668344" cy="205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5" descr="C:\Users\schulte-roemer\Diss\Fotos_Diss\chapter_6\Old_Thenard_klein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592" b="22069"/>
            <a:stretch/>
          </p:blipFill>
          <p:spPr bwMode="auto">
            <a:xfrm>
              <a:off x="3038955" y="3839746"/>
              <a:ext cx="4835317" cy="222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C:\Users\schulte-roemer\Diss\Fotos_Diss\chapter_6\looking_back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557"/>
            <a:stretch/>
          </p:blipFill>
          <p:spPr bwMode="auto">
            <a:xfrm>
              <a:off x="179000" y="3839746"/>
              <a:ext cx="2820808" cy="221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feld 7"/>
          <p:cNvSpPr txBox="1"/>
          <p:nvPr/>
        </p:nvSpPr>
        <p:spPr>
          <a:xfrm>
            <a:off x="755576" y="5877272"/>
            <a:ext cx="80648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 smtClean="0"/>
              <a:t>Choose sites </a:t>
            </a:r>
            <a:r>
              <a:rPr lang="en-GB" sz="2700" dirty="0" err="1" smtClean="0"/>
              <a:t>carfully</a:t>
            </a:r>
            <a:r>
              <a:rPr lang="en-GB" sz="2700" dirty="0" smtClean="0"/>
              <a:t>! Demonstration vs. testing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xmlns="" val="28104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altLang="de-DE" dirty="0" err="1" smtClean="0"/>
              <a:t>Policy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recommendations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800" dirty="0" smtClean="0"/>
              <a:t>Building on </a:t>
            </a:r>
            <a:r>
              <a:rPr lang="de-DE" altLang="de-DE" sz="2800" dirty="0" err="1" smtClean="0"/>
              <a:t>cycLED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Policy</a:t>
            </a:r>
            <a:r>
              <a:rPr lang="de-DE" altLang="de-DE" sz="2800" dirty="0" smtClean="0"/>
              <a:t> Brief</a:t>
            </a:r>
          </a:p>
          <a:p>
            <a:pPr marL="0" indent="0">
              <a:buNone/>
            </a:pPr>
            <a:endParaRPr lang="de-DE" altLang="de-DE" sz="2800" dirty="0" smtClean="0"/>
          </a:p>
          <a:p>
            <a:r>
              <a:rPr lang="de-DE" altLang="de-DE" sz="2800" dirty="0" smtClean="0"/>
              <a:t>„lack </a:t>
            </a:r>
            <a:r>
              <a:rPr lang="de-DE" altLang="de-DE" sz="2800" dirty="0" err="1" smtClean="0"/>
              <a:t>of</a:t>
            </a:r>
            <a:r>
              <a:rPr lang="de-DE" altLang="de-DE" sz="2800" dirty="0" smtClean="0"/>
              <a:t> well-</a:t>
            </a:r>
            <a:r>
              <a:rPr lang="de-DE" altLang="de-DE" sz="2800" dirty="0" err="1" smtClean="0"/>
              <a:t>trained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staff</a:t>
            </a:r>
            <a:r>
              <a:rPr lang="de-DE" altLang="de-DE" sz="2800" dirty="0" smtClean="0"/>
              <a:t>“ &gt; </a:t>
            </a:r>
            <a:r>
              <a:rPr lang="de-DE" altLang="de-DE" sz="2800" dirty="0" err="1" smtClean="0"/>
              <a:t>careful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with</a:t>
            </a:r>
            <a:r>
              <a:rPr lang="de-DE" altLang="de-DE" sz="2800" dirty="0" smtClean="0"/>
              <a:t> PPPs</a:t>
            </a:r>
          </a:p>
          <a:p>
            <a:r>
              <a:rPr lang="de-DE" altLang="de-DE" sz="2800" dirty="0" smtClean="0"/>
              <a:t>„</a:t>
            </a:r>
            <a:r>
              <a:rPr lang="de-DE" altLang="de-DE" sz="2800" dirty="0" err="1" smtClean="0"/>
              <a:t>inadequate</a:t>
            </a:r>
            <a:r>
              <a:rPr lang="de-DE" altLang="de-DE" sz="2800" dirty="0" smtClean="0"/>
              <a:t> national </a:t>
            </a:r>
            <a:r>
              <a:rPr lang="de-DE" altLang="de-DE" sz="2800" dirty="0" err="1" smtClean="0"/>
              <a:t>support</a:t>
            </a:r>
            <a:r>
              <a:rPr lang="de-DE" altLang="de-DE" sz="2800" dirty="0" smtClean="0"/>
              <a:t>“ &gt; </a:t>
            </a:r>
            <a:r>
              <a:rPr lang="de-DE" altLang="de-DE" sz="2800" dirty="0" err="1" smtClean="0"/>
              <a:t>support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for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overcoming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obdurate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structures</a:t>
            </a:r>
            <a:endParaRPr lang="de-DE" altLang="de-DE" sz="2800" dirty="0" smtClean="0"/>
          </a:p>
          <a:p>
            <a:r>
              <a:rPr lang="de-DE" sz="2800" dirty="0" smtClean="0"/>
              <a:t>„</a:t>
            </a:r>
            <a:r>
              <a:rPr lang="de-DE" sz="2800" dirty="0" err="1" smtClean="0"/>
              <a:t>staff</a:t>
            </a:r>
            <a:r>
              <a:rPr lang="de-DE" sz="2800" dirty="0" smtClean="0"/>
              <a:t> </a:t>
            </a:r>
            <a:r>
              <a:rPr lang="de-DE" sz="2800" dirty="0" err="1" smtClean="0"/>
              <a:t>exchange</a:t>
            </a:r>
            <a:r>
              <a:rPr lang="de-DE" sz="2800" dirty="0" smtClean="0"/>
              <a:t>“ &gt; Pilot </a:t>
            </a:r>
            <a:r>
              <a:rPr lang="de-DE" sz="2800" dirty="0" err="1" smtClean="0"/>
              <a:t>projects</a:t>
            </a:r>
            <a:r>
              <a:rPr lang="de-DE" sz="2800" dirty="0" smtClean="0"/>
              <a:t> 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  <a:r>
              <a:rPr lang="de-DE" sz="2800" dirty="0" err="1" smtClean="0"/>
              <a:t>sites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learning</a:t>
            </a:r>
            <a:r>
              <a:rPr lang="de-DE" sz="2800" dirty="0" smtClean="0"/>
              <a:t> </a:t>
            </a:r>
            <a:r>
              <a:rPr lang="de-DE" sz="2800" dirty="0" err="1" smtClean="0"/>
              <a:t>rather</a:t>
            </a:r>
            <a:r>
              <a:rPr lang="de-DE" sz="2800" dirty="0" smtClean="0"/>
              <a:t> </a:t>
            </a:r>
            <a:r>
              <a:rPr lang="de-DE" sz="2800" dirty="0" err="1" smtClean="0"/>
              <a:t>than</a:t>
            </a:r>
            <a:r>
              <a:rPr lang="de-DE" sz="2800" dirty="0" smtClean="0"/>
              <a:t> </a:t>
            </a:r>
            <a:r>
              <a:rPr lang="de-DE" sz="2800" dirty="0" err="1" smtClean="0"/>
              <a:t>perfect</a:t>
            </a:r>
            <a:r>
              <a:rPr lang="de-DE" sz="2800" dirty="0" smtClean="0"/>
              <a:t> </a:t>
            </a:r>
            <a:r>
              <a:rPr lang="de-DE" sz="2800" dirty="0" err="1" smtClean="0"/>
              <a:t>demonstrations</a:t>
            </a:r>
            <a:endParaRPr lang="de-DE" sz="2800" dirty="0" smtClean="0"/>
          </a:p>
          <a:p>
            <a:r>
              <a:rPr lang="de-DE" sz="2800" dirty="0" smtClean="0"/>
              <a:t>„</a:t>
            </a:r>
            <a:r>
              <a:rPr lang="de-DE" sz="2800" dirty="0" err="1" smtClean="0"/>
              <a:t>awareness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policy</a:t>
            </a:r>
            <a:r>
              <a:rPr lang="de-DE" sz="2800" dirty="0" smtClean="0"/>
              <a:t> </a:t>
            </a:r>
            <a:r>
              <a:rPr lang="de-DE" sz="2800" dirty="0" err="1" smtClean="0"/>
              <a:t>makers</a:t>
            </a:r>
            <a:r>
              <a:rPr lang="de-DE" sz="2800" dirty="0" smtClean="0"/>
              <a:t>“ &gt; </a:t>
            </a:r>
            <a:r>
              <a:rPr lang="de-DE" sz="2800" dirty="0" err="1" smtClean="0"/>
              <a:t>Make</a:t>
            </a:r>
            <a:r>
              <a:rPr lang="de-DE" sz="2800" dirty="0" smtClean="0"/>
              <a:t> LED </a:t>
            </a:r>
            <a:r>
              <a:rPr lang="de-DE" sz="2800" dirty="0" err="1" smtClean="0"/>
              <a:t>lighting</a:t>
            </a:r>
            <a:r>
              <a:rPr lang="de-DE" sz="2800" dirty="0" smtClean="0"/>
              <a:t> </a:t>
            </a:r>
            <a:r>
              <a:rPr lang="de-DE" sz="2800" dirty="0" err="1" smtClean="0"/>
              <a:t>public</a:t>
            </a:r>
            <a:r>
              <a:rPr lang="de-DE" sz="2800" dirty="0"/>
              <a:t>,</a:t>
            </a:r>
            <a:r>
              <a:rPr lang="de-DE" sz="2800" dirty="0" smtClean="0"/>
              <a:t> </a:t>
            </a:r>
            <a:r>
              <a:rPr lang="de-DE" sz="2800" dirty="0" err="1" smtClean="0"/>
              <a:t>beyond</a:t>
            </a:r>
            <a:r>
              <a:rPr lang="de-DE" sz="2800" dirty="0" smtClean="0"/>
              <a:t> </a:t>
            </a:r>
            <a:r>
              <a:rPr lang="de-DE" sz="2800" dirty="0" err="1" smtClean="0"/>
              <a:t>energy</a:t>
            </a:r>
            <a:r>
              <a:rPr lang="de-DE" sz="2800" dirty="0" smtClean="0"/>
              <a:t> &amp; </a:t>
            </a:r>
            <a:r>
              <a:rPr lang="de-DE" sz="2800" dirty="0" err="1" smtClean="0"/>
              <a:t>cost</a:t>
            </a:r>
            <a:r>
              <a:rPr lang="de-DE" sz="2800" dirty="0"/>
              <a:t> </a:t>
            </a:r>
            <a:r>
              <a:rPr lang="de-DE" sz="2800" dirty="0" err="1" smtClean="0"/>
              <a:t>efficiency</a:t>
            </a:r>
            <a:endParaRPr lang="de-DE" sz="2800" dirty="0" smtClean="0"/>
          </a:p>
          <a:p>
            <a:endParaRPr lang="de-DE" sz="2800" dirty="0"/>
          </a:p>
          <a:p>
            <a:pPr marL="0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xmlns="" val="42563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4912"/>
            <a:ext cx="9180512" cy="6885384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94122"/>
          </a:xfrm>
        </p:spPr>
        <p:txBody>
          <a:bodyPr/>
          <a:lstStyle/>
          <a:p>
            <a:pPr algn="l"/>
            <a:r>
              <a:rPr lang="de-DE" dirty="0" err="1" smtClean="0">
                <a:solidFill>
                  <a:schemeClr val="bg1"/>
                </a:solidFill>
              </a:rPr>
              <a:t>Thank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you</a:t>
            </a:r>
            <a:r>
              <a:rPr lang="de-DE" dirty="0" smtClean="0">
                <a:solidFill>
                  <a:schemeClr val="bg1"/>
                </a:solidFill>
              </a:rPr>
              <a:t>!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Today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40653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altLang="de-DE" sz="2800" dirty="0" smtClean="0"/>
              <a:t>‚Innovation‘ </a:t>
            </a:r>
            <a:r>
              <a:rPr lang="de-DE" altLang="de-DE" sz="2800" dirty="0" err="1" smtClean="0"/>
              <a:t>from</a:t>
            </a:r>
            <a:r>
              <a:rPr lang="de-DE" altLang="de-DE" sz="2800" dirty="0" smtClean="0"/>
              <a:t> a </a:t>
            </a:r>
            <a:r>
              <a:rPr lang="de-DE" altLang="de-DE" sz="2800" dirty="0" err="1" smtClean="0"/>
              <a:t>sociological</a:t>
            </a:r>
            <a:r>
              <a:rPr lang="de-DE" altLang="de-DE" sz="2800" dirty="0"/>
              <a:t> </a:t>
            </a:r>
            <a:r>
              <a:rPr lang="de-DE" altLang="de-DE" sz="2800" dirty="0" err="1" smtClean="0"/>
              <a:t>point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of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view</a:t>
            </a:r>
            <a:endParaRPr lang="de-DE" altLang="de-D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de-DE" altLang="de-DE" sz="2800" dirty="0" err="1" smtClean="0"/>
              <a:t>Lessons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learnt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from</a:t>
            </a:r>
            <a:r>
              <a:rPr lang="de-DE" altLang="de-DE" sz="2800" dirty="0" smtClean="0"/>
              <a:t> Berlin </a:t>
            </a:r>
            <a:r>
              <a:rPr lang="de-DE" altLang="de-DE" sz="2800" dirty="0" err="1" smtClean="0"/>
              <a:t>and</a:t>
            </a:r>
            <a:r>
              <a:rPr lang="de-DE" altLang="de-DE" sz="2800" dirty="0" smtClean="0"/>
              <a:t> Lyon</a:t>
            </a:r>
          </a:p>
          <a:p>
            <a:pPr marL="514350" indent="-514350">
              <a:buFont typeface="+mj-lt"/>
              <a:buAutoNum type="arabicPeriod"/>
            </a:pPr>
            <a:r>
              <a:rPr lang="de-DE" altLang="de-DE" sz="3000" dirty="0" err="1" smtClean="0"/>
              <a:t>Policy</a:t>
            </a:r>
            <a:r>
              <a:rPr lang="de-DE" altLang="de-DE" sz="3000" dirty="0" smtClean="0"/>
              <a:t> </a:t>
            </a:r>
            <a:r>
              <a:rPr lang="de-DE" altLang="de-DE" sz="3000" dirty="0" err="1" smtClean="0"/>
              <a:t>recommendations</a:t>
            </a:r>
            <a:endParaRPr lang="de-DE" altLang="de-DE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29" y="75716"/>
            <a:ext cx="8929867" cy="66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2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A </a:t>
            </a:r>
            <a:r>
              <a:rPr lang="de-DE" dirty="0" err="1" smtClean="0"/>
              <a:t>sociological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/>
              <a:t>I</a:t>
            </a:r>
            <a:r>
              <a:rPr lang="de-DE" sz="2800" dirty="0" smtClean="0"/>
              <a:t>nnovation </a:t>
            </a:r>
            <a:r>
              <a:rPr lang="de-DE" sz="2800" dirty="0" err="1" smtClean="0"/>
              <a:t>activities</a:t>
            </a:r>
            <a:r>
              <a:rPr lang="de-DE" sz="2800" dirty="0" smtClean="0"/>
              <a:t> do not end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implementation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LED </a:t>
            </a:r>
            <a:r>
              <a:rPr lang="de-DE" sz="2800" dirty="0" err="1" smtClean="0"/>
              <a:t>lighting</a:t>
            </a:r>
            <a:r>
              <a:rPr lang="de-DE" sz="2800" dirty="0" smtClean="0"/>
              <a:t> in urban </a:t>
            </a:r>
            <a:r>
              <a:rPr lang="de-DE" sz="2800" dirty="0" err="1" smtClean="0"/>
              <a:t>spaces</a:t>
            </a:r>
            <a:r>
              <a:rPr lang="de-DE" sz="2800" dirty="0" smtClean="0"/>
              <a:t>.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 err="1" smtClean="0"/>
              <a:t>Three</a:t>
            </a:r>
            <a:r>
              <a:rPr lang="de-DE" sz="2800" dirty="0" smtClean="0"/>
              <a:t> </a:t>
            </a:r>
            <a:r>
              <a:rPr lang="de-DE" sz="2800" dirty="0" err="1" smtClean="0"/>
              <a:t>changes</a:t>
            </a:r>
            <a:r>
              <a:rPr lang="de-DE" sz="2800" dirty="0" smtClean="0"/>
              <a:t> in </a:t>
            </a:r>
            <a:r>
              <a:rPr lang="de-DE" sz="2800" dirty="0" err="1" smtClean="0"/>
              <a:t>perspective</a:t>
            </a:r>
            <a:r>
              <a:rPr lang="de-DE" sz="2800" dirty="0" smtClean="0"/>
              <a:t>:</a:t>
            </a:r>
          </a:p>
          <a:p>
            <a:pPr marL="0" indent="0">
              <a:buNone/>
            </a:pPr>
            <a:endParaRPr lang="de-DE" sz="2800" dirty="0" smtClean="0"/>
          </a:p>
          <a:p>
            <a:pPr marL="514350" indent="-514350">
              <a:buAutoNum type="arabicPeriod"/>
            </a:pPr>
            <a:r>
              <a:rPr lang="de-DE" sz="2800" dirty="0" err="1" smtClean="0"/>
              <a:t>from</a:t>
            </a:r>
            <a:r>
              <a:rPr lang="de-DE" sz="2800" dirty="0" smtClean="0"/>
              <a:t> LED-producer </a:t>
            </a:r>
            <a:r>
              <a:rPr lang="de-DE" sz="2800" dirty="0" err="1" smtClean="0"/>
              <a:t>to</a:t>
            </a:r>
            <a:r>
              <a:rPr lang="de-DE" sz="2800" dirty="0" smtClean="0"/>
              <a:t> LED </a:t>
            </a:r>
            <a:r>
              <a:rPr lang="de-DE" sz="2800" dirty="0" err="1" smtClean="0"/>
              <a:t>user</a:t>
            </a:r>
            <a:endParaRPr lang="de-DE" sz="2800" dirty="0" smtClean="0"/>
          </a:p>
          <a:p>
            <a:pPr marL="514350" indent="-514350">
              <a:buAutoNum type="arabicPeriod"/>
            </a:pP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laboratory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street</a:t>
            </a:r>
            <a:endParaRPr lang="de-DE" sz="2800" dirty="0" smtClean="0"/>
          </a:p>
          <a:p>
            <a:pPr marL="514350" indent="-514350">
              <a:buAutoNum type="arabicPeriod"/>
            </a:pP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products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practices</a:t>
            </a:r>
            <a:r>
              <a:rPr lang="de-DE" sz="2800" dirty="0" smtClean="0"/>
              <a:t> </a:t>
            </a:r>
          </a:p>
          <a:p>
            <a:pPr marL="514350" indent="-514350">
              <a:buAutoNum type="arabicPeriod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xmlns="" val="281602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9" r="12426" b="5161"/>
          <a:stretch/>
        </p:blipFill>
        <p:spPr bwMode="auto">
          <a:xfrm rot="16200000">
            <a:off x="3756517" y="1289929"/>
            <a:ext cx="6065137" cy="45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34" b="11801"/>
          <a:stretch/>
        </p:blipFill>
        <p:spPr bwMode="auto">
          <a:xfrm>
            <a:off x="74464" y="561380"/>
            <a:ext cx="4370536" cy="604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0" y="548680"/>
            <a:ext cx="9083104" cy="576064"/>
          </a:xfrm>
          <a:solidFill>
            <a:schemeClr val="bg1">
              <a:alpha val="49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City-specific LED lighting solutions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2392" y="6093296"/>
            <a:ext cx="928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Berlin: ‘reassuring’     		</a:t>
            </a:r>
            <a:r>
              <a:rPr lang="en-GB" sz="2800" dirty="0" smtClean="0">
                <a:solidFill>
                  <a:schemeClr val="bg1"/>
                </a:solidFill>
              </a:rPr>
              <a:t>       Lyon</a:t>
            </a:r>
            <a:r>
              <a:rPr lang="en-GB" sz="2800" dirty="0" smtClean="0">
                <a:solidFill>
                  <a:schemeClr val="bg1"/>
                </a:solidFill>
              </a:rPr>
              <a:t>: ‘cutting-edge’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1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</a:t>
            </a:r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Berlin </a:t>
            </a:r>
            <a:r>
              <a:rPr lang="de-DE" dirty="0" err="1" smtClean="0"/>
              <a:t>and</a:t>
            </a:r>
            <a:r>
              <a:rPr lang="de-DE" dirty="0" smtClean="0"/>
              <a:t> Lyon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de-DE" sz="2800" dirty="0" err="1" smtClean="0"/>
              <a:t>Structures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infrastructures</a:t>
            </a:r>
            <a:r>
              <a:rPr lang="de-DE" sz="2800" dirty="0" smtClean="0"/>
              <a:t> matter</a:t>
            </a:r>
          </a:p>
          <a:p>
            <a:r>
              <a:rPr lang="de-DE" sz="2800" dirty="0" smtClean="0"/>
              <a:t>Light </a:t>
            </a:r>
            <a:r>
              <a:rPr lang="de-DE" sz="2800" dirty="0" err="1" smtClean="0"/>
              <a:t>planning</a:t>
            </a:r>
            <a:r>
              <a:rPr lang="de-DE" sz="2800" dirty="0"/>
              <a:t> </a:t>
            </a:r>
            <a:r>
              <a:rPr lang="de-DE" sz="2800" dirty="0" err="1" smtClean="0"/>
              <a:t>makes</a:t>
            </a:r>
            <a:r>
              <a:rPr lang="de-DE" sz="2800" dirty="0" smtClean="0"/>
              <a:t> a </a:t>
            </a:r>
            <a:r>
              <a:rPr lang="de-DE" sz="2800" dirty="0" err="1" smtClean="0"/>
              <a:t>difference</a:t>
            </a:r>
            <a:endParaRPr lang="de-DE" sz="2800" dirty="0" smtClean="0"/>
          </a:p>
          <a:p>
            <a:r>
              <a:rPr lang="de-DE" sz="2800" dirty="0" smtClean="0"/>
              <a:t>Pilot </a:t>
            </a:r>
            <a:r>
              <a:rPr lang="de-DE" sz="2800" dirty="0" err="1" smtClean="0"/>
              <a:t>projects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useful</a:t>
            </a:r>
            <a:endParaRPr lang="de-DE" sz="2800" dirty="0" smtClean="0"/>
          </a:p>
          <a:p>
            <a:pPr marL="0" indent="0">
              <a:buNone/>
            </a:pPr>
            <a:endParaRPr lang="de-DE" sz="2800" dirty="0" smtClean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xmlns="" val="16837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Structures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infrastructures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 rot="21385529">
            <a:off x="5240699" y="4077072"/>
            <a:ext cx="1872208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397917"/>
            <a:ext cx="6034617" cy="4525963"/>
          </a:xfrm>
        </p:spPr>
      </p:pic>
      <p:sp>
        <p:nvSpPr>
          <p:cNvPr id="7" name="Textfeld 6"/>
          <p:cNvSpPr txBox="1"/>
          <p:nvPr/>
        </p:nvSpPr>
        <p:spPr>
          <a:xfrm>
            <a:off x="1475656" y="5859269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Berlin: dimmed LEDs make no sense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’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6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Structures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infrastructures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6864" y="1340768"/>
            <a:ext cx="6120680" cy="4590510"/>
          </a:xfrm>
        </p:spPr>
      </p:pic>
      <p:sp>
        <p:nvSpPr>
          <p:cNvPr id="5" name="Textfeld 4"/>
          <p:cNvSpPr txBox="1"/>
          <p:nvPr/>
        </p:nvSpPr>
        <p:spPr>
          <a:xfrm rot="21385529">
            <a:off x="5136914" y="3772424"/>
            <a:ext cx="1794996" cy="5806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403648" y="5908338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From blue collar to white collar work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’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Light </a:t>
            </a:r>
            <a:r>
              <a:rPr lang="de-DE" dirty="0" err="1" smtClean="0"/>
              <a:t>planning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 descr="5-1 satelli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44783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395536" y="5877272"/>
            <a:ext cx="84249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 smtClean="0"/>
              <a:t>Exchange across departments, public attention 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xmlns="" val="37777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Dahrendorf"/>
        <a:ea typeface=""/>
        <a:cs typeface=""/>
      </a:majorFont>
      <a:minorFont>
        <a:latin typeface="Dahrendor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Dahrendorf"/>
        <a:ea typeface=""/>
        <a:cs typeface=""/>
      </a:majorFont>
      <a:minorFont>
        <a:latin typeface="Dahrendor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494</Words>
  <Application>Microsoft Office PowerPoint</Application>
  <PresentationFormat>Affichage à l'écran (4:3)</PresentationFormat>
  <Paragraphs>55</Paragraphs>
  <Slides>12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Benutzerdefiniertes Design</vt:lpstr>
      <vt:lpstr>1_Benutzerdefiniertes Design</vt:lpstr>
      <vt:lpstr>Diapositive 1</vt:lpstr>
      <vt:lpstr>Today</vt:lpstr>
      <vt:lpstr>Diapositive 3</vt:lpstr>
      <vt:lpstr>1. A sociological point of view</vt:lpstr>
      <vt:lpstr>City-specific LED lighting solutions</vt:lpstr>
      <vt:lpstr>2. Lessons learnt from Berlin and Lyon</vt:lpstr>
      <vt:lpstr>Structures and infrastructures</vt:lpstr>
      <vt:lpstr>Structures and infrastructures</vt:lpstr>
      <vt:lpstr>Light planning</vt:lpstr>
      <vt:lpstr>Pilot projects</vt:lpstr>
      <vt:lpstr>3. Policy recommendations</vt:lpstr>
      <vt:lpstr>Thank you!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OEM</dc:creator>
  <cp:lastModifiedBy>Gossart</cp:lastModifiedBy>
  <cp:revision>378</cp:revision>
  <dcterms:created xsi:type="dcterms:W3CDTF">2010-02-28T16:18:07Z</dcterms:created>
  <dcterms:modified xsi:type="dcterms:W3CDTF">2015-05-19T10:38:46Z</dcterms:modified>
</cp:coreProperties>
</file>