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73"/>
  </p:notesMasterIdLst>
  <p:sldIdLst>
    <p:sldId id="256" r:id="rId2"/>
    <p:sldId id="264" r:id="rId3"/>
    <p:sldId id="260" r:id="rId4"/>
    <p:sldId id="263" r:id="rId5"/>
    <p:sldId id="258" r:id="rId6"/>
    <p:sldId id="267" r:id="rId7"/>
    <p:sldId id="266" r:id="rId8"/>
    <p:sldId id="265" r:id="rId9"/>
    <p:sldId id="268" r:id="rId10"/>
    <p:sldId id="269" r:id="rId11"/>
    <p:sldId id="270" r:id="rId12"/>
    <p:sldId id="271" r:id="rId13"/>
    <p:sldId id="272" r:id="rId14"/>
    <p:sldId id="273" r:id="rId15"/>
    <p:sldId id="275" r:id="rId16"/>
    <p:sldId id="276" r:id="rId17"/>
    <p:sldId id="277" r:id="rId18"/>
    <p:sldId id="278" r:id="rId19"/>
    <p:sldId id="279" r:id="rId20"/>
    <p:sldId id="281" r:id="rId21"/>
    <p:sldId id="280" r:id="rId22"/>
    <p:sldId id="284" r:id="rId23"/>
    <p:sldId id="282" r:id="rId24"/>
    <p:sldId id="283" r:id="rId25"/>
    <p:sldId id="285" r:id="rId26"/>
    <p:sldId id="286" r:id="rId27"/>
    <p:sldId id="288" r:id="rId28"/>
    <p:sldId id="289" r:id="rId29"/>
    <p:sldId id="290" r:id="rId30"/>
    <p:sldId id="291" r:id="rId31"/>
    <p:sldId id="292" r:id="rId32"/>
    <p:sldId id="293" r:id="rId33"/>
    <p:sldId id="294" r:id="rId34"/>
    <p:sldId id="287" r:id="rId35"/>
    <p:sldId id="295" r:id="rId36"/>
    <p:sldId id="313" r:id="rId37"/>
    <p:sldId id="314" r:id="rId38"/>
    <p:sldId id="325" r:id="rId39"/>
    <p:sldId id="315" r:id="rId40"/>
    <p:sldId id="316" r:id="rId41"/>
    <p:sldId id="317" r:id="rId42"/>
    <p:sldId id="320" r:id="rId43"/>
    <p:sldId id="321" r:id="rId44"/>
    <p:sldId id="322" r:id="rId45"/>
    <p:sldId id="323" r:id="rId46"/>
    <p:sldId id="318" r:id="rId47"/>
    <p:sldId id="326" r:id="rId48"/>
    <p:sldId id="319" r:id="rId49"/>
    <p:sldId id="324" r:id="rId50"/>
    <p:sldId id="340" r:id="rId51"/>
    <p:sldId id="328" r:id="rId52"/>
    <p:sldId id="341" r:id="rId53"/>
    <p:sldId id="342" r:id="rId54"/>
    <p:sldId id="343" r:id="rId55"/>
    <p:sldId id="344" r:id="rId56"/>
    <p:sldId id="327" r:id="rId57"/>
    <p:sldId id="329"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36" r:id="rId71"/>
    <p:sldId id="312"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82C"/>
    <a:srgbClr val="B8B8B8"/>
    <a:srgbClr val="6D5047"/>
    <a:srgbClr val="A8B50A"/>
  </p:clrMru>
  <p:extLst>
    <p:ext uri="{E76CE94A-603C-4142-B9EB-6D1370010A27}">
      <p14:discardImageEditData xmlns:p14="http://schemas.microsoft.com/office/powerpoint/2010/main" xmlns="" val="1"/>
    </p:ext>
    <p:ext uri="{D31A062A-798A-4329-ABDD-BBA856620510}">
      <p14:defaultImageDpi xmlns:p14="http://schemas.microsoft.com/office/powerpoint/2010/main" xmlns=""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0" autoAdjust="0"/>
    <p:restoredTop sz="89371" autoAdjust="0"/>
  </p:normalViewPr>
  <p:slideViewPr>
    <p:cSldViewPr>
      <p:cViewPr>
        <p:scale>
          <a:sx n="75" d="100"/>
          <a:sy n="75" d="100"/>
        </p:scale>
        <p:origin x="-1310" y="-480"/>
      </p:cViewPr>
      <p:guideLst>
        <p:guide orient="horz" pos="2160"/>
        <p:guide pos="2880"/>
      </p:guideLst>
    </p:cSldViewPr>
  </p:slideViewPr>
  <p:notesTextViewPr>
    <p:cViewPr>
      <p:scale>
        <a:sx n="1" d="1"/>
        <a:sy n="1" d="1"/>
      </p:scale>
      <p:origin x="0" y="0"/>
    </p:cViewPr>
  </p:notesTextViewPr>
  <p:sorterViewPr>
    <p:cViewPr>
      <p:scale>
        <a:sx n="66" d="100"/>
        <a:sy n="66" d="100"/>
      </p:scale>
      <p:origin x="0" y="4186"/>
    </p:cViewPr>
  </p:sorterViewPr>
  <p:notesViewPr>
    <p:cSldViewPr>
      <p:cViewPr varScale="1">
        <p:scale>
          <a:sx n="88" d="100"/>
          <a:sy n="88" d="100"/>
        </p:scale>
        <p:origin x="-387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886BC-D6FA-432E-8229-C900A3CC2B28}" type="datetimeFigureOut">
              <a:rPr lang="fr-FR" smtClean="0"/>
              <a:pPr/>
              <a:t>08/09/2015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61DF1-DA3B-4BE7-996B-D3A5EFCFD604}" type="slidenum">
              <a:rPr lang="fr-FR" smtClean="0"/>
              <a:pPr/>
              <a:t>‹N°›</a:t>
            </a:fld>
            <a:endParaRPr lang="fr-FR"/>
          </a:p>
        </p:txBody>
      </p:sp>
    </p:spTree>
    <p:extLst>
      <p:ext uri="{BB962C8B-B14F-4D97-AF65-F5344CB8AC3E}">
        <p14:creationId xmlns:p14="http://schemas.microsoft.com/office/powerpoint/2010/main" xmlns="" val="99246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=&gt; Societal</a:t>
            </a:r>
            <a:r>
              <a:rPr lang="en-GB" baseline="0" dirty="0" smtClean="0"/>
              <a:t> objective of eco-innovation: job creation.</a:t>
            </a:r>
            <a:endParaRPr lang="en-GB"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9</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solidFill>
                  <a:schemeClr val="accent1">
                    <a:lumMod val="60000"/>
                    <a:lumOff val="40000"/>
                  </a:schemeClr>
                </a:solidFill>
              </a:rPr>
              <a:t>ecodesign in firms: no more planned obsolescence!</a:t>
            </a:r>
            <a:endParaRPr lang="en-US"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70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Is the hybrid Cayenne SUV an eco-innovation?</a:t>
            </a:r>
            <a:endParaRPr lang="en-GB"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13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a:ln/>
        </p:spPr>
        <p:txBody>
          <a:bodyPr/>
          <a:lstStyle/>
          <a:p>
            <a:r>
              <a:rPr lang="fr-FR" dirty="0" err="1" smtClean="0">
                <a:latin typeface="Arial" charset="0"/>
              </a:rPr>
              <a:t>Looking</a:t>
            </a:r>
            <a:r>
              <a:rPr lang="fr-FR" dirty="0" smtClean="0">
                <a:latin typeface="Arial" charset="0"/>
              </a:rPr>
              <a:t> </a:t>
            </a:r>
            <a:r>
              <a:rPr lang="fr-FR" dirty="0" err="1" smtClean="0">
                <a:latin typeface="Arial" charset="0"/>
              </a:rPr>
              <a:t>at</a:t>
            </a:r>
            <a:r>
              <a:rPr lang="fr-FR" dirty="0" smtClean="0">
                <a:latin typeface="Arial" charset="0"/>
              </a:rPr>
              <a:t> </a:t>
            </a:r>
            <a:r>
              <a:rPr lang="fr-FR" dirty="0" err="1" smtClean="0">
                <a:latin typeface="Arial" charset="0"/>
              </a:rPr>
              <a:t>this</a:t>
            </a:r>
            <a:r>
              <a:rPr lang="fr-FR" dirty="0" smtClean="0">
                <a:latin typeface="Arial" charset="0"/>
              </a:rPr>
              <a:t> photo one</a:t>
            </a:r>
            <a:r>
              <a:rPr lang="fr-FR" baseline="0" dirty="0" smtClean="0">
                <a:latin typeface="Arial" charset="0"/>
              </a:rPr>
              <a:t> </a:t>
            </a:r>
            <a:r>
              <a:rPr lang="fr-FR" baseline="0" dirty="0" err="1" smtClean="0">
                <a:latin typeface="Arial" charset="0"/>
              </a:rPr>
              <a:t>realises</a:t>
            </a:r>
            <a:r>
              <a:rPr lang="fr-FR" baseline="0" dirty="0" smtClean="0">
                <a:latin typeface="Arial" charset="0"/>
              </a:rPr>
              <a:t> the </a:t>
            </a:r>
            <a:r>
              <a:rPr lang="fr-FR" baseline="0" dirty="0" err="1" smtClean="0">
                <a:latin typeface="Arial" charset="0"/>
              </a:rPr>
              <a:t>role</a:t>
            </a:r>
            <a:r>
              <a:rPr lang="fr-FR" baseline="0" dirty="0" smtClean="0">
                <a:latin typeface="Arial" charset="0"/>
              </a:rPr>
              <a:t> of </a:t>
            </a:r>
            <a:r>
              <a:rPr lang="fr-FR" baseline="0" dirty="0" err="1" smtClean="0">
                <a:latin typeface="Arial" charset="0"/>
              </a:rPr>
              <a:t>stakeholders</a:t>
            </a:r>
            <a:r>
              <a:rPr lang="fr-FR" baseline="0" dirty="0" smtClean="0">
                <a:latin typeface="Arial" charset="0"/>
              </a:rPr>
              <a:t> in the </a:t>
            </a:r>
            <a:r>
              <a:rPr lang="fr-FR" baseline="0" dirty="0" err="1" smtClean="0">
                <a:latin typeface="Arial" charset="0"/>
              </a:rPr>
              <a:t>improvement</a:t>
            </a:r>
            <a:r>
              <a:rPr lang="fr-FR" baseline="0" dirty="0" smtClean="0">
                <a:latin typeface="Arial" charset="0"/>
              </a:rPr>
              <a:t> of </a:t>
            </a:r>
            <a:r>
              <a:rPr lang="fr-FR" baseline="0" dirty="0" err="1" smtClean="0">
                <a:latin typeface="Arial" charset="0"/>
              </a:rPr>
              <a:t>health</a:t>
            </a:r>
            <a:r>
              <a:rPr lang="fr-FR" baseline="0" dirty="0" smtClean="0">
                <a:latin typeface="Arial" charset="0"/>
              </a:rPr>
              <a:t> and </a:t>
            </a:r>
            <a:r>
              <a:rPr lang="fr-FR" baseline="0" dirty="0" err="1" smtClean="0">
                <a:latin typeface="Arial" charset="0"/>
              </a:rPr>
              <a:t>safety</a:t>
            </a:r>
            <a:r>
              <a:rPr lang="fr-FR" baseline="0" dirty="0" smtClean="0">
                <a:latin typeface="Arial" charset="0"/>
              </a:rPr>
              <a:t> </a:t>
            </a:r>
            <a:r>
              <a:rPr lang="fr-FR" baseline="0" dirty="0" err="1" smtClean="0">
                <a:latin typeface="Arial" charset="0"/>
              </a:rPr>
              <a:t>at</a:t>
            </a:r>
            <a:r>
              <a:rPr lang="fr-FR" baseline="0" dirty="0" smtClean="0">
                <a:latin typeface="Arial" charset="0"/>
              </a:rPr>
              <a:t> </a:t>
            </a:r>
            <a:r>
              <a:rPr lang="fr-FR" baseline="0" dirty="0" err="1" smtClean="0">
                <a:latin typeface="Arial" charset="0"/>
              </a:rPr>
              <a:t>work</a:t>
            </a:r>
            <a:r>
              <a:rPr lang="fr-FR" baseline="0" dirty="0" smtClean="0">
                <a:latin typeface="Arial" charset="0"/>
              </a:rPr>
              <a:t>…</a:t>
            </a:r>
            <a:endParaRPr lang="fr-FR" dirty="0" smtClean="0">
              <a:latin typeface="Arial" charset="0"/>
            </a:endParaRPr>
          </a:p>
        </p:txBody>
      </p:sp>
      <p:sp>
        <p:nvSpPr>
          <p:cNvPr id="84996" name="Espace réservé du numéro de diapositive 3"/>
          <p:cNvSpPr>
            <a:spLocks noGrp="1"/>
          </p:cNvSpPr>
          <p:nvPr>
            <p:ph type="sldNum" sz="quarter" idx="5"/>
          </p:nvPr>
        </p:nvSpPr>
        <p:spPr>
          <a:noFill/>
        </p:spPr>
        <p:txBody>
          <a:bodyPr/>
          <a:lstStyle/>
          <a:p>
            <a:fld id="{8B011CC9-42CF-4FA0-B873-597486564AFD}" type="slidenum">
              <a:rPr lang="fr-FR" smtClean="0"/>
              <a:pPr/>
              <a:t>25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32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Incandescent</a:t>
            </a:r>
            <a:r>
              <a:rPr lang="en-US" baseline="0" dirty="0" smtClean="0"/>
              <a:t> Light Bulbs</a:t>
            </a:r>
            <a:endParaRPr lang="en-US"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33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37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Only 8% of the energy consumed</a:t>
            </a:r>
            <a:r>
              <a:rPr lang="fr-FR" baseline="0" smtClean="0"/>
              <a:t> to light roads </a:t>
            </a:r>
            <a:r>
              <a:rPr lang="fr-FR" smtClean="0"/>
              <a:t>is</a:t>
            </a:r>
            <a:r>
              <a:rPr lang="fr-FR" baseline="0" smtClean="0"/>
              <a:t> actually used to produce downward light.</a:t>
            </a:r>
          </a:p>
          <a:p>
            <a:endParaRPr lang="fr-FR" baseline="0" smtClean="0"/>
          </a:p>
          <a:p>
            <a:r>
              <a:rPr lang="fr-FR" sz="1200" b="0" i="0" smtClean="0">
                <a:solidFill>
                  <a:srgbClr val="FF0000"/>
                </a:solidFill>
              </a:rPr>
              <a:t>;-)</a:t>
            </a:r>
            <a:r>
              <a:rPr lang="fr-FR" sz="1200" b="0" i="0" baseline="0" smtClean="0">
                <a:solidFill>
                  <a:srgbClr val="FF0000"/>
                </a:solidFill>
              </a:rPr>
              <a:t>   </a:t>
            </a:r>
            <a:r>
              <a:rPr lang="fr-FR" sz="1200" b="0" i="0" smtClean="0">
                <a:solidFill>
                  <a:srgbClr val="FF0000"/>
                </a:solidFill>
              </a:rPr>
              <a:t>Phil Mirowsky, </a:t>
            </a:r>
            <a:r>
              <a:rPr lang="fr-FR" sz="1200" b="0" i="1" smtClean="0">
                <a:solidFill>
                  <a:srgbClr val="FF0000"/>
                </a:solidFill>
              </a:rPr>
              <a:t>More heat </a:t>
            </a:r>
            <a:r>
              <a:rPr lang="fr-FR" sz="1200" b="0" i="1" smtClean="0">
                <a:solidFill>
                  <a:srgbClr val="FFFF00"/>
                </a:solidFill>
              </a:rPr>
              <a:t>than light, </a:t>
            </a:r>
            <a:r>
              <a:rPr lang="fr-FR" sz="1200" b="0" smtClean="0">
                <a:solidFill>
                  <a:srgbClr val="FFFF00"/>
                </a:solidFill>
              </a:rPr>
              <a:t>1989, CUP.</a:t>
            </a:r>
            <a:endParaRPr lang="fr-FR" b="0"/>
          </a:p>
        </p:txBody>
      </p:sp>
      <p:sp>
        <p:nvSpPr>
          <p:cNvPr id="4" name="Espace réservé du numéro de diapositive 3"/>
          <p:cNvSpPr>
            <a:spLocks noGrp="1"/>
          </p:cNvSpPr>
          <p:nvPr>
            <p:ph type="sldNum" sz="quarter" idx="10"/>
          </p:nvPr>
        </p:nvSpPr>
        <p:spPr/>
        <p:txBody>
          <a:bodyPr/>
          <a:lstStyle/>
          <a:p>
            <a:fld id="{37215E49-E842-4283-9C09-D24CD03BFA4A}" type="slidenum">
              <a:rPr lang="de-DE" smtClean="0"/>
              <a:pPr/>
              <a:t>46</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Only 8% of the energy consumed</a:t>
            </a:r>
            <a:r>
              <a:rPr lang="fr-FR" baseline="0" smtClean="0"/>
              <a:t> to light roads </a:t>
            </a:r>
            <a:r>
              <a:rPr lang="fr-FR" smtClean="0"/>
              <a:t>is</a:t>
            </a:r>
            <a:r>
              <a:rPr lang="fr-FR" baseline="0" smtClean="0"/>
              <a:t> actually used to produce downward light.</a:t>
            </a:r>
          </a:p>
          <a:p>
            <a:endParaRPr lang="fr-FR" baseline="0" smtClean="0"/>
          </a:p>
          <a:p>
            <a:r>
              <a:rPr lang="fr-FR" sz="1200" b="0" i="0" smtClean="0">
                <a:solidFill>
                  <a:srgbClr val="FF0000"/>
                </a:solidFill>
              </a:rPr>
              <a:t>;-)</a:t>
            </a:r>
            <a:r>
              <a:rPr lang="fr-FR" sz="1200" b="0" i="0" baseline="0" smtClean="0">
                <a:solidFill>
                  <a:srgbClr val="FF0000"/>
                </a:solidFill>
              </a:rPr>
              <a:t>   </a:t>
            </a:r>
            <a:r>
              <a:rPr lang="fr-FR" sz="1200" b="0" i="0" smtClean="0">
                <a:solidFill>
                  <a:srgbClr val="FF0000"/>
                </a:solidFill>
              </a:rPr>
              <a:t>Phil Mirowsky, </a:t>
            </a:r>
            <a:r>
              <a:rPr lang="fr-FR" sz="1200" b="0" i="1" smtClean="0">
                <a:solidFill>
                  <a:srgbClr val="FF0000"/>
                </a:solidFill>
              </a:rPr>
              <a:t>More heat </a:t>
            </a:r>
            <a:r>
              <a:rPr lang="fr-FR" sz="1200" b="0" i="1" smtClean="0">
                <a:solidFill>
                  <a:srgbClr val="FFFF00"/>
                </a:solidFill>
              </a:rPr>
              <a:t>than light, </a:t>
            </a:r>
            <a:r>
              <a:rPr lang="fr-FR" sz="1200" b="0" smtClean="0">
                <a:solidFill>
                  <a:srgbClr val="FFFF00"/>
                </a:solidFill>
              </a:rPr>
              <a:t>1989, CUP.</a:t>
            </a:r>
            <a:endParaRPr lang="fr-FR" b="0"/>
          </a:p>
        </p:txBody>
      </p:sp>
      <p:sp>
        <p:nvSpPr>
          <p:cNvPr id="4" name="Espace réservé du numéro de diapositive 3"/>
          <p:cNvSpPr>
            <a:spLocks noGrp="1"/>
          </p:cNvSpPr>
          <p:nvPr>
            <p:ph type="sldNum" sz="quarter" idx="10"/>
          </p:nvPr>
        </p:nvSpPr>
        <p:spPr/>
        <p:txBody>
          <a:bodyPr/>
          <a:lstStyle/>
          <a:p>
            <a:fld id="{37215E49-E842-4283-9C09-D24CD03BFA4A}" type="slidenum">
              <a:rPr lang="de-DE" smtClean="0"/>
              <a:pPr/>
              <a:t>47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3140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63888" y="2492896"/>
            <a:ext cx="5112568" cy="1362075"/>
          </a:xfrm>
        </p:spPr>
        <p:txBody>
          <a:bodyPr anchor="t">
            <a:normAutofit/>
          </a:bodyPr>
          <a:lstStyle>
            <a:lvl1pPr algn="l">
              <a:defRPr sz="3600" b="1" cap="none">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563888" y="4077072"/>
            <a:ext cx="5112568" cy="1296144"/>
          </a:xfrm>
        </p:spPr>
        <p:txBody>
          <a:bodyPr anchor="t"/>
          <a:lstStyle>
            <a:lvl1pPr marL="0" indent="0">
              <a:buNone/>
              <a:defRPr sz="2000">
                <a:solidFill>
                  <a:srgbClr val="B8B8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0746BE16-9CE1-47D4-87B9-84CF13045996}" type="datetime1">
              <a:rPr lang="fr-FR" smtClean="0"/>
              <a:pPr/>
              <a:t>08/09/2015</a:t>
            </a:fld>
            <a:endParaRPr lang="fr-FR"/>
          </a:p>
        </p:txBody>
      </p:sp>
      <p:sp>
        <p:nvSpPr>
          <p:cNvPr id="5" name="Espace réservé du pied de page 4"/>
          <p:cNvSpPr>
            <a:spLocks noGrp="1"/>
          </p:cNvSpPr>
          <p:nvPr>
            <p:ph type="ftr" sz="quarter" idx="11"/>
          </p:nvPr>
        </p:nvSpPr>
        <p:spPr/>
        <p:txBody>
          <a:body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902373" y="768344"/>
            <a:ext cx="1535009" cy="2008942"/>
          </a:xfrm>
          <a:prstGeom prst="rect">
            <a:avLst/>
          </a:prstGeom>
        </p:spPr>
      </p:pic>
      <p:sp>
        <p:nvSpPr>
          <p:cNvPr id="10" name="Rectangle 9"/>
          <p:cNvSpPr/>
          <p:nvPr userDrawn="1"/>
        </p:nvSpPr>
        <p:spPr>
          <a:xfrm>
            <a:off x="0" y="5805263"/>
            <a:ext cx="9144000" cy="10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27914" y="54452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5402691" y="54452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277468" y="54452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979699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442686" y="1556793"/>
            <a:ext cx="7211144" cy="403244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C75BF0-7ABD-4D5F-83BB-F2856A25D410}" type="datetime1">
              <a:rPr lang="fr-FR" smtClean="0"/>
              <a:pPr/>
              <a:t>08/09/2015</a:t>
            </a:fld>
            <a:endParaRPr lang="fr-FR"/>
          </a:p>
        </p:txBody>
      </p:sp>
      <p:sp>
        <p:nvSpPr>
          <p:cNvPr id="5" name="Espace réservé du pied de page 4"/>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692024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92696"/>
            <a:ext cx="2057400" cy="5433467"/>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692696"/>
            <a:ext cx="6019800" cy="5433467"/>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0A19076-1FB3-483B-B9B6-1E68DBF981CF}" type="datetime1">
              <a:rPr lang="fr-FR" smtClean="0"/>
              <a:pPr/>
              <a:t>08/09/2015</a:t>
            </a:fld>
            <a:endParaRPr lang="fr-FR"/>
          </a:p>
        </p:txBody>
      </p:sp>
      <p:sp>
        <p:nvSpPr>
          <p:cNvPr id="5" name="Espace réservé du pied de page 4"/>
          <p:cNvSpPr>
            <a:spLocks noGrp="1"/>
          </p:cNvSpPr>
          <p:nvPr>
            <p:ph type="ftr" sz="quarter" idx="11"/>
          </p:nvPr>
        </p:nvSpPr>
        <p:spPr/>
        <p:txBody>
          <a:bodyPr/>
          <a:lstStyle/>
          <a:p>
            <a:pPr algn="r"/>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9511348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a:xfrm>
            <a:off x="62136" y="6448251"/>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10" name="Rechteck 9"/>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2" name="Gerade Verbindung 11"/>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308304" y="-1"/>
            <a:ext cx="1835697" cy="830057"/>
          </a:xfrm>
          <a:prstGeom prst="rect">
            <a:avLst/>
          </a:prstGeom>
          <a:effectLst>
            <a:softEdge rad="31750"/>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348880"/>
            <a:ext cx="4966320" cy="1251570"/>
          </a:xfrm>
        </p:spPr>
        <p:txBody>
          <a:bodyPr anchor="t"/>
          <a:lstStyle>
            <a:lvl1pPr>
              <a:defRPr>
                <a:solidFill>
                  <a:srgbClr val="6D5047"/>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491880" y="3886200"/>
            <a:ext cx="4968552" cy="1752600"/>
          </a:xfrm>
        </p:spPr>
        <p:txBody>
          <a:bodyPr/>
          <a:lstStyle>
            <a:lvl1pPr marL="0" indent="0" algn="l">
              <a:buNone/>
              <a:defRPr>
                <a:solidFill>
                  <a:srgbClr val="B8B8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8" name="Rectangle 7"/>
          <p:cNvSpPr/>
          <p:nvPr userDrawn="1"/>
        </p:nvSpPr>
        <p:spPr>
          <a:xfrm>
            <a:off x="3527914" y="18448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5402691" y="18448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277468" y="18448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846A7B77-6EDB-4625-ACAA-58255332BCFF}" type="datetime1">
              <a:rPr lang="fr-FR" smtClean="0"/>
              <a:pPr/>
              <a:t>08/09/2015</a:t>
            </a:fld>
            <a:endParaRPr lang="fr-FR"/>
          </a:p>
        </p:txBody>
      </p:sp>
      <p:sp>
        <p:nvSpPr>
          <p:cNvPr id="11" name="Espace réservé du pied de page 10"/>
          <p:cNvSpPr>
            <a:spLocks noGrp="1"/>
          </p:cNvSpPr>
          <p:nvPr>
            <p:ph type="ftr" sz="quarter" idx="11"/>
          </p:nvPr>
        </p:nvSpPr>
        <p:spPr/>
        <p:txBody>
          <a:bodyPr/>
          <a:lstStyle/>
          <a:p>
            <a:pPr algn="r"/>
            <a:r>
              <a:rPr lang="fr-FR" smtClean="0"/>
              <a:t>Modèle de présentation Télécom Ecole de Management</a:t>
            </a:r>
            <a:endParaRPr lang="fr-FR"/>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69025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46A7B77-6EDB-4625-ACAA-58255332BCFF}" type="datetime1">
              <a:rPr lang="fr-FR" smtClean="0"/>
              <a:pPr/>
              <a:t>08/09/2015</a:t>
            </a:fld>
            <a:endParaRPr lang="fr-FR"/>
          </a:p>
        </p:txBody>
      </p:sp>
      <p:sp>
        <p:nvSpPr>
          <p:cNvPr id="8" name="Espace réservé du pied de page 7"/>
          <p:cNvSpPr>
            <a:spLocks noGrp="1"/>
          </p:cNvSpPr>
          <p:nvPr>
            <p:ph type="ftr" sz="quarter" idx="11"/>
          </p:nvPr>
        </p:nvSpPr>
        <p:spPr/>
        <p:txBody>
          <a:bodyPr/>
          <a:lstStyle/>
          <a:p>
            <a:pPr algn="r"/>
            <a:r>
              <a:rPr lang="fr-FR" smtClean="0"/>
              <a:t>Modèle de présentation Télécom Ecole de Management</a:t>
            </a:r>
            <a:endParaRPr lang="fr-FR"/>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298F0A7C-2B93-42A1-932B-623B4586657F}" type="datetime1">
              <a:rPr lang="fr-FR" smtClean="0"/>
              <a:pPr/>
              <a:t>08/09/2015</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1221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8A66779-D8E2-4516-8486-D261ED2E4297}" type="datetime1">
              <a:rPr lang="fr-FR" smtClean="0"/>
              <a:pPr/>
              <a:t>08/09/2015</a:t>
            </a:fld>
            <a:endParaRPr lang="fr-FR"/>
          </a:p>
        </p:txBody>
      </p:sp>
      <p:sp>
        <p:nvSpPr>
          <p:cNvPr id="8" name="Espace réservé du pied de page 7"/>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4204771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B5E3DD0-6008-4B5B-99CB-9F8E8EBDEBD9}" type="datetime1">
              <a:rPr lang="fr-FR" smtClean="0"/>
              <a:pPr/>
              <a:t>08/09/2015</a:t>
            </a:fld>
            <a:endParaRPr lang="fr-FR"/>
          </a:p>
        </p:txBody>
      </p:sp>
      <p:sp>
        <p:nvSpPr>
          <p:cNvPr id="4" name="Espace réservé du pied de page 3"/>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6314394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80CA34-D6F0-4243-B31D-F009171F145C}" type="datetime1">
              <a:rPr lang="fr-FR" smtClean="0"/>
              <a:pPr/>
              <a:t>08/09/2015</a:t>
            </a:fld>
            <a:endParaRPr lang="fr-FR"/>
          </a:p>
        </p:txBody>
      </p:sp>
      <p:sp>
        <p:nvSpPr>
          <p:cNvPr id="3" name="Espace réservé du pied de page 2"/>
          <p:cNvSpPr>
            <a:spLocks noGrp="1"/>
          </p:cNvSpPr>
          <p:nvPr>
            <p:ph type="ftr" sz="quarter" idx="11"/>
          </p:nvPr>
        </p:nvSpPr>
        <p:spPr/>
        <p:txBody>
          <a:bodyPr/>
          <a:lstStyle/>
          <a:p>
            <a:pPr algn="r"/>
            <a:r>
              <a:rPr lang="fr-FR" smtClean="0"/>
              <a:t>Modèle de présentation Télécom Ecole de Management</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854511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56" y="273050"/>
            <a:ext cx="1989857" cy="779686"/>
          </a:xfrm>
        </p:spPr>
        <p:txBody>
          <a:bodyPr anchor="b"/>
          <a:lstStyle>
            <a:lvl1pPr algn="l">
              <a:defRPr sz="2000" b="1"/>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4B4CC6D1-CC20-4E77-B932-275A909C7ED2}" type="datetime1">
              <a:rPr lang="fr-FR" smtClean="0"/>
              <a:pPr/>
              <a:t>08/09/2015</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3514191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67E5E8-C835-46FA-B82F-F89D9D6706DF}" type="datetime1">
              <a:rPr lang="fr-FR" smtClean="0"/>
              <a:pPr/>
              <a:t>08/09/2015</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099441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84053"/>
            <a:ext cx="140263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4" name="Rectangle 13"/>
          <p:cNvSpPr/>
          <p:nvPr userDrawn="1"/>
        </p:nvSpPr>
        <p:spPr>
          <a:xfrm>
            <a:off x="4067944" y="6384053"/>
            <a:ext cx="410445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6" name="Espace réservé du numéro de diapositive 5"/>
          <p:cNvSpPr>
            <a:spLocks noGrp="1"/>
          </p:cNvSpPr>
          <p:nvPr>
            <p:ph type="sldNum" sz="quarter" idx="4"/>
          </p:nvPr>
        </p:nvSpPr>
        <p:spPr>
          <a:xfrm>
            <a:off x="6466" y="6381328"/>
            <a:ext cx="533086" cy="360000"/>
          </a:xfrm>
          <a:prstGeom prst="rect">
            <a:avLst/>
          </a:prstGeom>
          <a:noFill/>
        </p:spPr>
        <p:txBody>
          <a:bodyPr vert="horz" lIns="91440" tIns="45720" rIns="91440" bIns="45720" rtlCol="0" anchor="ctr"/>
          <a:lstStyle>
            <a:lvl1pPr algn="ctr">
              <a:defRPr sz="1000" b="1">
                <a:solidFill>
                  <a:schemeClr val="bg1"/>
                </a:solidFill>
                <a:effectLst/>
              </a:defRPr>
            </a:lvl1pPr>
          </a:lstStyle>
          <a:p>
            <a:fld id="{3A5F5595-61AE-4AA6-B423-33EDBD1DAE12}" type="slidenum">
              <a:rPr lang="fr-FR" smtClean="0"/>
              <a:pPr/>
              <a:t>‹N°›</a:t>
            </a:fld>
            <a:endParaRPr lang="fr-FR"/>
          </a:p>
        </p:txBody>
      </p:sp>
      <p:sp>
        <p:nvSpPr>
          <p:cNvPr id="2" name="Espace réservé du titre 1"/>
          <p:cNvSpPr>
            <a:spLocks noGrp="1"/>
          </p:cNvSpPr>
          <p:nvPr>
            <p:ph type="title"/>
          </p:nvPr>
        </p:nvSpPr>
        <p:spPr>
          <a:xfrm>
            <a:off x="1475656" y="428"/>
            <a:ext cx="7211144" cy="1124316"/>
          </a:xfrm>
          <a:prstGeom prst="rect">
            <a:avLst/>
          </a:prstGeom>
        </p:spPr>
        <p:txBody>
          <a:bodyPr vert="horz" lIns="91440" tIns="45720" rIns="91440" bIns="457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442686" y="1556793"/>
            <a:ext cx="7211144" cy="448588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9552" y="6381328"/>
            <a:ext cx="870010" cy="360000"/>
          </a:xfrm>
          <a:prstGeom prst="rect">
            <a:avLst/>
          </a:prstGeom>
          <a:noFill/>
        </p:spPr>
        <p:txBody>
          <a:bodyPr vert="horz" lIns="91440" tIns="45720" rIns="91440" bIns="45720" rtlCol="0" anchor="ctr"/>
          <a:lstStyle>
            <a:lvl1pPr algn="ctr">
              <a:defRPr sz="800">
                <a:solidFill>
                  <a:schemeClr val="bg1"/>
                </a:solidFill>
              </a:defRPr>
            </a:lvl1pPr>
          </a:lstStyle>
          <a:p>
            <a:fld id="{846A7B77-6EDB-4625-ACAA-58255332BCFF}" type="datetime1">
              <a:rPr lang="fr-FR" smtClean="0"/>
              <a:pPr/>
              <a:t>08/09/2015</a:t>
            </a:fld>
            <a:endParaRPr lang="fr-FR"/>
          </a:p>
        </p:txBody>
      </p:sp>
      <p:sp>
        <p:nvSpPr>
          <p:cNvPr id="5" name="Espace réservé du pied de page 4"/>
          <p:cNvSpPr>
            <a:spLocks noGrp="1"/>
          </p:cNvSpPr>
          <p:nvPr>
            <p:ph type="ftr" sz="quarter" idx="3"/>
          </p:nvPr>
        </p:nvSpPr>
        <p:spPr>
          <a:xfrm>
            <a:off x="4067944" y="6381328"/>
            <a:ext cx="4104456" cy="360000"/>
          </a:xfrm>
          <a:prstGeom prst="rect">
            <a:avLst/>
          </a:prstGeom>
          <a:noFill/>
        </p:spPr>
        <p:txBody>
          <a:bodyPr vert="horz" lIns="91440" tIns="45720" rIns="144000" bIns="45720" rtlCol="0" anchor="ctr"/>
          <a:lstStyle>
            <a:lvl1pPr algn="ctr">
              <a:defRPr sz="1000">
                <a:solidFill>
                  <a:schemeClr val="bg1"/>
                </a:solidFill>
              </a:defRPr>
            </a:lvl1pPr>
          </a:lstStyle>
          <a:p>
            <a:pPr algn="r"/>
            <a:r>
              <a:rPr lang="fr-FR" smtClean="0"/>
              <a:t>Modèle de présentation Télécom Ecole de Management</a:t>
            </a:r>
            <a:endParaRPr lang="fr-FR"/>
          </a:p>
        </p:txBody>
      </p:sp>
      <p:sp>
        <p:nvSpPr>
          <p:cNvPr id="8" name="Rectangle 7"/>
          <p:cNvSpPr/>
          <p:nvPr userDrawn="1"/>
        </p:nvSpPr>
        <p:spPr>
          <a:xfrm>
            <a:off x="0" y="692696"/>
            <a:ext cx="467544"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67544" y="692696"/>
            <a:ext cx="46754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35088" y="692696"/>
            <a:ext cx="467544" cy="360040"/>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475656" y="6381328"/>
            <a:ext cx="252028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smtClean="0"/>
              <a:t>Institut Mines-Télécom</a:t>
            </a:r>
            <a:endParaRPr lang="fr-FR" sz="1000"/>
          </a:p>
        </p:txBody>
      </p:sp>
      <p:pic>
        <p:nvPicPr>
          <p:cNvPr id="12" name="Image 11"/>
          <p:cNvPicPr>
            <a:picLocks noChangeAspect="1"/>
          </p:cNvPicPr>
          <p:nvPr userDrawn="1"/>
        </p:nvPicPr>
        <p:blipFill>
          <a:blip r:embed="rId14" cstate="email">
            <a:extLst>
              <a:ext uri="{28A0092B-C50C-407E-A947-70E740481C1C}">
                <a14:useLocalDpi xmlns:a14="http://schemas.microsoft.com/office/drawing/2010/main" xmlns="" val="0"/>
              </a:ext>
            </a:extLst>
          </a:blip>
          <a:stretch>
            <a:fillRect/>
          </a:stretch>
        </p:blipFill>
        <p:spPr>
          <a:xfrm>
            <a:off x="8244408" y="6042676"/>
            <a:ext cx="719724" cy="719724"/>
          </a:xfrm>
          <a:prstGeom prst="rect">
            <a:avLst/>
          </a:prstGeom>
        </p:spPr>
      </p:pic>
    </p:spTree>
    <p:extLst>
      <p:ext uri="{BB962C8B-B14F-4D97-AF65-F5344CB8AC3E}">
        <p14:creationId xmlns:p14="http://schemas.microsoft.com/office/powerpoint/2010/main" xmlns="" val="28834464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ssart.wp.mines-telecom.fr/"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atabase.eco-innovation.eu/indicators/index/area:63"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ec.europa.eu/public_opinion/archives/eb_special_419_400_en.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ec.europa.eu/public_opinion/archives/eb_special_419_400_en.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ec.europa.eu/public_opinion/archives/eb_special_419_400_en.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www.mines-telecom.f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ec.europa.eu/public_opinion/archives/eb_special_419_400_en.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gossart.wp.mines-telecom.fr/files/2015/05/cycLED-Policy-Brief.pdf" TargetMode="External"/><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www.cyc-led.eu/" TargetMode="Externa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hyperlink" Target="https://fr.wikipedia.org/wiki/Lampe_%C3%A0_huil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gossart.wp.mines-telecom.fr/files/2014/07/Gossart-paper_STRN.pdf" TargetMode="External"/><Relationship Id="rId7" Type="http://schemas.openxmlformats.org/officeDocument/2006/relationships/hyperlink" Target="http://www.smith.edu/hsc/museum/ancient_inventions/candles2.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hyperlink" Target="http://www.religion.dk/viden/hvem-er-yazidierne" TargetMode="Externa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de.wikipedia.org/wiki/Wilhelm_August_Lampadius"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hyperlink" Target="https://gossart.wp.mines-telecom.fr/files/2014/07/Gossart-paper_STRN.pdf" TargetMode="Externa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en.wikipedia.org/wiki/Incandescent_light_bulb"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www.cree.com/News-and-Events/Cree-News/Press-Releases/2014/March/300LPW-LED-barrier" TargetMode="External"/><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gossart.wp.mines-telecom.fr/files/2014/07/Gossart-paper_STRN.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electronicstakeback.com/2013/01/16/new-research-shows-cfls-and-led-lightbulbs-have-higher-toxicity-and-resource-depletion-than-incandesc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researchgate.net/publication/233913041_Potential_Environmental_Impacts_from_the_Metals_in_Incandescent_Compact_Fluorescent_Lamp_(CFL)_and_Light-Emitting_Diode_(LED)_Bulb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hyperlink" Target="https://gossart.wp.mines-telecom.fr/files/2014/07/Gossart-paper_STRN.pdf" TargetMode="External"/><Relationship Id="rId5" Type="http://schemas.openxmlformats.org/officeDocument/2006/relationships/hyperlink" Target="http://dx.doi.org/10.1016/j.respol.2014.06.004" TargetMode="Externa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s://janeaustensworld.wordpress.com/2012/04/25/the-difficulties-of-travel-and-transportation-in-early-19th-c-britain/"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ec.europa.eu/jrc/sites/default/files/energy-efficiency-status-report-2012.pdf" TargetMode="External"/><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hyperlink" Target="http://apps1.eere.energy.gov/buildings/publications/pdfs/ssl/2010-lmc-final-jan-2012.pdf"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hyperlink" Target="http://apps1.eere.energy.gov/buildings/publications/pdfs/ssl/2010-lmc-final-jan-2012.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apps1.eere.energy.gov/buildings/publications/pdfs/ssl/2010-lmc-final-jan-2012.pdf" TargetMode="External"/><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mailto:Cedric.Gossart@telecom-em.eu" TargetMode="External"/><Relationship Id="rId7" Type="http://schemas.openxmlformats.org/officeDocument/2006/relationships/image" Target="../media/image76.jpeg"/><Relationship Id="rId2" Type="http://schemas.openxmlformats.org/officeDocument/2006/relationships/hyperlink" Target="http://gossart.wp.mines-telecom.fr/" TargetMode="Externa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rt08.wp.mines-telecom.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419872" y="764704"/>
            <a:ext cx="4752528" cy="2088232"/>
          </a:xfrm>
          <a:ln>
            <a:solidFill>
              <a:srgbClr val="92D050"/>
            </a:solidFill>
          </a:ln>
        </p:spPr>
        <p:txBody>
          <a:bodyPr>
            <a:normAutofit fontScale="90000"/>
          </a:bodyPr>
          <a:lstStyle/>
          <a:p>
            <a:pPr algn="ctr">
              <a:lnSpc>
                <a:spcPct val="200000"/>
              </a:lnSpc>
            </a:pPr>
            <a:r>
              <a:rPr lang="en-US" noProof="1" smtClean="0">
                <a:solidFill>
                  <a:srgbClr val="0070C0"/>
                </a:solidFill>
              </a:rPr>
              <a:t>The</a:t>
            </a:r>
            <a:r>
              <a:rPr lang="en-US" dirty="0" smtClean="0">
                <a:solidFill>
                  <a:srgbClr val="0070C0"/>
                </a:solidFill>
              </a:rPr>
              <a:t> social aspects of eco-innovation</a:t>
            </a:r>
            <a:endParaRPr lang="en-US" dirty="0">
              <a:solidFill>
                <a:srgbClr val="0070C0"/>
              </a:solidFill>
            </a:endParaRPr>
          </a:p>
        </p:txBody>
      </p:sp>
      <p:sp>
        <p:nvSpPr>
          <p:cNvPr id="5" name="Espace réservé du texte 4"/>
          <p:cNvSpPr>
            <a:spLocks noGrp="1"/>
          </p:cNvSpPr>
          <p:nvPr>
            <p:ph type="body" idx="1"/>
          </p:nvPr>
        </p:nvSpPr>
        <p:spPr>
          <a:xfrm>
            <a:off x="3491880" y="3645024"/>
            <a:ext cx="5112568" cy="1296144"/>
          </a:xfrm>
        </p:spPr>
        <p:txBody>
          <a:bodyPr>
            <a:normAutofit/>
          </a:bodyPr>
          <a:lstStyle/>
          <a:p>
            <a:pPr lvl="0" algn="ctr">
              <a:spcBef>
                <a:spcPct val="0"/>
              </a:spcBef>
              <a:buClrTx/>
              <a:buSzTx/>
              <a:defRPr/>
            </a:pPr>
            <a:r>
              <a:rPr lang="fr-FR" sz="2800" dirty="0" smtClean="0">
                <a:solidFill>
                  <a:schemeClr val="tx1"/>
                </a:solidFill>
                <a:cs typeface="Arial" panose="020B0604020202020204" pitchFamily="34" charset="0"/>
              </a:rPr>
              <a:t>Cédric</a:t>
            </a:r>
            <a:r>
              <a:rPr lang="en-US" sz="2800" dirty="0" smtClean="0">
                <a:solidFill>
                  <a:schemeClr val="tx1"/>
                </a:solidFill>
                <a:cs typeface="Arial" panose="020B0604020202020204" pitchFamily="34" charset="0"/>
              </a:rPr>
              <a:t> GOSSART</a:t>
            </a:r>
          </a:p>
          <a:p>
            <a:pPr lvl="0" algn="ctr">
              <a:spcBef>
                <a:spcPct val="0"/>
              </a:spcBef>
              <a:buClrTx/>
              <a:buSzTx/>
              <a:defRPr/>
            </a:pPr>
            <a:endParaRPr lang="en-US" dirty="0" smtClean="0">
              <a:cs typeface="Arial" panose="020B0604020202020204" pitchFamily="34" charset="0"/>
            </a:endParaRPr>
          </a:p>
          <a:p>
            <a:pPr lvl="0" algn="ctr">
              <a:spcBef>
                <a:spcPct val="0"/>
              </a:spcBef>
              <a:buClrTx/>
              <a:buSzTx/>
              <a:defRPr/>
            </a:pPr>
            <a:r>
              <a:rPr lang="en-US" b="0" dirty="0" smtClean="0">
                <a:cs typeface="Arial" panose="020B0604020202020204" pitchFamily="34" charset="0"/>
              </a:rPr>
              <a:t>Associate Professor, TEM</a:t>
            </a:r>
            <a:endParaRPr lang="en-US" b="0" dirty="0" smtClean="0">
              <a:cs typeface="Arial" panose="020B0604020202020204" pitchFamily="34" charset="0"/>
            </a:endParaRPr>
          </a:p>
        </p:txBody>
      </p:sp>
      <p:sp>
        <p:nvSpPr>
          <p:cNvPr id="7" name="Espace réservé du texte 4"/>
          <p:cNvSpPr txBox="1">
            <a:spLocks/>
          </p:cNvSpPr>
          <p:nvPr/>
        </p:nvSpPr>
        <p:spPr>
          <a:xfrm>
            <a:off x="3203848" y="6309320"/>
            <a:ext cx="5940152" cy="548680"/>
          </a:xfrm>
          <a:prstGeom prst="rect">
            <a:avLst/>
          </a:prstGeom>
        </p:spPr>
        <p:txBody>
          <a:bodyPr vert="horz" lIns="91440" tIns="45720" rIns="91440" bIns="45720" rtlCol="0" anchor="t">
            <a:normAutofit lnSpcReduction="10000"/>
          </a:bodyPr>
          <a:lstStyle/>
          <a:p>
            <a:pPr marL="0" marR="0" lvl="0" indent="0" algn="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1600" b="0" i="1" u="none" strike="noStrike" kern="1200" cap="none" spc="0" normalizeH="0" baseline="0" dirty="0" smtClean="0">
                <a:ln>
                  <a:noFill/>
                </a:ln>
                <a:solidFill>
                  <a:srgbClr val="B8B8B8"/>
                </a:solidFill>
                <a:effectLst/>
                <a:uLnTx/>
                <a:uFillTx/>
                <a:latin typeface="+mn-lt"/>
                <a:ea typeface="+mn-ea"/>
                <a:cs typeface="Arial" panose="020B0604020202020204" pitchFamily="34" charset="0"/>
              </a:rPr>
              <a:t>Seminar</a:t>
            </a:r>
            <a:r>
              <a:rPr kumimoji="0" lang="en-US" sz="1600" b="0" i="1" u="none" strike="noStrike" kern="1200" cap="none" spc="0" normalizeH="0" dirty="0" smtClean="0">
                <a:ln>
                  <a:noFill/>
                </a:ln>
                <a:solidFill>
                  <a:srgbClr val="B8B8B8"/>
                </a:solidFill>
                <a:effectLst/>
                <a:uLnTx/>
                <a:uFillTx/>
                <a:latin typeface="+mn-lt"/>
                <a:ea typeface="+mn-ea"/>
                <a:cs typeface="Arial" panose="020B0604020202020204" pitchFamily="34" charset="0"/>
              </a:rPr>
              <a:t> given at the Copenhagen Business School, Department of Business and Politics, 9 September 2015.</a:t>
            </a:r>
            <a:endParaRPr kumimoji="0" lang="en-US" sz="1600" b="0" i="1" u="none" strike="noStrike" kern="1200" cap="none" spc="0" normalizeH="0" baseline="0" dirty="0" smtClean="0">
              <a:ln>
                <a:noFill/>
              </a:ln>
              <a:solidFill>
                <a:srgbClr val="B8B8B8"/>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xmlns="" val="957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0" y="1124744"/>
            <a:ext cx="9144000" cy="720080"/>
          </a:xfrm>
        </p:spPr>
        <p:txBody>
          <a:bodyPr>
            <a:normAutofit/>
          </a:bodyPr>
          <a:lstStyle/>
          <a:p>
            <a:r>
              <a:rPr lang="en-GB" sz="2200" dirty="0" smtClean="0">
                <a:solidFill>
                  <a:schemeClr val="tx2">
                    <a:lumMod val="60000"/>
                    <a:lumOff val="40000"/>
                  </a:schemeClr>
                </a:solidFill>
              </a:rPr>
              <a:t>Commonalities</a:t>
            </a:r>
            <a:r>
              <a:rPr lang="en-GB" sz="2200" dirty="0" smtClean="0"/>
              <a:t> between eco-innovations and standard innovations</a:t>
            </a:r>
            <a:endParaRPr lang="fr-FR" sz="2200" dirty="0" smtClean="0"/>
          </a:p>
        </p:txBody>
      </p:sp>
      <p:sp>
        <p:nvSpPr>
          <p:cNvPr id="36867" name="Espace réservé du contenu 2"/>
          <p:cNvSpPr>
            <a:spLocks noGrp="1"/>
          </p:cNvSpPr>
          <p:nvPr>
            <p:ph idx="1"/>
          </p:nvPr>
        </p:nvSpPr>
        <p:spPr>
          <a:xfrm>
            <a:off x="251520" y="2204864"/>
            <a:ext cx="8711307" cy="3744416"/>
          </a:xfrm>
        </p:spPr>
        <p:txBody>
          <a:bodyPr>
            <a:normAutofit/>
          </a:bodyPr>
          <a:lstStyle/>
          <a:p>
            <a:r>
              <a:rPr lang="en-GB" sz="2000" b="0" dirty="0" smtClean="0"/>
              <a:t>Require </a:t>
            </a:r>
            <a:r>
              <a:rPr lang="en-GB" sz="2000" b="0" dirty="0" smtClean="0">
                <a:solidFill>
                  <a:srgbClr val="FF0000"/>
                </a:solidFill>
              </a:rPr>
              <a:t>similar resources</a:t>
            </a:r>
            <a:r>
              <a:rPr lang="en-GB" sz="2000" b="0" dirty="0" smtClean="0"/>
              <a:t> to be developed &amp; adopted (knowledge, capabilities, coordination and attention).</a:t>
            </a:r>
          </a:p>
          <a:p>
            <a:endParaRPr lang="en-GB" sz="1400" b="0" dirty="0" smtClean="0"/>
          </a:p>
          <a:p>
            <a:r>
              <a:rPr lang="en-GB" sz="2000" b="0" dirty="0" smtClean="0"/>
              <a:t>Development intentional/unintentional.</a:t>
            </a:r>
          </a:p>
          <a:p>
            <a:endParaRPr lang="en-GB" sz="1800" b="0" dirty="0" smtClean="0"/>
          </a:p>
          <a:p>
            <a:r>
              <a:rPr lang="en-GB" sz="2000" b="0" dirty="0" smtClean="0">
                <a:solidFill>
                  <a:srgbClr val="FF0000"/>
                </a:solidFill>
              </a:rPr>
              <a:t>Various forms</a:t>
            </a:r>
            <a:r>
              <a:rPr lang="en-GB" sz="2000" b="0" dirty="0" smtClean="0"/>
              <a:t>: production </a:t>
            </a:r>
            <a:r>
              <a:rPr lang="en-GB" sz="2000" b="0" dirty="0" smtClean="0"/>
              <a:t>equipment, methods and procedures, product designs, product delivery mechanisms, new or modified processes, practices, systems and products.</a:t>
            </a:r>
          </a:p>
          <a:p>
            <a:endParaRPr lang="en-GB" sz="2000" b="0" dirty="0" smtClean="0"/>
          </a:p>
          <a:p>
            <a:r>
              <a:rPr lang="en-GB" sz="2000" b="0" dirty="0" smtClean="0"/>
              <a:t>Can result from organisational changes (transform organisational processes, e.g. </a:t>
            </a:r>
            <a:r>
              <a:rPr lang="en-GB" sz="2000" b="0" dirty="0" smtClean="0"/>
              <a:t>recycling </a:t>
            </a:r>
            <a:r>
              <a:rPr lang="en-GB" sz="2000" b="0" dirty="0" smtClean="0"/>
              <a:t>schemes, EMAS).</a:t>
            </a: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10</a:t>
            </a:fld>
            <a:endParaRPr lang="fr-FR" dirty="0"/>
          </a:p>
        </p:txBody>
      </p:sp>
      <p:sp>
        <p:nvSpPr>
          <p:cNvPr id="8" name="Titre 1"/>
          <p:cNvSpPr txBox="1">
            <a:spLocks/>
          </p:cNvSpPr>
          <p:nvPr/>
        </p:nvSpPr>
        <p:spPr>
          <a:xfrm>
            <a:off x="1475656" y="332656"/>
            <a:ext cx="7416824" cy="72008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dirty="0" smtClean="0">
                <a:ln>
                  <a:noFill/>
                </a:ln>
                <a:solidFill>
                  <a:schemeClr val="tx1"/>
                </a:solidFill>
                <a:effectLst/>
                <a:uLnTx/>
                <a:uFillTx/>
                <a:latin typeface="+mj-lt"/>
                <a:ea typeface="+mj-ea"/>
                <a:cs typeface="+mj-cs"/>
              </a:rPr>
              <a:t> Case studies: What do they tell us about EI?</a:t>
            </a:r>
            <a:endParaRPr kumimoji="0" lang="en-US" sz="2600" b="0" i="0" u="none" strike="noStrike" kern="1200" cap="none" spc="0" normalizeH="0" baseline="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0" y="1196752"/>
            <a:ext cx="8748464" cy="935038"/>
          </a:xfrm>
        </p:spPr>
        <p:txBody>
          <a:bodyPr>
            <a:normAutofit/>
          </a:bodyPr>
          <a:lstStyle/>
          <a:p>
            <a:pPr marL="342900" indent="-342900" algn="ctr"/>
            <a:r>
              <a:rPr lang="en-GB" sz="2200" dirty="0" smtClean="0">
                <a:solidFill>
                  <a:srgbClr val="7030A0"/>
                </a:solidFill>
              </a:rPr>
              <a:t>Differences</a:t>
            </a:r>
            <a:r>
              <a:rPr lang="en-GB" sz="2200" dirty="0" smtClean="0"/>
              <a:t> between eco-innovations and standard innovations</a:t>
            </a:r>
            <a:endParaRPr lang="fr-FR" sz="2200" dirty="0" smtClean="0"/>
          </a:p>
        </p:txBody>
      </p:sp>
      <p:sp>
        <p:nvSpPr>
          <p:cNvPr id="37891" name="Espace réservé du contenu 2"/>
          <p:cNvSpPr>
            <a:spLocks noGrp="1"/>
          </p:cNvSpPr>
          <p:nvPr>
            <p:ph idx="1"/>
          </p:nvPr>
        </p:nvSpPr>
        <p:spPr>
          <a:xfrm>
            <a:off x="251520" y="2492896"/>
            <a:ext cx="8642350" cy="3384376"/>
          </a:xfrm>
        </p:spPr>
        <p:txBody>
          <a:bodyPr>
            <a:normAutofit/>
          </a:bodyPr>
          <a:lstStyle/>
          <a:p>
            <a:r>
              <a:rPr lang="en-GB" sz="2000" b="0" dirty="0" smtClean="0"/>
              <a:t>Eco-innovations have to meet, intentionally or not, </a:t>
            </a:r>
            <a:r>
              <a:rPr lang="en-GB" sz="2000" b="0" dirty="0" smtClean="0">
                <a:solidFill>
                  <a:srgbClr val="FF0000"/>
                </a:solidFill>
              </a:rPr>
              <a:t>specific environmental goals</a:t>
            </a:r>
            <a:r>
              <a:rPr lang="en-GB" sz="2000" b="0" dirty="0" smtClean="0"/>
              <a:t>.</a:t>
            </a:r>
          </a:p>
          <a:p>
            <a:endParaRPr lang="en-GB" sz="2000" b="0" dirty="0" smtClean="0"/>
          </a:p>
          <a:p>
            <a:r>
              <a:rPr lang="en-GB" sz="2000" b="0" dirty="0" smtClean="0"/>
              <a:t>The development of eco-innovations depends upon the degree of environmental knowledge and </a:t>
            </a:r>
            <a:r>
              <a:rPr lang="en-GB" sz="2000" b="0" dirty="0" smtClean="0">
                <a:solidFill>
                  <a:srgbClr val="FF0000"/>
                </a:solidFill>
              </a:rPr>
              <a:t>sensibility towards green issues</a:t>
            </a:r>
            <a:r>
              <a:rPr lang="en-GB" sz="2000" b="0" dirty="0" smtClean="0"/>
              <a:t> on producers’ and consumers’ sides.</a:t>
            </a:r>
          </a:p>
          <a:p>
            <a:endParaRPr lang="en-GB" sz="2000" b="0" dirty="0" smtClean="0"/>
          </a:p>
          <a:p>
            <a:r>
              <a:rPr lang="en-GB" sz="2000" b="0" dirty="0" smtClean="0"/>
              <a:t>Eco-innovation </a:t>
            </a:r>
            <a:r>
              <a:rPr lang="en-GB" sz="2000" b="0" dirty="0" smtClean="0">
                <a:solidFill>
                  <a:srgbClr val="FF0000"/>
                </a:solidFill>
              </a:rPr>
              <a:t>claims hard to verify </a:t>
            </a:r>
            <a:r>
              <a:rPr lang="en-GB" sz="2000" b="0" dirty="0" smtClean="0"/>
              <a:t>(best = LCA), </a:t>
            </a:r>
            <a:r>
              <a:rPr lang="en-GB" sz="2000" b="0" dirty="0" smtClean="0"/>
              <a:t>except if they follow strict guidelines, norms, labels or standards.</a:t>
            </a:r>
          </a:p>
          <a:p>
            <a:pPr>
              <a:buNone/>
            </a:pPr>
            <a:endParaRPr lang="en-GB" sz="2000" b="0" dirty="0" smtClean="0"/>
          </a:p>
          <a:p>
            <a:pPr>
              <a:buFontTx/>
              <a:buNone/>
            </a:pPr>
            <a:endParaRPr lang="en-GB" sz="2000" b="0" dirty="0" smtClean="0"/>
          </a:p>
        </p:txBody>
      </p:sp>
      <p:pic>
        <p:nvPicPr>
          <p:cNvPr id="4" name="Picture 2"/>
          <p:cNvPicPr>
            <a:picLocks noChangeAspect="1" noChangeArrowheads="1"/>
          </p:cNvPicPr>
          <p:nvPr/>
        </p:nvPicPr>
        <p:blipFill>
          <a:blip r:embed="rId3"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11</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251520" y="1196752"/>
            <a:ext cx="6840760" cy="1224136"/>
          </a:xfrm>
        </p:spPr>
        <p:txBody>
          <a:bodyPr>
            <a:normAutofit fontScale="90000"/>
          </a:bodyPr>
          <a:lstStyle/>
          <a:p>
            <a:pPr>
              <a:lnSpc>
                <a:spcPct val="150000"/>
              </a:lnSpc>
            </a:pPr>
            <a:r>
              <a:rPr lang="en-US" sz="2200" dirty="0" smtClean="0">
                <a:solidFill>
                  <a:srgbClr val="00B050"/>
                </a:solidFill>
              </a:rPr>
              <a:t>Shouldn’t all </a:t>
            </a:r>
            <a:r>
              <a:rPr lang="en-US" sz="2200" dirty="0" smtClean="0">
                <a:solidFill>
                  <a:srgbClr val="00B050"/>
                </a:solidFill>
              </a:rPr>
              <a:t>innovations be </a:t>
            </a:r>
            <a:r>
              <a:rPr lang="en-US" sz="2200" dirty="0" smtClean="0">
                <a:solidFill>
                  <a:srgbClr val="00B050"/>
                </a:solidFill>
              </a:rPr>
              <a:t>eco-innovations?</a:t>
            </a:r>
            <a:r>
              <a:rPr lang="en-US" sz="2200" dirty="0" smtClean="0"/>
              <a:t/>
            </a:r>
            <a:br>
              <a:rPr lang="en-US" sz="2200" dirty="0" smtClean="0"/>
            </a:br>
            <a:r>
              <a:rPr lang="en-US" sz="2200" dirty="0" smtClean="0"/>
              <a:t>Why do eco-innovations fail? </a:t>
            </a:r>
            <a:r>
              <a:rPr lang="en-US" sz="2200" b="0" dirty="0" smtClean="0"/>
              <a:t>Because of social events.</a:t>
            </a:r>
            <a:endParaRPr lang="en-US" sz="2200" b="0" dirty="0" smtClean="0">
              <a:solidFill>
                <a:srgbClr val="7030A0"/>
              </a:solidFill>
            </a:endParaRPr>
          </a:p>
        </p:txBody>
      </p:sp>
      <p:sp>
        <p:nvSpPr>
          <p:cNvPr id="38915" name="Espace réservé du contenu 2"/>
          <p:cNvSpPr>
            <a:spLocks noGrp="1"/>
          </p:cNvSpPr>
          <p:nvPr>
            <p:ph idx="1"/>
          </p:nvPr>
        </p:nvSpPr>
        <p:spPr>
          <a:xfrm>
            <a:off x="179388" y="2492896"/>
            <a:ext cx="8281044" cy="3816424"/>
          </a:xfrm>
        </p:spPr>
        <p:txBody>
          <a:bodyPr>
            <a:noAutofit/>
          </a:bodyPr>
          <a:lstStyle/>
          <a:p>
            <a:pPr>
              <a:buNone/>
            </a:pPr>
            <a:r>
              <a:rPr lang="en-GB" sz="2000" b="0" dirty="0" smtClean="0"/>
              <a:t>Brian Arthur </a:t>
            </a:r>
            <a:r>
              <a:rPr lang="en-GB" sz="2000" b="0" dirty="0" smtClean="0"/>
              <a:t>(1989</a:t>
            </a:r>
            <a:r>
              <a:rPr lang="en-GB" sz="2000" b="0" dirty="0" smtClean="0"/>
              <a:t>): </a:t>
            </a:r>
            <a:r>
              <a:rPr lang="en-GB" sz="2000" b="0" dirty="0" smtClean="0">
                <a:solidFill>
                  <a:srgbClr val="FF0000"/>
                </a:solidFill>
              </a:rPr>
              <a:t>increasing returns </a:t>
            </a:r>
            <a:r>
              <a:rPr lang="en-GB" sz="2000" b="0" dirty="0" smtClean="0"/>
              <a:t>to adoption.</a:t>
            </a:r>
          </a:p>
          <a:p>
            <a:endParaRPr lang="en-GB" sz="2000" b="0" dirty="0" smtClean="0"/>
          </a:p>
          <a:p>
            <a:r>
              <a:rPr lang="en-GB" sz="2000" b="0" dirty="0" smtClean="0">
                <a:solidFill>
                  <a:srgbClr val="FF0000"/>
                </a:solidFill>
              </a:rPr>
              <a:t>Small historical accidents can provide a given technology an initial advantage </a:t>
            </a:r>
            <a:r>
              <a:rPr lang="en-GB" sz="2000" b="0" dirty="0" smtClean="0"/>
              <a:t>over competitors that can create </a:t>
            </a:r>
            <a:r>
              <a:rPr lang="en-GB" sz="2000" dirty="0" smtClean="0">
                <a:solidFill>
                  <a:srgbClr val="FF0000"/>
                </a:solidFill>
              </a:rPr>
              <a:t>path </a:t>
            </a:r>
            <a:r>
              <a:rPr lang="en-GB" sz="2000" dirty="0" smtClean="0">
                <a:solidFill>
                  <a:srgbClr val="FF0000"/>
                </a:solidFill>
              </a:rPr>
              <a:t>dependence</a:t>
            </a:r>
            <a:r>
              <a:rPr lang="en-GB" sz="2000" b="0" dirty="0" smtClean="0"/>
              <a:t>.               Cf</a:t>
            </a:r>
            <a:r>
              <a:rPr lang="en-GB" sz="2000" b="0" dirty="0" smtClean="0"/>
              <a:t>. </a:t>
            </a:r>
            <a:r>
              <a:rPr lang="en-GB" sz="2000" b="0" dirty="0" smtClean="0">
                <a:solidFill>
                  <a:srgbClr val="FF0000"/>
                </a:solidFill>
              </a:rPr>
              <a:t>Qwerty</a:t>
            </a:r>
            <a:r>
              <a:rPr lang="en-GB" sz="2000" b="0" dirty="0" smtClean="0"/>
              <a:t>.</a:t>
            </a:r>
          </a:p>
          <a:p>
            <a:endParaRPr lang="en-GB" sz="2000" b="0" dirty="0" smtClean="0"/>
          </a:p>
          <a:p>
            <a:endParaRPr lang="en-GB" sz="700" b="0" dirty="0" smtClean="0"/>
          </a:p>
          <a:p>
            <a:endParaRPr lang="en-GB" sz="3200" b="0" dirty="0" smtClean="0"/>
          </a:p>
          <a:p>
            <a:endParaRPr lang="en-GB" sz="2000" b="0" dirty="0" smtClean="0"/>
          </a:p>
          <a:p>
            <a:r>
              <a:rPr lang="en-GB" sz="2000" dirty="0" smtClean="0">
                <a:solidFill>
                  <a:srgbClr val="FF0000"/>
                </a:solidFill>
              </a:rPr>
              <a:t>Lock-in</a:t>
            </a:r>
            <a:r>
              <a:rPr lang="en-GB" sz="2000" b="0" dirty="0" smtClean="0"/>
              <a:t> may also derive from individuals’ characteristics, attitudes and behaviours (Rogers 1995). </a:t>
            </a:r>
            <a:endParaRPr lang="fr-FR" sz="2000" b="0" dirty="0" smtClean="0"/>
          </a:p>
        </p:txBody>
      </p:sp>
      <p:pic>
        <p:nvPicPr>
          <p:cNvPr id="38916" name="Picture 5" descr="http://i.kinja-img.com/gawker-media/image/upload/s--M5Vqfq00--/c_fit,fl_progressive,q_80,w_636/936004453411794321.png"/>
          <p:cNvPicPr>
            <a:picLocks noChangeAspect="1" noChangeArrowheads="1"/>
          </p:cNvPicPr>
          <p:nvPr/>
        </p:nvPicPr>
        <p:blipFill>
          <a:blip r:embed="rId2" cstate="email"/>
          <a:srcRect/>
          <a:stretch>
            <a:fillRect/>
          </a:stretch>
        </p:blipFill>
        <p:spPr bwMode="auto">
          <a:xfrm>
            <a:off x="1979712" y="4005064"/>
            <a:ext cx="2378041" cy="1656184"/>
          </a:xfrm>
          <a:prstGeom prst="rect">
            <a:avLst/>
          </a:prstGeom>
          <a:noFill/>
          <a:ln w="9525">
            <a:noFill/>
            <a:miter lim="800000"/>
            <a:headEnd/>
            <a:tailEnd/>
          </a:ln>
        </p:spPr>
      </p:pic>
      <p:pic>
        <p:nvPicPr>
          <p:cNvPr id="5" name="Picture 2"/>
          <p:cNvPicPr>
            <a:picLocks noChangeAspect="1" noChangeArrowheads="1"/>
          </p:cNvPicPr>
          <p:nvPr/>
        </p:nvPicPr>
        <p:blipFill>
          <a:blip r:embed="rId3"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6"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8"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12</a:t>
            </a:fld>
            <a:endParaRPr lang="fr-FR" dirty="0"/>
          </a:p>
        </p:txBody>
      </p:sp>
      <p:sp>
        <p:nvSpPr>
          <p:cNvPr id="9"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Case 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251520" y="1124745"/>
            <a:ext cx="8568952" cy="792088"/>
          </a:xfrm>
        </p:spPr>
        <p:txBody>
          <a:bodyPr>
            <a:normAutofit/>
          </a:bodyPr>
          <a:lstStyle/>
          <a:p>
            <a:r>
              <a:rPr lang="en-GB" sz="2200" dirty="0" smtClean="0"/>
              <a:t>What social aspects </a:t>
            </a:r>
            <a:r>
              <a:rPr lang="en-GB" sz="2200" dirty="0" smtClean="0"/>
              <a:t>cause </a:t>
            </a:r>
            <a:r>
              <a:rPr lang="en-GB" sz="2200" dirty="0" smtClean="0"/>
              <a:t>the </a:t>
            </a:r>
            <a:r>
              <a:rPr lang="en-GB" sz="2200" dirty="0" smtClean="0">
                <a:solidFill>
                  <a:srgbClr val="FF0000"/>
                </a:solidFill>
              </a:rPr>
              <a:t>lock-in of eco-innovations</a:t>
            </a:r>
            <a:r>
              <a:rPr lang="en-GB" sz="2200" dirty="0" smtClean="0"/>
              <a:t>? </a:t>
            </a:r>
            <a:endParaRPr lang="fr-FR" sz="2200" dirty="0" smtClean="0"/>
          </a:p>
        </p:txBody>
      </p:sp>
      <p:sp>
        <p:nvSpPr>
          <p:cNvPr id="39939" name="Espace réservé du contenu 2"/>
          <p:cNvSpPr>
            <a:spLocks noGrp="1"/>
          </p:cNvSpPr>
          <p:nvPr>
            <p:ph idx="1"/>
          </p:nvPr>
        </p:nvSpPr>
        <p:spPr>
          <a:xfrm>
            <a:off x="251520" y="2204864"/>
            <a:ext cx="8712200" cy="3960439"/>
          </a:xfrm>
        </p:spPr>
        <p:txBody>
          <a:bodyPr>
            <a:normAutofit/>
          </a:bodyPr>
          <a:lstStyle/>
          <a:p>
            <a:r>
              <a:rPr lang="en-GB" sz="2000" b="0" dirty="0" smtClean="0">
                <a:solidFill>
                  <a:srgbClr val="FF0000"/>
                </a:solidFill>
              </a:rPr>
              <a:t>Continuous improvements </a:t>
            </a:r>
            <a:r>
              <a:rPr lang="en-GB" sz="2000" b="0" dirty="0" smtClean="0"/>
              <a:t>in a given technology further strengthens their market. </a:t>
            </a:r>
          </a:p>
          <a:p>
            <a:endParaRPr lang="en-GB" sz="2000" b="0" dirty="0" smtClean="0"/>
          </a:p>
          <a:p>
            <a:r>
              <a:rPr lang="en-GB" sz="2000" b="0" dirty="0" smtClean="0"/>
              <a:t>For example, </a:t>
            </a:r>
            <a:r>
              <a:rPr lang="en-GB" sz="2000" b="0" dirty="0" smtClean="0"/>
              <a:t>the </a:t>
            </a:r>
            <a:r>
              <a:rPr lang="en-GB" sz="2000" b="0" dirty="0" smtClean="0">
                <a:solidFill>
                  <a:srgbClr val="FF0000"/>
                </a:solidFill>
              </a:rPr>
              <a:t>internal combustion engine </a:t>
            </a:r>
            <a:r>
              <a:rPr lang="en-GB" sz="2000" b="0" dirty="0" smtClean="0"/>
              <a:t>(ICE) was environmentally improved by efficiency inventions such as direct fuel injection, particle filters, and new combustion </a:t>
            </a:r>
            <a:r>
              <a:rPr lang="en-GB" sz="2000" b="0" dirty="0" smtClean="0"/>
              <a:t>concepts (Oltra and Saint Jean 2009</a:t>
            </a:r>
            <a:r>
              <a:rPr lang="en-GB" sz="2000" b="0" dirty="0" smtClean="0"/>
              <a:t>).</a:t>
            </a:r>
            <a:endParaRPr lang="en-GB" sz="2000" b="0" dirty="0" smtClean="0"/>
          </a:p>
          <a:p>
            <a:endParaRPr lang="en-GB" sz="2000" b="0" dirty="0" smtClean="0"/>
          </a:p>
          <a:p>
            <a:r>
              <a:rPr lang="en-GB" sz="2000" b="0" dirty="0" smtClean="0"/>
              <a:t>=&gt; strong </a:t>
            </a:r>
            <a:r>
              <a:rPr lang="en-GB" sz="2000" b="0" dirty="0" smtClean="0"/>
              <a:t>and persistent dominant </a:t>
            </a:r>
            <a:r>
              <a:rPr lang="en-GB" sz="2000" b="0" dirty="0" smtClean="0"/>
              <a:t>design (most </a:t>
            </a:r>
            <a:r>
              <a:rPr lang="en-GB" sz="2000" b="0" dirty="0" smtClean="0"/>
              <a:t>engine innovations </a:t>
            </a:r>
            <a:r>
              <a:rPr lang="en-GB" sz="2000" b="0" dirty="0" smtClean="0"/>
              <a:t>still </a:t>
            </a:r>
            <a:r>
              <a:rPr lang="en-GB" sz="2000" b="0" dirty="0" smtClean="0"/>
              <a:t>focused on incremental changes within this </a:t>
            </a:r>
            <a:r>
              <a:rPr lang="en-GB" sz="2000" b="0" dirty="0" smtClean="0"/>
              <a:t>design + on the </a:t>
            </a:r>
            <a:r>
              <a:rPr lang="en-GB" sz="2000" b="0" dirty="0" smtClean="0"/>
              <a:t>consumer </a:t>
            </a:r>
            <a:r>
              <a:rPr lang="en-GB" sz="2000" b="0" dirty="0" smtClean="0"/>
              <a:t>side: </a:t>
            </a:r>
            <a:r>
              <a:rPr lang="en-GB" sz="2000" b="0" dirty="0" smtClean="0"/>
              <a:t>demand for incremental </a:t>
            </a:r>
            <a:r>
              <a:rPr lang="en-GB" sz="2000" b="0" dirty="0" smtClean="0"/>
              <a:t>changes).</a:t>
            </a:r>
            <a:endParaRPr lang="fr-FR" sz="2000" b="0" dirty="0" smtClean="0"/>
          </a:p>
          <a:p>
            <a:pPr>
              <a:buFont typeface="Wingdings 2" pitchFamily="18" charset="2"/>
              <a:buNone/>
            </a:pPr>
            <a:endParaRPr lang="fr-FR" sz="2000" b="0" dirty="0" smtClean="0"/>
          </a:p>
        </p:txBody>
      </p:sp>
      <p:pic>
        <p:nvPicPr>
          <p:cNvPr id="4" name="Picture 2"/>
          <p:cNvPicPr>
            <a:picLocks noChangeAspect="1" noChangeArrowheads="1"/>
          </p:cNvPicPr>
          <p:nvPr/>
        </p:nvPicPr>
        <p:blipFill>
          <a:blip r:embed="rId3"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13</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51520" y="1124744"/>
            <a:ext cx="8892480" cy="720080"/>
          </a:xfrm>
        </p:spPr>
        <p:txBody>
          <a:bodyPr>
            <a:normAutofit/>
          </a:bodyPr>
          <a:lstStyle/>
          <a:p>
            <a:r>
              <a:rPr lang="en-US" sz="2200" dirty="0" smtClean="0"/>
              <a:t>Example of power plants</a:t>
            </a:r>
            <a:r>
              <a:rPr lang="en-US" sz="2200" dirty="0" smtClean="0">
                <a:solidFill>
                  <a:srgbClr val="FF0000"/>
                </a:solidFill>
              </a:rPr>
              <a:t> </a:t>
            </a:r>
            <a:r>
              <a:rPr lang="en-US" sz="2200" b="0" dirty="0" smtClean="0">
                <a:solidFill>
                  <a:schemeClr val="tx1"/>
                </a:solidFill>
              </a:rPr>
              <a:t>(</a:t>
            </a:r>
            <a:r>
              <a:rPr lang="en-US" sz="2200" b="0" dirty="0" smtClean="0">
                <a:solidFill>
                  <a:srgbClr val="FF0000"/>
                </a:solidFill>
              </a:rPr>
              <a:t>lock-in due to incremental changes</a:t>
            </a:r>
            <a:r>
              <a:rPr lang="en-US" sz="2200" b="0" dirty="0" smtClean="0">
                <a:solidFill>
                  <a:schemeClr val="tx1"/>
                </a:solidFill>
              </a:rPr>
              <a:t>)</a:t>
            </a:r>
            <a:endParaRPr lang="en-US" sz="2200" b="0" dirty="0" smtClean="0">
              <a:solidFill>
                <a:schemeClr val="tx1"/>
              </a:solidFill>
            </a:endParaRPr>
          </a:p>
        </p:txBody>
      </p:sp>
      <p:sp>
        <p:nvSpPr>
          <p:cNvPr id="40963" name="Espace réservé du contenu 2"/>
          <p:cNvSpPr>
            <a:spLocks noGrp="1"/>
          </p:cNvSpPr>
          <p:nvPr>
            <p:ph idx="1"/>
          </p:nvPr>
        </p:nvSpPr>
        <p:spPr>
          <a:xfrm>
            <a:off x="179512" y="2204864"/>
            <a:ext cx="8784976" cy="3888432"/>
          </a:xfrm>
        </p:spPr>
        <p:txBody>
          <a:bodyPr>
            <a:normAutofit fontScale="92500" lnSpcReduction="20000"/>
          </a:bodyPr>
          <a:lstStyle/>
          <a:p>
            <a:r>
              <a:rPr lang="en-GB" b="0" dirty="0" smtClean="0"/>
              <a:t>Since 1980: Coal-fired power plants dominate, no radical innovation succeeded (</a:t>
            </a:r>
            <a:r>
              <a:rPr lang="en-GB" b="0" dirty="0" err="1" smtClean="0"/>
              <a:t>Rennings</a:t>
            </a:r>
            <a:r>
              <a:rPr lang="en-GB" b="0" dirty="0" smtClean="0"/>
              <a:t> et al. 2013). </a:t>
            </a:r>
          </a:p>
          <a:p>
            <a:endParaRPr lang="en-GB" sz="900" b="0" dirty="0" smtClean="0"/>
          </a:p>
          <a:p>
            <a:r>
              <a:rPr lang="en-GB" b="0" dirty="0" smtClean="0"/>
              <a:t>Only changes: </a:t>
            </a:r>
            <a:r>
              <a:rPr lang="en-GB" b="0" dirty="0" smtClean="0"/>
              <a:t>technological </a:t>
            </a:r>
            <a:r>
              <a:rPr lang="en-GB" b="0" dirty="0" smtClean="0"/>
              <a:t>components (e.g. </a:t>
            </a:r>
            <a:r>
              <a:rPr lang="en-GB" b="0" dirty="0" smtClean="0">
                <a:solidFill>
                  <a:srgbClr val="FF0000"/>
                </a:solidFill>
              </a:rPr>
              <a:t>scrubbing technologies </a:t>
            </a:r>
            <a:r>
              <a:rPr lang="en-GB" b="0" dirty="0" smtClean="0"/>
              <a:t>to </a:t>
            </a:r>
            <a:r>
              <a:rPr lang="en-GB" b="0" dirty="0" smtClean="0"/>
              <a:t>remove sulphur and nitrogen oxides</a:t>
            </a:r>
            <a:r>
              <a:rPr lang="en-GB" b="0" dirty="0" smtClean="0"/>
              <a:t>), </a:t>
            </a:r>
            <a:r>
              <a:rPr lang="en-GB" b="0" dirty="0" smtClean="0">
                <a:solidFill>
                  <a:srgbClr val="FF0000"/>
                </a:solidFill>
              </a:rPr>
              <a:t>no </a:t>
            </a:r>
            <a:r>
              <a:rPr lang="en-GB" b="0" dirty="0" smtClean="0">
                <a:solidFill>
                  <a:srgbClr val="FF0000"/>
                </a:solidFill>
              </a:rPr>
              <a:t>fundamental changes </a:t>
            </a:r>
            <a:r>
              <a:rPr lang="en-GB" b="0" dirty="0" smtClean="0"/>
              <a:t>in existing plants </a:t>
            </a:r>
            <a:r>
              <a:rPr lang="en-GB" b="0" dirty="0" smtClean="0"/>
              <a:t>to avoid harming</a:t>
            </a:r>
            <a:r>
              <a:rPr lang="en-GB" b="0" dirty="0" smtClean="0"/>
              <a:t> productivity.</a:t>
            </a:r>
            <a:endParaRPr lang="en-GB" b="0" dirty="0" smtClean="0"/>
          </a:p>
          <a:p>
            <a:endParaRPr lang="en-GB" b="0" dirty="0" smtClean="0"/>
          </a:p>
          <a:p>
            <a:r>
              <a:rPr lang="en-GB" b="0" dirty="0" smtClean="0"/>
              <a:t>=&gt; energy </a:t>
            </a:r>
            <a:r>
              <a:rPr lang="en-GB" b="0" dirty="0" smtClean="0"/>
              <a:t>efficiency of German power plants gradually improved by combining established gas and steam </a:t>
            </a:r>
            <a:r>
              <a:rPr lang="en-GB" b="0" dirty="0" smtClean="0"/>
              <a:t>cycles</a:t>
            </a:r>
            <a:r>
              <a:rPr lang="en-GB" b="0" dirty="0" smtClean="0"/>
              <a:t> </a:t>
            </a:r>
            <a:r>
              <a:rPr lang="en-GB" b="0" dirty="0" smtClean="0"/>
              <a:t>=&gt; lock-in carbon-based plants.</a:t>
            </a:r>
            <a:endParaRPr lang="en-GB" b="0" dirty="0" smtClean="0"/>
          </a:p>
          <a:p>
            <a:endParaRPr lang="en-GB" b="0" dirty="0" smtClean="0"/>
          </a:p>
          <a:p>
            <a:r>
              <a:rPr lang="en-GB" b="0" dirty="0" smtClean="0"/>
              <a:t>=&gt; old </a:t>
            </a:r>
            <a:r>
              <a:rPr lang="en-GB" b="0" dirty="0" smtClean="0"/>
              <a:t>technologies could </a:t>
            </a:r>
            <a:r>
              <a:rPr lang="en-GB" b="0" dirty="0" smtClean="0"/>
              <a:t>keep up </a:t>
            </a:r>
            <a:r>
              <a:rPr lang="en-GB" b="0" dirty="0" smtClean="0"/>
              <a:t>with </a:t>
            </a:r>
            <a:r>
              <a:rPr lang="en-GB" b="0" dirty="0" smtClean="0"/>
              <a:t>newer and more efficient </a:t>
            </a:r>
            <a:r>
              <a:rPr lang="en-GB" b="0" dirty="0" smtClean="0"/>
              <a:t>ones </a:t>
            </a:r>
            <a:r>
              <a:rPr lang="en-GB" b="0" dirty="0" smtClean="0"/>
              <a:t>(locked </a:t>
            </a:r>
            <a:r>
              <a:rPr lang="en-GB" b="0" dirty="0" smtClean="0"/>
              <a:t>in technological </a:t>
            </a:r>
            <a:r>
              <a:rPr lang="en-GB" b="0" dirty="0" smtClean="0"/>
              <a:t>niches) =&gt; reinforcement of </a:t>
            </a:r>
            <a:r>
              <a:rPr lang="en-GB" b="0" dirty="0" smtClean="0"/>
              <a:t>barriers to paradigm shifts.</a:t>
            </a:r>
            <a:endParaRPr lang="fr-FR"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14</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395536" y="1196752"/>
            <a:ext cx="8568952" cy="720080"/>
          </a:xfrm>
        </p:spPr>
        <p:txBody>
          <a:bodyPr>
            <a:normAutofit/>
          </a:bodyPr>
          <a:lstStyle/>
          <a:p>
            <a:r>
              <a:rPr lang="en-US" sz="2200" dirty="0" smtClean="0"/>
              <a:t>Example of </a:t>
            </a:r>
            <a:r>
              <a:rPr lang="en-US" sz="2200" dirty="0" smtClean="0"/>
              <a:t>cars </a:t>
            </a:r>
            <a:r>
              <a:rPr lang="en-US" sz="2200" b="0" dirty="0" smtClean="0">
                <a:solidFill>
                  <a:schemeClr val="tx1"/>
                </a:solidFill>
              </a:rPr>
              <a:t>(</a:t>
            </a:r>
            <a:r>
              <a:rPr lang="en-US" sz="2200" b="0" dirty="0" smtClean="0">
                <a:solidFill>
                  <a:srgbClr val="FF0000"/>
                </a:solidFill>
              </a:rPr>
              <a:t>lock-in </a:t>
            </a:r>
            <a:r>
              <a:rPr lang="en-US" sz="2200" b="0" dirty="0" smtClean="0">
                <a:solidFill>
                  <a:srgbClr val="FF0000"/>
                </a:solidFill>
              </a:rPr>
              <a:t>due to incremental changes</a:t>
            </a:r>
            <a:r>
              <a:rPr lang="en-US" sz="2200" b="0" dirty="0" smtClean="0">
                <a:solidFill>
                  <a:schemeClr val="tx1"/>
                </a:solidFill>
              </a:rPr>
              <a:t>)</a:t>
            </a:r>
            <a:endParaRPr lang="en-US" sz="2200" dirty="0" smtClean="0"/>
          </a:p>
        </p:txBody>
      </p:sp>
      <p:sp>
        <p:nvSpPr>
          <p:cNvPr id="43011" name="Espace réservé du contenu 2"/>
          <p:cNvSpPr>
            <a:spLocks noGrp="1"/>
          </p:cNvSpPr>
          <p:nvPr>
            <p:ph idx="1"/>
          </p:nvPr>
        </p:nvSpPr>
        <p:spPr>
          <a:xfrm>
            <a:off x="179512" y="2132856"/>
            <a:ext cx="8712200" cy="3960440"/>
          </a:xfrm>
        </p:spPr>
        <p:txBody>
          <a:bodyPr>
            <a:normAutofit lnSpcReduction="10000"/>
          </a:bodyPr>
          <a:lstStyle/>
          <a:p>
            <a:pPr>
              <a:lnSpc>
                <a:spcPct val="150000"/>
              </a:lnSpc>
            </a:pPr>
            <a:r>
              <a:rPr lang="en-GB" b="0" dirty="0" smtClean="0"/>
              <a:t>Social aspects </a:t>
            </a:r>
            <a:r>
              <a:rPr lang="en-GB" b="0" dirty="0" smtClean="0"/>
              <a:t>of </a:t>
            </a:r>
            <a:r>
              <a:rPr lang="en-GB" b="0" dirty="0" smtClean="0"/>
              <a:t>lock-in =&gt; </a:t>
            </a:r>
            <a:r>
              <a:rPr lang="en-GB" b="0" dirty="0" smtClean="0"/>
              <a:t>domination of incremental innovations: </a:t>
            </a:r>
            <a:r>
              <a:rPr lang="en-GB" b="0" dirty="0" smtClean="0">
                <a:solidFill>
                  <a:srgbClr val="FF0000"/>
                </a:solidFill>
              </a:rPr>
              <a:t>lack of new </a:t>
            </a:r>
            <a:r>
              <a:rPr lang="en-GB" b="0" dirty="0" smtClean="0">
                <a:solidFill>
                  <a:srgbClr val="FF0000"/>
                </a:solidFill>
              </a:rPr>
              <a:t>infrastructure </a:t>
            </a:r>
            <a:r>
              <a:rPr lang="en-GB" b="0" dirty="0" smtClean="0"/>
              <a:t>and capital required for more radical technological </a:t>
            </a:r>
            <a:r>
              <a:rPr lang="en-GB" b="0" dirty="0" smtClean="0"/>
              <a:t>changes + </a:t>
            </a:r>
            <a:r>
              <a:rPr lang="en-GB" b="0" dirty="0" smtClean="0">
                <a:solidFill>
                  <a:srgbClr val="FF0000"/>
                </a:solidFill>
              </a:rPr>
              <a:t>sunk costs </a:t>
            </a:r>
            <a:r>
              <a:rPr lang="en-GB" b="0" dirty="0" smtClean="0"/>
              <a:t>(</a:t>
            </a:r>
            <a:r>
              <a:rPr lang="en-GB" b="0" dirty="0" err="1" smtClean="0"/>
              <a:t>Costantini</a:t>
            </a:r>
            <a:r>
              <a:rPr lang="en-GB" b="0" dirty="0" smtClean="0"/>
              <a:t> and </a:t>
            </a:r>
            <a:r>
              <a:rPr lang="en-GB" b="0" dirty="0" err="1" smtClean="0"/>
              <a:t>Mazzanti</a:t>
            </a:r>
            <a:r>
              <a:rPr lang="en-GB" b="0" dirty="0" smtClean="0"/>
              <a:t> </a:t>
            </a:r>
            <a:r>
              <a:rPr lang="en-GB" b="0" dirty="0" smtClean="0"/>
              <a:t>2012).</a:t>
            </a:r>
            <a:endParaRPr lang="en-GB" b="0" dirty="0" smtClean="0"/>
          </a:p>
          <a:p>
            <a:pPr>
              <a:lnSpc>
                <a:spcPct val="150000"/>
              </a:lnSpc>
            </a:pPr>
            <a:endParaRPr lang="en-GB" sz="1400" b="0" dirty="0" smtClean="0"/>
          </a:p>
          <a:p>
            <a:pPr>
              <a:lnSpc>
                <a:spcPct val="150000"/>
              </a:lnSpc>
            </a:pPr>
            <a:endParaRPr lang="en-GB" sz="500" b="0" dirty="0" smtClean="0"/>
          </a:p>
          <a:p>
            <a:pPr>
              <a:lnSpc>
                <a:spcPct val="150000"/>
              </a:lnSpc>
            </a:pPr>
            <a:r>
              <a:rPr lang="en-GB" b="0" dirty="0" smtClean="0"/>
              <a:t>=&gt; emergence </a:t>
            </a:r>
            <a:r>
              <a:rPr lang="en-GB" b="0" dirty="0" smtClean="0"/>
              <a:t>of </a:t>
            </a:r>
            <a:r>
              <a:rPr lang="en-GB" b="0" dirty="0" smtClean="0"/>
              <a:t>2 </a:t>
            </a:r>
            <a:r>
              <a:rPr lang="en-GB" b="0" dirty="0" smtClean="0"/>
              <a:t>main </a:t>
            </a:r>
            <a:r>
              <a:rPr lang="en-GB" b="0" dirty="0" smtClean="0"/>
              <a:t>trajectories</a:t>
            </a:r>
            <a:r>
              <a:rPr lang="en-GB" b="0" dirty="0" smtClean="0"/>
              <a:t> </a:t>
            </a:r>
            <a:r>
              <a:rPr lang="en-GB" b="0" dirty="0" smtClean="0"/>
              <a:t>(</a:t>
            </a:r>
            <a:r>
              <a:rPr lang="en-GB" b="0" dirty="0" err="1" smtClean="0"/>
              <a:t>Dijk</a:t>
            </a:r>
            <a:r>
              <a:rPr lang="en-GB" b="0" dirty="0" smtClean="0"/>
              <a:t> et al. 2011</a:t>
            </a:r>
            <a:r>
              <a:rPr lang="en-GB" b="0" dirty="0" smtClean="0"/>
              <a:t>):</a:t>
            </a:r>
            <a:endParaRPr lang="en-GB" b="0" dirty="0" smtClean="0"/>
          </a:p>
          <a:p>
            <a:pPr lvl="1">
              <a:lnSpc>
                <a:spcPct val="150000"/>
              </a:lnSpc>
            </a:pPr>
            <a:r>
              <a:rPr lang="en-GB" b="0" dirty="0" smtClean="0">
                <a:solidFill>
                  <a:srgbClr val="FF0000"/>
                </a:solidFill>
              </a:rPr>
              <a:t>Improvement of </a:t>
            </a:r>
            <a:r>
              <a:rPr lang="en-GB" b="0" dirty="0" smtClean="0">
                <a:solidFill>
                  <a:srgbClr val="FF0000"/>
                </a:solidFill>
              </a:rPr>
              <a:t>vehicles powered by </a:t>
            </a:r>
            <a:r>
              <a:rPr lang="en-GB" b="0" dirty="0" smtClean="0">
                <a:solidFill>
                  <a:srgbClr val="FF0000"/>
                </a:solidFill>
              </a:rPr>
              <a:t>ICE</a:t>
            </a:r>
            <a:r>
              <a:rPr lang="en-GB" b="0" dirty="0" smtClean="0"/>
              <a:t>; </a:t>
            </a:r>
          </a:p>
          <a:p>
            <a:pPr lvl="1">
              <a:lnSpc>
                <a:spcPct val="150000"/>
              </a:lnSpc>
            </a:pPr>
            <a:r>
              <a:rPr lang="en-GB" b="0" dirty="0" smtClean="0"/>
              <a:t>Slow </a:t>
            </a:r>
            <a:r>
              <a:rPr lang="en-GB" b="0" dirty="0" smtClean="0"/>
              <a:t>diffusion of electricity-powered vehicles.</a:t>
            </a:r>
            <a:endParaRPr lang="fr-FR"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15</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467544" y="1196753"/>
            <a:ext cx="6745287" cy="720080"/>
          </a:xfrm>
        </p:spPr>
        <p:txBody>
          <a:bodyPr>
            <a:normAutofit/>
          </a:bodyPr>
          <a:lstStyle/>
          <a:p>
            <a:r>
              <a:rPr lang="en-GB" sz="2200" dirty="0" smtClean="0"/>
              <a:t>Other sources of lock-in: </a:t>
            </a:r>
            <a:r>
              <a:rPr lang="en-GB" sz="2200" dirty="0" smtClean="0">
                <a:solidFill>
                  <a:srgbClr val="FF0000"/>
                </a:solidFill>
              </a:rPr>
              <a:t>Cost</a:t>
            </a:r>
            <a:r>
              <a:rPr lang="en-GB" sz="2200" dirty="0" smtClean="0"/>
              <a:t>-related factors</a:t>
            </a:r>
            <a:endParaRPr lang="fr-FR" sz="2200" dirty="0" smtClean="0"/>
          </a:p>
        </p:txBody>
      </p:sp>
      <p:sp>
        <p:nvSpPr>
          <p:cNvPr id="44035" name="Espace réservé du contenu 2"/>
          <p:cNvSpPr>
            <a:spLocks noGrp="1"/>
          </p:cNvSpPr>
          <p:nvPr>
            <p:ph idx="1"/>
          </p:nvPr>
        </p:nvSpPr>
        <p:spPr>
          <a:xfrm>
            <a:off x="179512" y="2420888"/>
            <a:ext cx="8712200" cy="3600400"/>
          </a:xfrm>
        </p:spPr>
        <p:txBody>
          <a:bodyPr>
            <a:normAutofit/>
          </a:bodyPr>
          <a:lstStyle/>
          <a:p>
            <a:pPr>
              <a:lnSpc>
                <a:spcPct val="110000"/>
              </a:lnSpc>
            </a:pPr>
            <a:r>
              <a:rPr lang="en-GB" b="0" dirty="0" smtClean="0">
                <a:solidFill>
                  <a:srgbClr val="FF0000"/>
                </a:solidFill>
              </a:rPr>
              <a:t>Increasing returns </a:t>
            </a:r>
            <a:r>
              <a:rPr lang="en-GB" b="0" dirty="0" smtClean="0"/>
              <a:t>to scale keep costs down, and an existing technology such as the internal combustion engine limits high sunk costs related with the development a new fuel infrastructure.</a:t>
            </a:r>
          </a:p>
          <a:p>
            <a:pPr>
              <a:lnSpc>
                <a:spcPct val="110000"/>
              </a:lnSpc>
            </a:pPr>
            <a:endParaRPr lang="en-GB" b="0" dirty="0" smtClean="0"/>
          </a:p>
          <a:p>
            <a:pPr>
              <a:lnSpc>
                <a:spcPct val="110000"/>
              </a:lnSpc>
            </a:pPr>
            <a:r>
              <a:rPr lang="en-GB" b="0" dirty="0" smtClean="0"/>
              <a:t>The importance of the </a:t>
            </a:r>
            <a:r>
              <a:rPr lang="en-GB" b="0" dirty="0" smtClean="0">
                <a:solidFill>
                  <a:srgbClr val="FF0000"/>
                </a:solidFill>
              </a:rPr>
              <a:t>financial commitment </a:t>
            </a:r>
            <a:r>
              <a:rPr lang="en-GB" b="0" dirty="0" smtClean="0"/>
              <a:t>required to eco-innovate is often mentioned as a barrier to implement environmental programmes (</a:t>
            </a:r>
            <a:r>
              <a:rPr lang="en-GB" b="0" dirty="0" err="1" smtClean="0"/>
              <a:t>Noci</a:t>
            </a:r>
            <a:r>
              <a:rPr lang="en-GB" b="0" dirty="0" smtClean="0"/>
              <a:t> and </a:t>
            </a:r>
            <a:r>
              <a:rPr lang="en-GB" b="0" dirty="0" err="1" smtClean="0"/>
              <a:t>Verganti</a:t>
            </a:r>
            <a:r>
              <a:rPr lang="en-GB" b="0" dirty="0" smtClean="0"/>
              <a:t> 1999), but it is particularly the case for SMEs (del </a:t>
            </a:r>
            <a:r>
              <a:rPr lang="en-GB" b="0" dirty="0" err="1" smtClean="0"/>
              <a:t>Brı́o</a:t>
            </a:r>
            <a:r>
              <a:rPr lang="en-GB" b="0" dirty="0" smtClean="0"/>
              <a:t> and </a:t>
            </a:r>
            <a:r>
              <a:rPr lang="en-GB" b="0" dirty="0" err="1" smtClean="0"/>
              <a:t>Junquera</a:t>
            </a:r>
            <a:r>
              <a:rPr lang="en-GB" b="0" dirty="0" smtClean="0"/>
              <a:t> 2002; </a:t>
            </a:r>
            <a:r>
              <a:rPr lang="en-GB" b="0" dirty="0" err="1" smtClean="0"/>
              <a:t>Zutshi</a:t>
            </a:r>
            <a:r>
              <a:rPr lang="en-GB" b="0" dirty="0" smtClean="0"/>
              <a:t> and </a:t>
            </a:r>
            <a:r>
              <a:rPr lang="en-GB" b="0" dirty="0" err="1" smtClean="0"/>
              <a:t>Sohal</a:t>
            </a:r>
            <a:r>
              <a:rPr lang="en-GB" b="0" dirty="0" smtClean="0"/>
              <a:t> 2004). E.g. LEDs.</a:t>
            </a:r>
            <a:endParaRPr lang="fr-FR"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16</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cxnSp>
        <p:nvCxnSpPr>
          <p:cNvPr id="10" name="Connecteur droit 9"/>
          <p:cNvCxnSpPr/>
          <p:nvPr/>
        </p:nvCxnSpPr>
        <p:spPr>
          <a:xfrm flipV="1">
            <a:off x="0" y="0"/>
            <a:ext cx="899592" cy="6926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395536" y="1340769"/>
            <a:ext cx="8352928" cy="576064"/>
          </a:xfrm>
        </p:spPr>
        <p:txBody>
          <a:bodyPr>
            <a:normAutofit/>
          </a:bodyPr>
          <a:lstStyle/>
          <a:p>
            <a:r>
              <a:rPr lang="en-GB" sz="2200" dirty="0" smtClean="0"/>
              <a:t>Technological </a:t>
            </a:r>
            <a:r>
              <a:rPr lang="en-GB" sz="2200" dirty="0" smtClean="0">
                <a:solidFill>
                  <a:srgbClr val="FF0000"/>
                </a:solidFill>
              </a:rPr>
              <a:t>niches</a:t>
            </a:r>
            <a:r>
              <a:rPr lang="en-GB" sz="2200" dirty="0" smtClean="0"/>
              <a:t> and complexity as sources of lock-in </a:t>
            </a:r>
            <a:endParaRPr lang="fr-FR" sz="2200" dirty="0" smtClean="0"/>
          </a:p>
        </p:txBody>
      </p:sp>
      <p:sp>
        <p:nvSpPr>
          <p:cNvPr id="45059" name="Espace réservé du contenu 2"/>
          <p:cNvSpPr>
            <a:spLocks noGrp="1"/>
          </p:cNvSpPr>
          <p:nvPr>
            <p:ph idx="1"/>
          </p:nvPr>
        </p:nvSpPr>
        <p:spPr>
          <a:xfrm>
            <a:off x="179512" y="2132856"/>
            <a:ext cx="8640763" cy="4176713"/>
          </a:xfrm>
        </p:spPr>
        <p:txBody>
          <a:bodyPr>
            <a:normAutofit lnSpcReduction="10000"/>
          </a:bodyPr>
          <a:lstStyle/>
          <a:p>
            <a:pPr>
              <a:lnSpc>
                <a:spcPct val="150000"/>
              </a:lnSpc>
            </a:pPr>
            <a:r>
              <a:rPr lang="en-GB" sz="2000" b="0" dirty="0" smtClean="0"/>
              <a:t>The fact that the success of technological niches is highly uncertain deters firms to adopt the technologies nested in those niches.</a:t>
            </a:r>
          </a:p>
          <a:p>
            <a:pPr>
              <a:lnSpc>
                <a:spcPct val="150000"/>
              </a:lnSpc>
            </a:pPr>
            <a:r>
              <a:rPr lang="en-GB" sz="2000" b="0" dirty="0" smtClean="0"/>
              <a:t>For example, eco-innovations such as the ones relying on </a:t>
            </a:r>
            <a:r>
              <a:rPr lang="en-GB" sz="2000" b="0" dirty="0" smtClean="0">
                <a:solidFill>
                  <a:srgbClr val="FF0000"/>
                </a:solidFill>
              </a:rPr>
              <a:t>integrated gasification combined cycles </a:t>
            </a:r>
            <a:r>
              <a:rPr lang="en-GB" sz="2000" b="0" dirty="0" smtClean="0"/>
              <a:t>or on pressurised pulverised coal combustion hardly made it out of pilot plants or technology niches such as the refining industry. </a:t>
            </a:r>
          </a:p>
          <a:p>
            <a:pPr>
              <a:lnSpc>
                <a:spcPct val="150000"/>
              </a:lnSpc>
            </a:pPr>
            <a:r>
              <a:rPr lang="en-GB" sz="2000" b="0" dirty="0" smtClean="0"/>
              <a:t>The regime in place could not reduce the market uncertainties deterring investment in new technologies, and the existing pollution-intensive technological paradigm remained dominant (</a:t>
            </a:r>
            <a:r>
              <a:rPr lang="en-GB" sz="2000" b="0" dirty="0" err="1" smtClean="0"/>
              <a:t>Rennings</a:t>
            </a:r>
            <a:r>
              <a:rPr lang="en-GB" sz="2000" b="0" dirty="0" smtClean="0"/>
              <a:t> et al. 2013).</a:t>
            </a:r>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17</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cxnSp>
        <p:nvCxnSpPr>
          <p:cNvPr id="9" name="Connecteur droit 8"/>
          <p:cNvCxnSpPr/>
          <p:nvPr/>
        </p:nvCxnSpPr>
        <p:spPr>
          <a:xfrm flipV="1">
            <a:off x="0" y="0"/>
            <a:ext cx="899592" cy="6926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107504" y="1412777"/>
            <a:ext cx="8856984" cy="576064"/>
          </a:xfrm>
        </p:spPr>
        <p:txBody>
          <a:bodyPr>
            <a:normAutofit/>
          </a:bodyPr>
          <a:lstStyle/>
          <a:p>
            <a:r>
              <a:rPr lang="en-GB" sz="2200" dirty="0" smtClean="0"/>
              <a:t>Technological </a:t>
            </a:r>
            <a:r>
              <a:rPr lang="en-GB" sz="2200" dirty="0" smtClean="0">
                <a:solidFill>
                  <a:srgbClr val="FF0000"/>
                </a:solidFill>
              </a:rPr>
              <a:t>niches</a:t>
            </a:r>
            <a:r>
              <a:rPr lang="en-GB" sz="2200" dirty="0" smtClean="0"/>
              <a:t> and complexity as sources of lock-in</a:t>
            </a:r>
            <a:endParaRPr lang="fr-FR" sz="2200" dirty="0" smtClean="0"/>
          </a:p>
        </p:txBody>
      </p:sp>
      <p:sp>
        <p:nvSpPr>
          <p:cNvPr id="46083" name="Espace réservé du contenu 2"/>
          <p:cNvSpPr>
            <a:spLocks noGrp="1"/>
          </p:cNvSpPr>
          <p:nvPr>
            <p:ph idx="1"/>
          </p:nvPr>
        </p:nvSpPr>
        <p:spPr>
          <a:xfrm>
            <a:off x="179512" y="2420888"/>
            <a:ext cx="8964488" cy="3600399"/>
          </a:xfrm>
        </p:spPr>
        <p:txBody>
          <a:bodyPr>
            <a:normAutofit/>
          </a:bodyPr>
          <a:lstStyle/>
          <a:p>
            <a:pPr>
              <a:lnSpc>
                <a:spcPct val="150000"/>
              </a:lnSpc>
            </a:pPr>
            <a:r>
              <a:rPr lang="en-GB" b="0" dirty="0" smtClean="0"/>
              <a:t>In the case of power plants, it was the </a:t>
            </a:r>
            <a:r>
              <a:rPr lang="en-GB" b="0" dirty="0" smtClean="0">
                <a:solidFill>
                  <a:srgbClr val="FF0000"/>
                </a:solidFill>
              </a:rPr>
              <a:t>lack of radical alternatives </a:t>
            </a:r>
            <a:r>
              <a:rPr lang="en-GB" b="0" dirty="0" smtClean="0"/>
              <a:t>which further strengthened the existing pollution-intensive trajectory. </a:t>
            </a:r>
          </a:p>
          <a:p>
            <a:pPr>
              <a:lnSpc>
                <a:spcPct val="150000"/>
              </a:lnSpc>
            </a:pPr>
            <a:endParaRPr lang="en-GB" b="0" dirty="0" smtClean="0"/>
          </a:p>
          <a:p>
            <a:pPr>
              <a:lnSpc>
                <a:spcPct val="150000"/>
              </a:lnSpc>
            </a:pPr>
            <a:r>
              <a:rPr lang="en-GB" b="0" dirty="0" smtClean="0"/>
              <a:t>Radical alternative eco-innovations were too weak to enter and change the dominant trajectory, and this very weakness enabled the further strengthening of the more polluting technological regime.</a:t>
            </a:r>
            <a:endParaRPr lang="fr-FR"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18</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cxnSp>
        <p:nvCxnSpPr>
          <p:cNvPr id="9" name="Connecteur droit 8"/>
          <p:cNvCxnSpPr/>
          <p:nvPr/>
        </p:nvCxnSpPr>
        <p:spPr>
          <a:xfrm flipV="1">
            <a:off x="0" y="0"/>
            <a:ext cx="899592" cy="6926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395536" y="1196752"/>
            <a:ext cx="8496944" cy="720080"/>
          </a:xfrm>
        </p:spPr>
        <p:txBody>
          <a:bodyPr>
            <a:normAutofit/>
          </a:bodyPr>
          <a:lstStyle/>
          <a:p>
            <a:r>
              <a:rPr lang="en-GB" sz="2200" dirty="0" smtClean="0">
                <a:solidFill>
                  <a:srgbClr val="FF0000"/>
                </a:solidFill>
              </a:rPr>
              <a:t>Stakeholders</a:t>
            </a:r>
            <a:r>
              <a:rPr lang="en-GB" sz="2200" dirty="0" smtClean="0"/>
              <a:t> </a:t>
            </a:r>
            <a:r>
              <a:rPr lang="en-GB" sz="2200" dirty="0" smtClean="0"/>
              <a:t>can</a:t>
            </a:r>
            <a:r>
              <a:rPr lang="en-GB" sz="2200" dirty="0" smtClean="0"/>
              <a:t> deter eco-innovations</a:t>
            </a:r>
            <a:endParaRPr lang="fr-FR" sz="2200" dirty="0" smtClean="0"/>
          </a:p>
        </p:txBody>
      </p:sp>
      <p:sp>
        <p:nvSpPr>
          <p:cNvPr id="47107" name="Espace réservé du contenu 2"/>
          <p:cNvSpPr>
            <a:spLocks noGrp="1"/>
          </p:cNvSpPr>
          <p:nvPr>
            <p:ph idx="1"/>
          </p:nvPr>
        </p:nvSpPr>
        <p:spPr>
          <a:xfrm>
            <a:off x="251520" y="2204864"/>
            <a:ext cx="8640763" cy="4032448"/>
          </a:xfrm>
        </p:spPr>
        <p:txBody>
          <a:bodyPr>
            <a:normAutofit/>
          </a:bodyPr>
          <a:lstStyle/>
          <a:p>
            <a:pPr>
              <a:lnSpc>
                <a:spcPct val="150000"/>
              </a:lnSpc>
            </a:pPr>
            <a:r>
              <a:rPr lang="en-GB" sz="2000" b="0" dirty="0" smtClean="0">
                <a:solidFill>
                  <a:srgbClr val="FF0000"/>
                </a:solidFill>
              </a:rPr>
              <a:t>Regulation</a:t>
            </a:r>
            <a:r>
              <a:rPr lang="en-GB" sz="2000" b="0" dirty="0" smtClean="0"/>
              <a:t> can strengthen an existing, and possibly inefficient trajectory, by promoting incremental improvements within this trajectory.</a:t>
            </a:r>
          </a:p>
          <a:p>
            <a:pPr>
              <a:lnSpc>
                <a:spcPct val="150000"/>
              </a:lnSpc>
            </a:pPr>
            <a:endParaRPr lang="en-GB" sz="1400" b="0" dirty="0" smtClean="0"/>
          </a:p>
          <a:p>
            <a:pPr>
              <a:lnSpc>
                <a:spcPct val="150000"/>
              </a:lnSpc>
            </a:pPr>
            <a:r>
              <a:rPr lang="en-GB" sz="2000" b="0" dirty="0" smtClean="0"/>
              <a:t>Ex. Swiss </a:t>
            </a:r>
            <a:r>
              <a:rPr lang="en-GB" sz="2000" b="0" dirty="0" err="1" smtClean="0"/>
              <a:t>bioenergy</a:t>
            </a:r>
            <a:r>
              <a:rPr lang="en-GB" sz="2000" b="0" dirty="0" smtClean="0"/>
              <a:t> </a:t>
            </a:r>
            <a:r>
              <a:rPr lang="en-GB" sz="2000" b="0" dirty="0" smtClean="0"/>
              <a:t>sector: </a:t>
            </a:r>
            <a:r>
              <a:rPr lang="en-GB" sz="2000" b="0" dirty="0" smtClean="0">
                <a:solidFill>
                  <a:srgbClr val="FF0000"/>
                </a:solidFill>
              </a:rPr>
              <a:t>energy policies </a:t>
            </a:r>
            <a:r>
              <a:rPr lang="en-GB" sz="2000" b="0" dirty="0" smtClean="0"/>
              <a:t>(</a:t>
            </a:r>
            <a:r>
              <a:rPr lang="en-GB" sz="2000" b="0" dirty="0" smtClean="0"/>
              <a:t>electricity </a:t>
            </a:r>
            <a:r>
              <a:rPr lang="en-GB" sz="2000" b="0" dirty="0" smtClean="0"/>
              <a:t>feed-in </a:t>
            </a:r>
            <a:r>
              <a:rPr lang="en-GB" sz="2000" b="0" dirty="0" smtClean="0"/>
              <a:t>schemes) </a:t>
            </a:r>
            <a:r>
              <a:rPr lang="en-GB" sz="2000" b="0" dirty="0" smtClean="0"/>
              <a:t>stimulated </a:t>
            </a:r>
            <a:r>
              <a:rPr lang="en-GB" sz="2000" b="0" dirty="0" smtClean="0"/>
              <a:t>investments in wood-to-energy </a:t>
            </a:r>
            <a:r>
              <a:rPr lang="en-GB" sz="2000" b="0" dirty="0" smtClean="0"/>
              <a:t>technologies =&gt; </a:t>
            </a:r>
            <a:r>
              <a:rPr lang="en-GB" sz="2000" b="0" dirty="0" smtClean="0"/>
              <a:t>lock-in to environmentally suboptimal technologies focused on power </a:t>
            </a:r>
            <a:r>
              <a:rPr lang="en-GB" sz="2000" b="0" dirty="0" smtClean="0"/>
              <a:t>generation + weakened </a:t>
            </a:r>
            <a:r>
              <a:rPr lang="en-GB" sz="2000" b="0" dirty="0" smtClean="0"/>
              <a:t>alternative approaches based on gas </a:t>
            </a:r>
            <a:r>
              <a:rPr lang="en-GB" sz="2000" b="0" dirty="0" smtClean="0"/>
              <a:t>generation (Wirth and </a:t>
            </a:r>
            <a:r>
              <a:rPr lang="en-GB" sz="2000" b="0" dirty="0" err="1" smtClean="0"/>
              <a:t>Markard</a:t>
            </a:r>
            <a:r>
              <a:rPr lang="en-GB" sz="2000" b="0" dirty="0" smtClean="0"/>
              <a:t> 2011).</a:t>
            </a: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19</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GB" dirty="0" smtClean="0"/>
              <a:t>Cédric GOSSART</a:t>
            </a:r>
            <a:endParaRPr lang="en-GB" dirty="0" smtClean="0"/>
          </a:p>
        </p:txBody>
      </p:sp>
      <p:sp>
        <p:nvSpPr>
          <p:cNvPr id="5123" name="Espace réservé du contenu 2"/>
          <p:cNvSpPr>
            <a:spLocks noGrp="1"/>
          </p:cNvSpPr>
          <p:nvPr>
            <p:ph idx="1"/>
          </p:nvPr>
        </p:nvSpPr>
        <p:spPr>
          <a:xfrm>
            <a:off x="179512" y="1916832"/>
            <a:ext cx="8712076" cy="4391892"/>
          </a:xfrm>
        </p:spPr>
        <p:txBody>
          <a:bodyPr/>
          <a:lstStyle/>
          <a:p>
            <a:pPr lvl="1">
              <a:lnSpc>
                <a:spcPct val="150000"/>
              </a:lnSpc>
            </a:pPr>
            <a:r>
              <a:rPr lang="en-GB" sz="2400" dirty="0" smtClean="0"/>
              <a:t>PhD from U. of Sussex (SPRU), 2004</a:t>
            </a:r>
          </a:p>
          <a:p>
            <a:pPr lvl="1">
              <a:lnSpc>
                <a:spcPct val="150000"/>
              </a:lnSpc>
            </a:pPr>
            <a:r>
              <a:rPr lang="en-GB" sz="2400" dirty="0" smtClean="0"/>
              <a:t>Current position</a:t>
            </a:r>
            <a:r>
              <a:rPr lang="en-GB" sz="2400" dirty="0" smtClean="0"/>
              <a:t>: Associate Professor in </a:t>
            </a:r>
            <a:r>
              <a:rPr lang="en-GB" sz="2400" dirty="0" smtClean="0"/>
              <a:t>TEM </a:t>
            </a:r>
            <a:r>
              <a:rPr lang="en-GB" sz="2400" dirty="0" smtClean="0"/>
              <a:t>since 2007</a:t>
            </a:r>
          </a:p>
          <a:p>
            <a:pPr lvl="1">
              <a:lnSpc>
                <a:spcPct val="150000"/>
              </a:lnSpc>
            </a:pPr>
            <a:r>
              <a:rPr lang="en-GB" sz="2400" dirty="0" smtClean="0"/>
              <a:t>Now working on ICT &amp; environment</a:t>
            </a:r>
          </a:p>
          <a:p>
            <a:pPr lvl="1">
              <a:lnSpc>
                <a:spcPct val="150000"/>
              </a:lnSpc>
            </a:pPr>
            <a:r>
              <a:rPr lang="en-GB" sz="2400" dirty="0" smtClean="0"/>
              <a:t>Networks: RT8 (IMT), ÉcoInfo (CNRS)</a:t>
            </a:r>
          </a:p>
          <a:p>
            <a:pPr>
              <a:lnSpc>
                <a:spcPct val="150000"/>
              </a:lnSpc>
              <a:buNone/>
            </a:pPr>
            <a:endParaRPr lang="en-GB" b="0" u="sng" dirty="0" smtClean="0"/>
          </a:p>
          <a:p>
            <a:pPr>
              <a:lnSpc>
                <a:spcPct val="150000"/>
              </a:lnSpc>
              <a:buNone/>
            </a:pPr>
            <a:r>
              <a:rPr lang="en-GB" b="0" u="sng" dirty="0" smtClean="0"/>
              <a:t>More details</a:t>
            </a:r>
            <a:r>
              <a:rPr lang="en-GB" b="0" dirty="0" smtClean="0"/>
              <a:t>: </a:t>
            </a:r>
          </a:p>
          <a:p>
            <a:pPr lvl="1">
              <a:lnSpc>
                <a:spcPct val="150000"/>
              </a:lnSpc>
            </a:pPr>
            <a:r>
              <a:rPr lang="en-GB" sz="2000" dirty="0" smtClean="0">
                <a:hlinkClick r:id="rId2"/>
              </a:rPr>
              <a:t>http://gossart.wp.mines-telecom.fr</a:t>
            </a:r>
            <a:r>
              <a:rPr lang="en-GB" sz="2000" dirty="0" smtClean="0"/>
              <a:t> </a:t>
            </a:r>
          </a:p>
          <a:p>
            <a:pPr>
              <a:lnSpc>
                <a:spcPct val="150000"/>
              </a:lnSpc>
            </a:pPr>
            <a:endParaRPr lang="en-GB" dirty="0" smtClean="0"/>
          </a:p>
        </p:txBody>
      </p:sp>
      <p:sp>
        <p:nvSpPr>
          <p:cNvPr id="5124" name="Espace réservé du numéro de diapositive 3"/>
          <p:cNvSpPr>
            <a:spLocks noGrp="1"/>
          </p:cNvSpPr>
          <p:nvPr>
            <p:ph type="sldNum" sz="quarter" idx="10"/>
          </p:nvPr>
        </p:nvSpPr>
        <p:spPr/>
        <p:txBody>
          <a:bodyPr/>
          <a:lstStyle/>
          <a:p>
            <a:r>
              <a:rPr lang="fr-FR"/>
              <a:t>page </a:t>
            </a:r>
            <a:fld id="{ABCA94CA-C352-4856-BC70-789F49F41C94}" type="slidenum">
              <a:rPr lang="fr-FR"/>
              <a:pPr/>
              <a:t>2</a:t>
            </a:fld>
            <a:endParaRPr lang="fr-FR"/>
          </a:p>
        </p:txBody>
      </p:sp>
      <p:sp>
        <p:nvSpPr>
          <p:cNvPr id="9" name="Espace réservé du pied de page 4"/>
          <p:cNvSpPr>
            <a:spLocks noGrp="1"/>
          </p:cNvSpPr>
          <p:nvPr>
            <p:ph type="ftr" sz="quarter" idx="11"/>
          </p:nvPr>
        </p:nvSpPr>
        <p:spPr>
          <a:xfrm>
            <a:off x="4067944" y="6381328"/>
            <a:ext cx="4104456" cy="360000"/>
          </a:xfrm>
        </p:spPr>
        <p:txBody>
          <a:bodyPr/>
          <a:lstStyle/>
          <a:p>
            <a:r>
              <a:rPr lang="fr-FR" smtClean="0"/>
              <a:t>Télécom École de Management</a:t>
            </a:r>
            <a:endParaRPr lang="fr-FR"/>
          </a:p>
        </p:txBody>
      </p:sp>
      <p:pic>
        <p:nvPicPr>
          <p:cNvPr id="80898" name="Picture 2" descr="Portrait_Cédric_Gossart"/>
          <p:cNvPicPr>
            <a:picLocks noChangeAspect="1" noChangeArrowheads="1"/>
          </p:cNvPicPr>
          <p:nvPr/>
        </p:nvPicPr>
        <p:blipFill>
          <a:blip r:embed="rId3" cstate="email"/>
          <a:srcRect/>
          <a:stretch>
            <a:fillRect/>
          </a:stretch>
        </p:blipFill>
        <p:spPr bwMode="auto">
          <a:xfrm>
            <a:off x="6660232" y="260648"/>
            <a:ext cx="2249673" cy="148478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a:xfrm>
            <a:off x="467544" y="908720"/>
            <a:ext cx="8352928" cy="860425"/>
          </a:xfrm>
        </p:spPr>
        <p:txBody>
          <a:bodyPr>
            <a:normAutofit/>
          </a:bodyPr>
          <a:lstStyle/>
          <a:p>
            <a:r>
              <a:rPr lang="en-GB" sz="2200" dirty="0" smtClean="0"/>
              <a:t>Which social aspects can </a:t>
            </a:r>
            <a:r>
              <a:rPr lang="en-GB" sz="2200" dirty="0" smtClean="0">
                <a:solidFill>
                  <a:srgbClr val="FF0000"/>
                </a:solidFill>
              </a:rPr>
              <a:t>unlock </a:t>
            </a:r>
            <a:r>
              <a:rPr lang="en-GB" sz="2200" dirty="0" smtClean="0">
                <a:solidFill>
                  <a:srgbClr val="FF0000"/>
                </a:solidFill>
              </a:rPr>
              <a:t>eco-innovations</a:t>
            </a:r>
            <a:r>
              <a:rPr lang="en-GB" sz="2200" dirty="0" smtClean="0"/>
              <a:t>?</a:t>
            </a:r>
            <a:endParaRPr lang="fr-FR" sz="2200" dirty="0" smtClean="0"/>
          </a:p>
        </p:txBody>
      </p:sp>
      <p:sp>
        <p:nvSpPr>
          <p:cNvPr id="49155" name="Espace réservé du contenu 2"/>
          <p:cNvSpPr>
            <a:spLocks noGrp="1"/>
          </p:cNvSpPr>
          <p:nvPr>
            <p:ph idx="1"/>
          </p:nvPr>
        </p:nvSpPr>
        <p:spPr>
          <a:xfrm>
            <a:off x="251520" y="2132856"/>
            <a:ext cx="8712968" cy="4032746"/>
          </a:xfrm>
        </p:spPr>
        <p:txBody>
          <a:bodyPr>
            <a:normAutofit/>
          </a:bodyPr>
          <a:lstStyle/>
          <a:p>
            <a:r>
              <a:rPr lang="en-GB" sz="2000" b="0" dirty="0" smtClean="0"/>
              <a:t>Ex. </a:t>
            </a:r>
            <a:r>
              <a:rPr lang="en-GB" sz="2000" b="0" dirty="0" smtClean="0">
                <a:solidFill>
                  <a:srgbClr val="FF0000"/>
                </a:solidFill>
              </a:rPr>
              <a:t>biopolymer </a:t>
            </a:r>
            <a:r>
              <a:rPr lang="en-GB" sz="2000" b="0" dirty="0" smtClean="0">
                <a:solidFill>
                  <a:srgbClr val="FF0000"/>
                </a:solidFill>
              </a:rPr>
              <a:t>technology</a:t>
            </a:r>
            <a:r>
              <a:rPr lang="en-GB" sz="2000" b="0" dirty="0" smtClean="0"/>
              <a:t>: centralised established </a:t>
            </a:r>
            <a:r>
              <a:rPr lang="en-GB" sz="2000" b="0" dirty="0" smtClean="0">
                <a:solidFill>
                  <a:srgbClr val="FF0000"/>
                </a:solidFill>
              </a:rPr>
              <a:t>decision processes</a:t>
            </a:r>
            <a:r>
              <a:rPr lang="en-GB" sz="2000" b="0" dirty="0" smtClean="0"/>
              <a:t> are the main causes of </a:t>
            </a:r>
            <a:r>
              <a:rPr lang="en-GB" sz="2000" b="0" dirty="0" smtClean="0"/>
              <a:t>lock-in </a:t>
            </a:r>
            <a:r>
              <a:rPr lang="en-GB" sz="2000" b="0" dirty="0" smtClean="0"/>
              <a:t>(Chadha 2011).</a:t>
            </a:r>
            <a:endParaRPr lang="en-GB" sz="2000" b="0" dirty="0" smtClean="0"/>
          </a:p>
          <a:p>
            <a:endParaRPr lang="en-GB" sz="2000" b="0" dirty="0" smtClean="0"/>
          </a:p>
          <a:p>
            <a:r>
              <a:rPr lang="en-GB" sz="2000" b="0" dirty="0" smtClean="0"/>
              <a:t>Unlocking process: </a:t>
            </a:r>
            <a:r>
              <a:rPr lang="en-GB" sz="2000" b="0" dirty="0" smtClean="0"/>
              <a:t>escape routes </a:t>
            </a:r>
            <a:r>
              <a:rPr lang="en-GB" sz="2000" b="0" dirty="0" smtClean="0"/>
              <a:t>found by </a:t>
            </a:r>
            <a:r>
              <a:rPr lang="en-GB" sz="2000" b="0" dirty="0" smtClean="0"/>
              <a:t>promoting </a:t>
            </a:r>
            <a:r>
              <a:rPr lang="en-GB" sz="2000" b="0" dirty="0" smtClean="0">
                <a:solidFill>
                  <a:srgbClr val="FF0000"/>
                </a:solidFill>
              </a:rPr>
              <a:t>network diversity </a:t>
            </a:r>
            <a:r>
              <a:rPr lang="en-GB" sz="2000" b="0" dirty="0" smtClean="0"/>
              <a:t>(firm alliances, R&amp;D consortia, partnerships, standard organisations, ...). </a:t>
            </a:r>
          </a:p>
          <a:p>
            <a:endParaRPr lang="en-GB" sz="1100" b="0" dirty="0" smtClean="0"/>
          </a:p>
          <a:p>
            <a:pPr lvl="1">
              <a:buFont typeface="Symbol" pitchFamily="18" charset="2"/>
              <a:buChar char="Þ"/>
            </a:pPr>
            <a:r>
              <a:rPr lang="en-GB" sz="1800" b="0" dirty="0" smtClean="0"/>
              <a:t>Firms </a:t>
            </a:r>
            <a:r>
              <a:rPr lang="en-GB" sz="1800" b="0" dirty="0" smtClean="0"/>
              <a:t>reduced costs </a:t>
            </a:r>
            <a:r>
              <a:rPr lang="en-GB" sz="1800" b="0" dirty="0" smtClean="0"/>
              <a:t>and </a:t>
            </a:r>
            <a:r>
              <a:rPr lang="en-GB" sz="1800" dirty="0" smtClean="0"/>
              <a:t>risk collectively &amp;</a:t>
            </a:r>
            <a:r>
              <a:rPr lang="en-GB" sz="1800" b="0" dirty="0" smtClean="0"/>
              <a:t> enhanced </a:t>
            </a:r>
            <a:r>
              <a:rPr lang="en-GB" sz="1800" b="0" dirty="0" smtClean="0"/>
              <a:t>technological predictability. </a:t>
            </a:r>
          </a:p>
          <a:p>
            <a:pPr lvl="1">
              <a:buFont typeface="Symbol" pitchFamily="18" charset="2"/>
              <a:buChar char="Þ"/>
            </a:pPr>
            <a:endParaRPr lang="en-GB" sz="1050" dirty="0" smtClean="0"/>
          </a:p>
          <a:p>
            <a:pPr lvl="1">
              <a:buFont typeface="Symbol" pitchFamily="18" charset="2"/>
              <a:buChar char="Þ"/>
            </a:pPr>
            <a:r>
              <a:rPr lang="en-GB" sz="1800" b="0" dirty="0" smtClean="0"/>
              <a:t>Fostered </a:t>
            </a:r>
            <a:r>
              <a:rPr lang="en-GB" sz="1800" b="0" dirty="0" smtClean="0">
                <a:solidFill>
                  <a:srgbClr val="FF0000"/>
                </a:solidFill>
              </a:rPr>
              <a:t>knowledge diversity</a:t>
            </a:r>
            <a:r>
              <a:rPr lang="en-GB" sz="1800" b="0" dirty="0" smtClean="0"/>
              <a:t>: e.g. </a:t>
            </a:r>
            <a:r>
              <a:rPr lang="en-GB" sz="1800" b="0" dirty="0" smtClean="0"/>
              <a:t>bootleg research (motivated employees organise part of the innovation </a:t>
            </a:r>
            <a:r>
              <a:rPr lang="en-GB" sz="1800" b="0" dirty="0" smtClean="0"/>
              <a:t>process), technology monitoring (encourages to search </a:t>
            </a:r>
            <a:r>
              <a:rPr lang="en-GB" sz="1800" b="0" dirty="0" smtClean="0"/>
              <a:t>outside the usual </a:t>
            </a:r>
            <a:r>
              <a:rPr lang="en-GB" sz="1800" b="0" dirty="0" smtClean="0"/>
              <a:t>box), involve employees </a:t>
            </a:r>
            <a:r>
              <a:rPr lang="en-GB" sz="1800" b="0" dirty="0" smtClean="0"/>
              <a:t>in </a:t>
            </a:r>
            <a:r>
              <a:rPr lang="en-GB" sz="1800" b="0" dirty="0" smtClean="0"/>
              <a:t>firms’ </a:t>
            </a:r>
            <a:r>
              <a:rPr lang="en-GB" sz="1800" b="0" dirty="0" smtClean="0"/>
              <a:t>road mapping. </a:t>
            </a:r>
            <a:endParaRPr lang="fr-FR" sz="18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20</a:t>
            </a:fld>
            <a:endParaRPr lang="fr-FR" dirty="0"/>
          </a:p>
        </p:txBody>
      </p:sp>
      <p:sp>
        <p:nvSpPr>
          <p:cNvPr id="9"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67544" y="1196753"/>
            <a:ext cx="6745288" cy="576064"/>
          </a:xfrm>
        </p:spPr>
        <p:txBody>
          <a:bodyPr>
            <a:normAutofit/>
          </a:bodyPr>
          <a:lstStyle/>
          <a:p>
            <a:pPr marL="342900" indent="-342900"/>
            <a:r>
              <a:rPr lang="en-GB" sz="2200" dirty="0" smtClean="0">
                <a:solidFill>
                  <a:srgbClr val="FF0000"/>
                </a:solidFill>
              </a:rPr>
              <a:t>Stakeholders</a:t>
            </a:r>
            <a:r>
              <a:rPr lang="en-GB" sz="2200" dirty="0" smtClean="0"/>
              <a:t> </a:t>
            </a:r>
            <a:r>
              <a:rPr lang="en-GB" sz="2200" dirty="0" smtClean="0"/>
              <a:t>can support eco-innovations</a:t>
            </a:r>
            <a:endParaRPr lang="fr-FR" sz="2200" dirty="0" smtClean="0"/>
          </a:p>
        </p:txBody>
      </p:sp>
      <p:sp>
        <p:nvSpPr>
          <p:cNvPr id="48131" name="Espace réservé du contenu 2"/>
          <p:cNvSpPr>
            <a:spLocks noGrp="1"/>
          </p:cNvSpPr>
          <p:nvPr>
            <p:ph idx="1"/>
          </p:nvPr>
        </p:nvSpPr>
        <p:spPr>
          <a:xfrm>
            <a:off x="179512" y="2132857"/>
            <a:ext cx="8640763" cy="4104456"/>
          </a:xfrm>
        </p:spPr>
        <p:txBody>
          <a:bodyPr>
            <a:normAutofit/>
          </a:bodyPr>
          <a:lstStyle/>
          <a:p>
            <a:pPr marL="271463" lvl="2" indent="-271463">
              <a:buSzPct val="75000"/>
              <a:buFontTx/>
              <a:buNone/>
            </a:pPr>
            <a:r>
              <a:rPr lang="en-GB" sz="2000" dirty="0" smtClean="0"/>
              <a:t>By promoting </a:t>
            </a:r>
            <a:r>
              <a:rPr lang="en-GB" sz="2000" dirty="0" smtClean="0"/>
              <a:t>technological niches and diversity:</a:t>
            </a:r>
          </a:p>
          <a:p>
            <a:pPr marL="271463" lvl="2" indent="-271463">
              <a:buSzPct val="75000"/>
              <a:buFontTx/>
              <a:buNone/>
            </a:pPr>
            <a:endParaRPr lang="fr-FR" sz="2000" dirty="0" smtClean="0"/>
          </a:p>
          <a:p>
            <a:r>
              <a:rPr lang="en-GB" sz="2000" b="0" dirty="0" smtClean="0"/>
              <a:t>Ex. </a:t>
            </a:r>
            <a:r>
              <a:rPr lang="en-GB" sz="2000" b="0" dirty="0" smtClean="0">
                <a:solidFill>
                  <a:srgbClr val="FF0000"/>
                </a:solidFill>
              </a:rPr>
              <a:t>volatile organic compounds </a:t>
            </a:r>
            <a:r>
              <a:rPr lang="en-GB" sz="2000" b="0" dirty="0" smtClean="0"/>
              <a:t>(paints, glues): </a:t>
            </a:r>
            <a:r>
              <a:rPr lang="en-GB" sz="2000" b="0" dirty="0" smtClean="0"/>
              <a:t>end </a:t>
            </a:r>
            <a:r>
              <a:rPr lang="en-GB" sz="2000" b="0" dirty="0" smtClean="0"/>
              <a:t>1990s: </a:t>
            </a:r>
            <a:r>
              <a:rPr lang="en-GB" sz="2000" b="0" dirty="0" smtClean="0">
                <a:solidFill>
                  <a:srgbClr val="FF0000"/>
                </a:solidFill>
              </a:rPr>
              <a:t>supportive legislation </a:t>
            </a:r>
            <a:r>
              <a:rPr lang="en-GB" sz="2000" b="0" dirty="0" smtClean="0"/>
              <a:t>helped more environmentally friendly paints to increase their sales </a:t>
            </a:r>
            <a:r>
              <a:rPr lang="en-GB" sz="2000" b="0" dirty="0" smtClean="0"/>
              <a:t>significantly after 30 y. on </a:t>
            </a:r>
            <a:r>
              <a:rPr lang="en-GB" sz="2000" b="0" dirty="0" smtClean="0"/>
              <a:t>the </a:t>
            </a:r>
            <a:r>
              <a:rPr lang="en-GB" sz="2000" b="0" dirty="0" smtClean="0"/>
              <a:t>market </a:t>
            </a:r>
            <a:r>
              <a:rPr lang="en-GB" sz="2000" b="0" dirty="0" smtClean="0"/>
              <a:t>(</a:t>
            </a:r>
            <a:r>
              <a:rPr lang="en-GB" sz="2000" b="0" dirty="0" err="1" smtClean="0"/>
              <a:t>Gelderman</a:t>
            </a:r>
            <a:r>
              <a:rPr lang="en-GB" sz="2000" b="0" dirty="0" smtClean="0"/>
              <a:t> et al. 2007; Oltra and Saint Jean 2005).</a:t>
            </a:r>
          </a:p>
          <a:p>
            <a:endParaRPr lang="en-GB" sz="2000" b="0" dirty="0" smtClean="0"/>
          </a:p>
          <a:p>
            <a:r>
              <a:rPr lang="en-GB" sz="2000" b="0" dirty="0" smtClean="0">
                <a:solidFill>
                  <a:srgbClr val="FF0000"/>
                </a:solidFill>
              </a:rPr>
              <a:t>Public </a:t>
            </a:r>
            <a:r>
              <a:rPr lang="en-GB" sz="2000" b="0" dirty="0" smtClean="0">
                <a:solidFill>
                  <a:srgbClr val="FF0000"/>
                </a:solidFill>
              </a:rPr>
              <a:t>S&amp;T programmes</a:t>
            </a:r>
            <a:r>
              <a:rPr lang="en-GB" sz="2000" b="0" dirty="0" smtClean="0"/>
              <a:t> = </a:t>
            </a:r>
            <a:r>
              <a:rPr lang="en-GB" sz="2000" b="0" dirty="0" smtClean="0">
                <a:solidFill>
                  <a:srgbClr val="FF0000"/>
                </a:solidFill>
              </a:rPr>
              <a:t>niche </a:t>
            </a:r>
            <a:r>
              <a:rPr lang="en-GB" sz="2000" b="0" dirty="0" smtClean="0">
                <a:solidFill>
                  <a:srgbClr val="FF0000"/>
                </a:solidFill>
              </a:rPr>
              <a:t>applications </a:t>
            </a:r>
            <a:r>
              <a:rPr lang="en-GB" sz="2000" b="0" dirty="0" smtClean="0"/>
              <a:t>e.g. calculators </a:t>
            </a:r>
            <a:r>
              <a:rPr lang="en-GB" sz="2000" b="0" dirty="0" smtClean="0"/>
              <a:t>and space travel </a:t>
            </a:r>
            <a:r>
              <a:rPr lang="en-GB" sz="2000" b="0" dirty="0" smtClean="0"/>
              <a:t>helped improve </a:t>
            </a:r>
            <a:r>
              <a:rPr lang="en-GB" sz="2000" b="0" dirty="0" smtClean="0"/>
              <a:t>solar cell </a:t>
            </a:r>
            <a:r>
              <a:rPr lang="en-GB" sz="2000" b="0" dirty="0" smtClean="0"/>
              <a:t>efficiency =&gt; </a:t>
            </a:r>
            <a:r>
              <a:rPr lang="en-GB" sz="2000" b="0" dirty="0" smtClean="0"/>
              <a:t>the technological trajectory of solar cells moved on from a technological niche to a market </a:t>
            </a:r>
            <a:r>
              <a:rPr lang="en-GB" sz="2000" b="0" dirty="0" smtClean="0"/>
              <a:t>niche (van den Heuvel and van den Bergh 2009).</a:t>
            </a: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21</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395536" y="1196752"/>
            <a:ext cx="8568952" cy="504056"/>
          </a:xfrm>
        </p:spPr>
        <p:txBody>
          <a:bodyPr>
            <a:noAutofit/>
          </a:bodyPr>
          <a:lstStyle/>
          <a:p>
            <a:r>
              <a:rPr lang="en-US" sz="2200" dirty="0" smtClean="0"/>
              <a:t>Un-locking eco-innovation: The role of </a:t>
            </a:r>
            <a:r>
              <a:rPr lang="en-US" sz="2200" dirty="0" smtClean="0">
                <a:solidFill>
                  <a:srgbClr val="FF0000"/>
                </a:solidFill>
              </a:rPr>
              <a:t>r</a:t>
            </a:r>
            <a:r>
              <a:rPr lang="en-US" sz="2200" dirty="0" smtClean="0">
                <a:solidFill>
                  <a:srgbClr val="FF0000"/>
                </a:solidFill>
              </a:rPr>
              <a:t>egulatory changes</a:t>
            </a:r>
            <a:endParaRPr lang="en-US" sz="2200" dirty="0" smtClean="0">
              <a:solidFill>
                <a:srgbClr val="FF0000"/>
              </a:solidFill>
            </a:endParaRPr>
          </a:p>
        </p:txBody>
      </p:sp>
      <p:sp>
        <p:nvSpPr>
          <p:cNvPr id="52227" name="Espace réservé du contenu 2"/>
          <p:cNvSpPr>
            <a:spLocks noGrp="1"/>
          </p:cNvSpPr>
          <p:nvPr>
            <p:ph idx="1"/>
          </p:nvPr>
        </p:nvSpPr>
        <p:spPr>
          <a:xfrm>
            <a:off x="179512" y="1916832"/>
            <a:ext cx="8784976" cy="4320480"/>
          </a:xfrm>
        </p:spPr>
        <p:txBody>
          <a:bodyPr>
            <a:normAutofit fontScale="92500"/>
          </a:bodyPr>
          <a:lstStyle/>
          <a:p>
            <a:r>
              <a:rPr lang="en-GB" sz="2000" b="0" dirty="0" smtClean="0"/>
              <a:t>Legislative </a:t>
            </a:r>
            <a:r>
              <a:rPr lang="en-GB" sz="2000" b="0" dirty="0" smtClean="0"/>
              <a:t>and other </a:t>
            </a:r>
            <a:r>
              <a:rPr lang="en-GB" sz="2000" b="0" dirty="0" smtClean="0">
                <a:solidFill>
                  <a:srgbClr val="FF0000"/>
                </a:solidFill>
              </a:rPr>
              <a:t>regulatory pressures </a:t>
            </a:r>
            <a:r>
              <a:rPr lang="en-GB" sz="2000" b="0" dirty="0" smtClean="0"/>
              <a:t>are even the main external forces leading to the adoption of </a:t>
            </a:r>
            <a:r>
              <a:rPr lang="en-GB" sz="2000" b="0" dirty="0" smtClean="0"/>
              <a:t>eco-innovations (</a:t>
            </a:r>
            <a:r>
              <a:rPr lang="en-GB" sz="2000" b="0" dirty="0" smtClean="0"/>
              <a:t>Nameroff et al. 2004). </a:t>
            </a:r>
            <a:endParaRPr lang="en-GB" sz="2000" b="0" dirty="0" smtClean="0"/>
          </a:p>
          <a:p>
            <a:endParaRPr lang="en-GB" sz="1000" b="0" dirty="0" smtClean="0"/>
          </a:p>
          <a:p>
            <a:r>
              <a:rPr lang="en-GB" sz="2000" b="0" dirty="0" smtClean="0">
                <a:solidFill>
                  <a:srgbClr val="FF0000"/>
                </a:solidFill>
              </a:rPr>
              <a:t>Regulatory push </a:t>
            </a:r>
            <a:r>
              <a:rPr lang="en-GB" sz="2000" b="0" dirty="0" smtClean="0"/>
              <a:t>is often the first opportunity for firms to start along an eco-innovation path by complying with regulatory </a:t>
            </a:r>
            <a:r>
              <a:rPr lang="en-GB" sz="2000" b="0" dirty="0" smtClean="0"/>
              <a:t>standards (van den Heuvel and van den Bergh 2009</a:t>
            </a:r>
            <a:r>
              <a:rPr lang="en-GB" sz="2000" b="0" dirty="0" smtClean="0"/>
              <a:t>). </a:t>
            </a:r>
            <a:endParaRPr lang="en-GB" sz="2000" b="0" dirty="0" smtClean="0"/>
          </a:p>
          <a:p>
            <a:endParaRPr lang="en-GB" sz="2000" b="0" dirty="0" smtClean="0"/>
          </a:p>
          <a:p>
            <a:r>
              <a:rPr lang="fr-FR" sz="2000" b="0" dirty="0" err="1" smtClean="0"/>
              <a:t>E.g</a:t>
            </a:r>
            <a:r>
              <a:rPr lang="fr-FR" sz="2000" b="0" dirty="0" smtClean="0"/>
              <a:t>. </a:t>
            </a:r>
            <a:r>
              <a:rPr lang="en-GB" sz="2000" b="0" dirty="0" smtClean="0">
                <a:solidFill>
                  <a:srgbClr val="FF0000"/>
                </a:solidFill>
              </a:rPr>
              <a:t>US large revisions of environmental law </a:t>
            </a:r>
            <a:r>
              <a:rPr lang="en-GB" sz="2000" b="0" dirty="0" smtClean="0"/>
              <a:t>during the 1980s and 1990s were followed by a rapid growth in green chemistry patenting. </a:t>
            </a:r>
          </a:p>
          <a:p>
            <a:endParaRPr lang="en-GB" sz="2000" b="0" dirty="0" smtClean="0"/>
          </a:p>
          <a:p>
            <a:pPr algn="ctr">
              <a:lnSpc>
                <a:spcPct val="150000"/>
              </a:lnSpc>
              <a:buNone/>
            </a:pPr>
            <a:r>
              <a:rPr lang="en-GB" sz="2400" b="0" dirty="0" smtClean="0">
                <a:solidFill>
                  <a:srgbClr val="0070C0"/>
                </a:solidFill>
              </a:rPr>
              <a:t>“There </a:t>
            </a:r>
            <a:r>
              <a:rPr lang="en-GB" sz="2400" b="0" dirty="0" smtClean="0">
                <a:solidFill>
                  <a:srgbClr val="0070C0"/>
                </a:solidFill>
              </a:rPr>
              <a:t>is more evidence of regulations stimulating radical innovation than of market-based instruments doing </a:t>
            </a:r>
            <a:r>
              <a:rPr lang="en-GB" sz="2400" b="0" dirty="0" smtClean="0">
                <a:solidFill>
                  <a:srgbClr val="0070C0"/>
                </a:solidFill>
              </a:rPr>
              <a:t>so.</a:t>
            </a:r>
            <a:r>
              <a:rPr lang="en-GB" sz="2400" b="0" dirty="0" smtClean="0">
                <a:solidFill>
                  <a:srgbClr val="0070C0"/>
                </a:solidFill>
              </a:rPr>
              <a:t>” </a:t>
            </a:r>
            <a:r>
              <a:rPr lang="en-GB" sz="1700" b="0" dirty="0" smtClean="0"/>
              <a:t>(Kemp and </a:t>
            </a:r>
            <a:r>
              <a:rPr lang="en-GB" sz="1700" b="0" dirty="0" err="1" smtClean="0"/>
              <a:t>Pontoglio</a:t>
            </a:r>
            <a:r>
              <a:rPr lang="en-GB" sz="1700" b="0" dirty="0" smtClean="0"/>
              <a:t> 2011</a:t>
            </a:r>
            <a:r>
              <a:rPr lang="en-GB" sz="1700" b="0" dirty="0" smtClean="0"/>
              <a:t>)</a:t>
            </a: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22</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323528" y="1196752"/>
            <a:ext cx="8064896" cy="860425"/>
          </a:xfrm>
        </p:spPr>
        <p:txBody>
          <a:bodyPr>
            <a:normAutofit/>
          </a:bodyPr>
          <a:lstStyle/>
          <a:p>
            <a:r>
              <a:rPr lang="en-GB" sz="2200" dirty="0" smtClean="0"/>
              <a:t>Un-locking eco-innovation: The role of </a:t>
            </a:r>
            <a:r>
              <a:rPr lang="en-GB" sz="2200" dirty="0" smtClean="0">
                <a:solidFill>
                  <a:srgbClr val="FF0000"/>
                </a:solidFill>
              </a:rPr>
              <a:t>lead </a:t>
            </a:r>
            <a:r>
              <a:rPr lang="en-GB" sz="2200" dirty="0" smtClean="0">
                <a:solidFill>
                  <a:srgbClr val="FF0000"/>
                </a:solidFill>
              </a:rPr>
              <a:t>users</a:t>
            </a:r>
            <a:endParaRPr lang="fr-FR" sz="2200" dirty="0" smtClean="0">
              <a:solidFill>
                <a:srgbClr val="FF0000"/>
              </a:solidFill>
            </a:endParaRPr>
          </a:p>
        </p:txBody>
      </p:sp>
      <p:sp>
        <p:nvSpPr>
          <p:cNvPr id="50179" name="Espace réservé du contenu 2"/>
          <p:cNvSpPr>
            <a:spLocks noGrp="1"/>
          </p:cNvSpPr>
          <p:nvPr>
            <p:ph idx="1"/>
          </p:nvPr>
        </p:nvSpPr>
        <p:spPr>
          <a:xfrm>
            <a:off x="179512" y="2348880"/>
            <a:ext cx="8640763" cy="3816350"/>
          </a:xfrm>
        </p:spPr>
        <p:txBody>
          <a:bodyPr>
            <a:normAutofit/>
          </a:bodyPr>
          <a:lstStyle/>
          <a:p>
            <a:pPr>
              <a:lnSpc>
                <a:spcPct val="150000"/>
              </a:lnSpc>
            </a:pPr>
            <a:r>
              <a:rPr lang="en-GB" sz="2000" b="0" dirty="0" smtClean="0">
                <a:solidFill>
                  <a:srgbClr val="FF0000"/>
                </a:solidFill>
              </a:rPr>
              <a:t>Change in consumer preferences </a:t>
            </a:r>
            <a:r>
              <a:rPr lang="en-GB" sz="2000" b="0" dirty="0" smtClean="0"/>
              <a:t>can </a:t>
            </a:r>
            <a:r>
              <a:rPr lang="en-GB" sz="2000" b="0" dirty="0" smtClean="0"/>
              <a:t>trigger eco-innovative changes. </a:t>
            </a:r>
            <a:r>
              <a:rPr lang="en-GB" sz="2000" b="0" dirty="0" smtClean="0"/>
              <a:t>Ex. the </a:t>
            </a:r>
            <a:r>
              <a:rPr lang="en-GB" sz="2000" b="0" dirty="0" smtClean="0"/>
              <a:t>trajectory of personal transportation technologies was disrupted by ecological </a:t>
            </a:r>
            <a:r>
              <a:rPr lang="en-GB" sz="2000" b="0" dirty="0" smtClean="0"/>
              <a:t>concerns (Windrum et al. </a:t>
            </a:r>
            <a:r>
              <a:rPr lang="en-GB" sz="2000" b="0" dirty="0" smtClean="0"/>
              <a:t>2009) =&gt; awareness important.</a:t>
            </a:r>
            <a:endParaRPr lang="en-GB" sz="2000" b="0" dirty="0" smtClean="0"/>
          </a:p>
          <a:p>
            <a:pPr>
              <a:lnSpc>
                <a:spcPct val="150000"/>
              </a:lnSpc>
            </a:pPr>
            <a:endParaRPr lang="en-GB" sz="2000" b="0" dirty="0" smtClean="0"/>
          </a:p>
          <a:p>
            <a:pPr>
              <a:lnSpc>
                <a:spcPct val="150000"/>
              </a:lnSpc>
            </a:pPr>
            <a:r>
              <a:rPr lang="en-GB" sz="2000" b="0" dirty="0" smtClean="0"/>
              <a:t>Ecological concerns triggered </a:t>
            </a:r>
            <a:r>
              <a:rPr lang="en-GB" sz="2000" b="0" dirty="0" smtClean="0"/>
              <a:t>the emergence of heterogeneous consumer </a:t>
            </a:r>
            <a:r>
              <a:rPr lang="en-GB" sz="2000" b="0" dirty="0" smtClean="0"/>
              <a:t>preferences =&gt; </a:t>
            </a:r>
            <a:r>
              <a:rPr lang="en-GB" sz="2000" b="0" dirty="0" smtClean="0"/>
              <a:t>development of cleaner product designs within the dominant technological </a:t>
            </a:r>
            <a:r>
              <a:rPr lang="en-GB" sz="2000" b="0" dirty="0" smtClean="0"/>
              <a:t>paradigm =&gt; greener paradigm.</a:t>
            </a: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23</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251520" y="1124745"/>
            <a:ext cx="8136904" cy="648072"/>
          </a:xfrm>
        </p:spPr>
        <p:txBody>
          <a:bodyPr>
            <a:normAutofit/>
          </a:bodyPr>
          <a:lstStyle/>
          <a:p>
            <a:r>
              <a:rPr lang="en-GB" sz="2200" dirty="0" smtClean="0"/>
              <a:t>Un-locking eco-innovation: The role of </a:t>
            </a:r>
            <a:r>
              <a:rPr lang="en-GB" sz="2200" dirty="0" smtClean="0">
                <a:solidFill>
                  <a:srgbClr val="FF0000"/>
                </a:solidFill>
              </a:rPr>
              <a:t>lead users</a:t>
            </a:r>
            <a:endParaRPr lang="fr-FR" sz="2200" dirty="0" smtClean="0"/>
          </a:p>
        </p:txBody>
      </p:sp>
      <p:sp>
        <p:nvSpPr>
          <p:cNvPr id="51203" name="Espace réservé du contenu 2"/>
          <p:cNvSpPr>
            <a:spLocks noGrp="1"/>
          </p:cNvSpPr>
          <p:nvPr>
            <p:ph idx="1"/>
          </p:nvPr>
        </p:nvSpPr>
        <p:spPr>
          <a:xfrm>
            <a:off x="251521" y="2060848"/>
            <a:ext cx="8424936" cy="4176464"/>
          </a:xfrm>
        </p:spPr>
        <p:txBody>
          <a:bodyPr>
            <a:normAutofit/>
          </a:bodyPr>
          <a:lstStyle/>
          <a:p>
            <a:pPr marL="0" indent="0">
              <a:lnSpc>
                <a:spcPct val="150000"/>
              </a:lnSpc>
              <a:buFont typeface="Wingdings 2" pitchFamily="18" charset="2"/>
              <a:buNone/>
              <a:tabLst>
                <a:tab pos="0" algn="l"/>
              </a:tabLst>
            </a:pPr>
            <a:r>
              <a:rPr lang="en-GB" sz="2000" b="0" dirty="0" smtClean="0">
                <a:solidFill>
                  <a:srgbClr val="FF0000"/>
                </a:solidFill>
              </a:rPr>
              <a:t>Early </a:t>
            </a:r>
            <a:r>
              <a:rPr lang="en-GB" sz="2000" b="0" dirty="0" smtClean="0">
                <a:solidFill>
                  <a:srgbClr val="FF0000"/>
                </a:solidFill>
              </a:rPr>
              <a:t>adopters </a:t>
            </a:r>
            <a:r>
              <a:rPr lang="en-GB" sz="2000" b="0" dirty="0" smtClean="0"/>
              <a:t>play a crucial </a:t>
            </a:r>
            <a:r>
              <a:rPr lang="en-GB" sz="2000" b="0" dirty="0" smtClean="0"/>
              <a:t>role: </a:t>
            </a:r>
            <a:r>
              <a:rPr lang="en-GB" sz="2000" b="0" dirty="0" smtClean="0">
                <a:solidFill>
                  <a:srgbClr val="FF0000"/>
                </a:solidFill>
              </a:rPr>
              <a:t>attribute </a:t>
            </a:r>
            <a:r>
              <a:rPr lang="en-GB" sz="2000" b="0" dirty="0" smtClean="0">
                <a:solidFill>
                  <a:srgbClr val="FF0000"/>
                </a:solidFill>
              </a:rPr>
              <a:t>meaning to the </a:t>
            </a:r>
            <a:r>
              <a:rPr lang="en-GB" sz="2000" b="0" dirty="0" smtClean="0">
                <a:solidFill>
                  <a:srgbClr val="FF0000"/>
                </a:solidFill>
              </a:rPr>
              <a:t>product</a:t>
            </a:r>
            <a:r>
              <a:rPr lang="en-GB" sz="2000" b="0" dirty="0" smtClean="0"/>
              <a:t> =&gt;</a:t>
            </a:r>
            <a:r>
              <a:rPr lang="en-GB" sz="2000" b="0" dirty="0" smtClean="0"/>
              <a:t> </a:t>
            </a:r>
            <a:r>
              <a:rPr lang="en-GB" sz="2000" b="0" dirty="0" smtClean="0"/>
              <a:t>drive eco-innovation by contributing to the emergence of a niche market. E.g. Canadian forestry </a:t>
            </a:r>
            <a:r>
              <a:rPr lang="en-GB" sz="2000" b="0" dirty="0" smtClean="0"/>
              <a:t>sector (Sharma and </a:t>
            </a:r>
            <a:r>
              <a:rPr lang="en-GB" sz="2000" b="0" dirty="0" err="1" smtClean="0"/>
              <a:t>Henriques</a:t>
            </a:r>
            <a:r>
              <a:rPr lang="en-GB" sz="2000" b="0" dirty="0" smtClean="0"/>
              <a:t> 2005).</a:t>
            </a:r>
            <a:endParaRPr lang="en-GB" sz="2000" b="0" dirty="0" smtClean="0"/>
          </a:p>
          <a:p>
            <a:pPr marL="0" indent="0">
              <a:buFont typeface="Wingdings 2" pitchFamily="18" charset="2"/>
              <a:buNone/>
            </a:pPr>
            <a:endParaRPr lang="en-GB" sz="2000" b="0" dirty="0" smtClean="0"/>
          </a:p>
          <a:p>
            <a:pPr marL="0" indent="0">
              <a:buFont typeface="Wingdings 2" pitchFamily="18" charset="2"/>
              <a:buNone/>
            </a:pPr>
            <a:r>
              <a:rPr lang="en-GB" sz="2000" b="0" dirty="0" smtClean="0"/>
              <a:t>Social process by which early adopters influence markets = </a:t>
            </a:r>
            <a:r>
              <a:rPr lang="en-GB" sz="2000" b="0" dirty="0" smtClean="0">
                <a:solidFill>
                  <a:srgbClr val="FF0000"/>
                </a:solidFill>
              </a:rPr>
              <a:t>social </a:t>
            </a:r>
            <a:r>
              <a:rPr lang="en-GB" sz="2000" b="0" dirty="0" smtClean="0">
                <a:solidFill>
                  <a:srgbClr val="FF0000"/>
                </a:solidFill>
              </a:rPr>
              <a:t>feedback </a:t>
            </a:r>
            <a:r>
              <a:rPr lang="en-GB" sz="2000" b="0" dirty="0" smtClean="0">
                <a:solidFill>
                  <a:srgbClr val="FF0000"/>
                </a:solidFill>
              </a:rPr>
              <a:t>loops </a:t>
            </a:r>
            <a:r>
              <a:rPr lang="en-GB" sz="2000" b="0" dirty="0" smtClean="0"/>
              <a:t>(</a:t>
            </a:r>
            <a:r>
              <a:rPr lang="en-GB" sz="2000" b="0" dirty="0" err="1" smtClean="0"/>
              <a:t>Dijk</a:t>
            </a:r>
            <a:r>
              <a:rPr lang="en-GB" sz="2000" b="0" dirty="0" smtClean="0"/>
              <a:t> et al. </a:t>
            </a:r>
            <a:r>
              <a:rPr lang="en-GB" sz="2000" b="0" dirty="0" smtClean="0"/>
              <a:t>2011</a:t>
            </a:r>
            <a:r>
              <a:rPr lang="en-GB" sz="2000" b="0" dirty="0" smtClean="0"/>
              <a:t>)</a:t>
            </a:r>
            <a:r>
              <a:rPr lang="en-GB" sz="2000" b="0" dirty="0" smtClean="0"/>
              <a:t>: </a:t>
            </a:r>
            <a:endParaRPr lang="en-GB" sz="2000" b="0" dirty="0" smtClean="0"/>
          </a:p>
          <a:p>
            <a:pPr>
              <a:buFont typeface="Wingdings 2" pitchFamily="18" charset="2"/>
              <a:buNone/>
            </a:pPr>
            <a:endParaRPr lang="en-GB" sz="1400" b="0" dirty="0" smtClean="0"/>
          </a:p>
          <a:p>
            <a:pPr>
              <a:buFont typeface="Wingdings 2" pitchFamily="18" charset="2"/>
              <a:buAutoNum type="arabicParenR"/>
            </a:pPr>
            <a:r>
              <a:rPr lang="en-GB" sz="2000" b="0" dirty="0" smtClean="0"/>
              <a:t>Interactive learning between suppliers and users, </a:t>
            </a:r>
          </a:p>
          <a:p>
            <a:pPr>
              <a:buFont typeface="Wingdings 2" pitchFamily="18" charset="2"/>
              <a:buAutoNum type="arabicParenR"/>
            </a:pPr>
            <a:r>
              <a:rPr lang="en-GB" sz="2000" b="0" dirty="0" smtClean="0"/>
              <a:t>Endogenous tastes among consumers, </a:t>
            </a:r>
          </a:p>
          <a:p>
            <a:pPr>
              <a:buFont typeface="Wingdings 2" pitchFamily="18" charset="2"/>
              <a:buAutoNum type="arabicParenR"/>
            </a:pPr>
            <a:r>
              <a:rPr lang="en-GB" sz="2000" b="0" dirty="0" smtClean="0"/>
              <a:t>Social learning (attribution of meaning). </a:t>
            </a:r>
          </a:p>
          <a:p>
            <a:pPr>
              <a:buFont typeface="Wingdings 2" pitchFamily="18" charset="2"/>
              <a:buNone/>
            </a:pPr>
            <a:endParaRPr lang="en-GB" sz="1400" b="0" dirty="0" smtClean="0"/>
          </a:p>
          <a:p>
            <a:pPr marL="0" indent="0">
              <a:lnSpc>
                <a:spcPct val="150000"/>
              </a:lnSpc>
              <a:buFont typeface="Wingdings 2" pitchFamily="18" charset="2"/>
              <a:buNone/>
              <a:tabLst>
                <a:tab pos="0" algn="l"/>
              </a:tabLst>
            </a:pPr>
            <a:endParaRPr lang="fr-FR" sz="20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5"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6"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24</a:t>
            </a:fld>
            <a:endParaRPr lang="fr-FR" dirty="0"/>
          </a:p>
        </p:txBody>
      </p:sp>
      <p:sp>
        <p:nvSpPr>
          <p:cNvPr id="8"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smtClean="0">
                <a:ln>
                  <a:noFill/>
                </a:ln>
                <a:solidFill>
                  <a:schemeClr val="tx1"/>
                </a:solidFill>
                <a:effectLst/>
                <a:uLnTx/>
                <a:uFillTx/>
                <a:latin typeface="+mj-lt"/>
                <a:ea typeface="+mj-ea"/>
                <a:cs typeface="+mj-cs"/>
              </a:rPr>
              <a:t> </a:t>
            </a:r>
            <a:r>
              <a:rPr kumimoji="0" lang="en-US" sz="2600" b="1" i="0" u="none" strike="noStrike" kern="1200" cap="none" spc="0" normalizeH="0" baseline="0" smtClean="0">
                <a:ln>
                  <a:noFill/>
                </a:ln>
                <a:solidFill>
                  <a:schemeClr val="tx1"/>
                </a:solidFill>
                <a:effectLst/>
                <a:uLnTx/>
                <a:uFillTx/>
                <a:latin typeface="+mj-lt"/>
                <a:ea typeface="+mj-ea"/>
                <a:cs typeface="+mj-cs"/>
              </a:rPr>
              <a:t>Case </a:t>
            </a:r>
            <a:r>
              <a:rPr kumimoji="0" lang="en-US" sz="2600" b="1" i="0" u="none" strike="noStrike" kern="1200" cap="none" spc="0" normalizeH="0" baseline="0" smtClean="0">
                <a:ln>
                  <a:noFill/>
                </a:ln>
                <a:solidFill>
                  <a:schemeClr val="tx1"/>
                </a:solidFill>
                <a:effectLst/>
                <a:uLnTx/>
                <a:uFillTx/>
                <a:latin typeface="+mj-lt"/>
                <a:ea typeface="+mj-ea"/>
                <a:cs typeface="+mj-cs"/>
              </a:rPr>
              <a:t>studies</a:t>
            </a:r>
            <a:endParaRPr kumimoji="0" lang="en-US" sz="2600" b="0" i="0" u="none" strike="noStrike" kern="1200" cap="none" spc="0" normalizeH="0" baseline="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endParaRPr lang="fr-FR" smtClean="0"/>
          </a:p>
        </p:txBody>
      </p:sp>
      <p:sp>
        <p:nvSpPr>
          <p:cNvPr id="41987" name="Espace réservé du numéro de diapositive 3"/>
          <p:cNvSpPr>
            <a:spLocks noGrp="1"/>
          </p:cNvSpPr>
          <p:nvPr>
            <p:ph type="sldNum" sz="quarter" idx="4294967295"/>
          </p:nvPr>
        </p:nvSpPr>
        <p:spPr bwMode="auto">
          <a:xfrm>
            <a:off x="7924800" y="6356350"/>
            <a:ext cx="762000" cy="365125"/>
          </a:xfrm>
          <a:prstGeom prst="rect">
            <a:avLst/>
          </a:prstGeom>
          <a:noFill/>
          <a:ln>
            <a:miter lim="800000"/>
            <a:headEnd/>
            <a:tailEnd/>
          </a:ln>
        </p:spPr>
        <p:txBody>
          <a:bodyPr/>
          <a:lstStyle/>
          <a:p>
            <a:fld id="{F1B6E9D3-1051-4722-A9B3-B17D685B5AC3}" type="slidenum">
              <a:rPr lang="fr-BE"/>
              <a:pPr/>
              <a:t>25</a:t>
            </a:fld>
            <a:endParaRPr lang="fr-BE"/>
          </a:p>
        </p:txBody>
      </p:sp>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charset="0"/>
            </a:endParaRPr>
          </a:p>
        </p:txBody>
      </p:sp>
      <p:sp>
        <p:nvSpPr>
          <p:cNvPr id="41989" name="Espace réservé du contenu 2"/>
          <p:cNvSpPr>
            <a:spLocks noGrp="1"/>
          </p:cNvSpPr>
          <p:nvPr>
            <p:ph idx="1"/>
          </p:nvPr>
        </p:nvSpPr>
        <p:spPr>
          <a:xfrm>
            <a:off x="1259632" y="620688"/>
            <a:ext cx="6768752" cy="5832648"/>
          </a:xfrm>
        </p:spPr>
        <p:txBody>
          <a:bodyPr>
            <a:normAutofit/>
          </a:bodyPr>
          <a:lstStyle/>
          <a:p>
            <a:pPr algn="ctr">
              <a:lnSpc>
                <a:spcPct val="200000"/>
              </a:lnSpc>
              <a:buFont typeface="Wingdings 2" pitchFamily="18" charset="2"/>
              <a:buNone/>
            </a:pPr>
            <a:r>
              <a:rPr lang="fr-FR" sz="3200" dirty="0" smtClean="0">
                <a:solidFill>
                  <a:schemeClr val="bg1"/>
                </a:solidFill>
              </a:rPr>
              <a:t>End of Part I</a:t>
            </a:r>
          </a:p>
        </p:txBody>
      </p:sp>
      <p:sp>
        <p:nvSpPr>
          <p:cNvPr id="41990" name="AutoShape 2" descr="Image result for Lunch break"/>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GB"/>
          </a:p>
        </p:txBody>
      </p:sp>
      <p:pic>
        <p:nvPicPr>
          <p:cNvPr id="41991" name="Picture 4" descr="https://media.licdn.com/mpr/mpr/p/5/005/06c/37b/160cd10.jpg"/>
          <p:cNvPicPr>
            <a:picLocks noChangeAspect="1" noChangeArrowheads="1"/>
          </p:cNvPicPr>
          <p:nvPr/>
        </p:nvPicPr>
        <p:blipFill>
          <a:blip r:embed="rId3" cstate="email"/>
          <a:srcRect/>
          <a:stretch>
            <a:fillRect/>
          </a:stretch>
        </p:blipFill>
        <p:spPr bwMode="auto">
          <a:xfrm>
            <a:off x="1331640" y="1988840"/>
            <a:ext cx="658304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251520" y="1052736"/>
            <a:ext cx="6769100" cy="720080"/>
          </a:xfrm>
        </p:spPr>
        <p:txBody>
          <a:bodyPr/>
          <a:lstStyle/>
          <a:p>
            <a:pPr>
              <a:buFont typeface="Arial" pitchFamily="34" charset="0"/>
              <a:buChar char="•"/>
            </a:pPr>
            <a:r>
              <a:rPr lang="fr-FR" dirty="0" smtClean="0">
                <a:solidFill>
                  <a:schemeClr val="tx1"/>
                </a:solidFill>
              </a:rPr>
              <a:t> </a:t>
            </a:r>
            <a:r>
              <a:rPr lang="fr-FR" dirty="0" err="1" smtClean="0">
                <a:solidFill>
                  <a:schemeClr val="tx1"/>
                </a:solidFill>
              </a:rPr>
              <a:t>Definition</a:t>
            </a:r>
            <a:r>
              <a:rPr lang="fr-FR" dirty="0" smtClean="0">
                <a:solidFill>
                  <a:schemeClr val="tx1"/>
                </a:solidFill>
              </a:rPr>
              <a:t>:</a:t>
            </a:r>
            <a:endParaRPr lang="fr-FR" b="0" dirty="0" smtClean="0">
              <a:solidFill>
                <a:schemeClr val="tx1"/>
              </a:solidFill>
            </a:endParaRPr>
          </a:p>
        </p:txBody>
      </p:sp>
      <p:sp>
        <p:nvSpPr>
          <p:cNvPr id="32771" name="Espace réservé du contenu 2"/>
          <p:cNvSpPr>
            <a:spLocks noGrp="1"/>
          </p:cNvSpPr>
          <p:nvPr>
            <p:ph idx="1"/>
          </p:nvPr>
        </p:nvSpPr>
        <p:spPr>
          <a:xfrm>
            <a:off x="2304132" y="1340768"/>
            <a:ext cx="6839868" cy="504056"/>
          </a:xfrm>
        </p:spPr>
        <p:txBody>
          <a:bodyPr>
            <a:normAutofit/>
          </a:bodyPr>
          <a:lstStyle/>
          <a:p>
            <a:pPr>
              <a:buNone/>
            </a:pPr>
            <a:r>
              <a:rPr lang="en-GB" sz="2000" b="0" dirty="0" smtClean="0"/>
              <a:t>Google search “SAEI”: 10 results all related to the EIO.</a:t>
            </a:r>
            <a:endParaRPr lang="fr-FR" sz="2000" b="0" dirty="0" smtClean="0"/>
          </a:p>
          <a:p>
            <a:pPr>
              <a:buNone/>
            </a:pPr>
            <a:endParaRPr lang="fr-FR" sz="2000" b="0" dirty="0" smtClean="0"/>
          </a:p>
        </p:txBody>
      </p:sp>
      <p:sp>
        <p:nvSpPr>
          <p:cNvPr id="5" name="Titre 6"/>
          <p:cNvSpPr txBox="1">
            <a:spLocks/>
          </p:cNvSpPr>
          <p:nvPr/>
        </p:nvSpPr>
        <p:spPr>
          <a:xfrm>
            <a:off x="1547664" y="188640"/>
            <a:ext cx="7139136" cy="864096"/>
          </a:xfrm>
          <a:prstGeom prst="rect">
            <a:avLst/>
          </a:prstGeom>
        </p:spPr>
        <p:txBody>
          <a:bodyPr vert="horz" lIns="91440" tIns="45720" rIns="91440" bIns="45720" rtlCol="0" anchor="b">
            <a:normAutofit/>
          </a:bodyPr>
          <a:lstStyle/>
          <a:p>
            <a:pPr lvl="0">
              <a:spcBef>
                <a:spcPct val="0"/>
              </a:spcBef>
            </a:pPr>
            <a:r>
              <a:rPr kumimoji="0" lang="en-GB" sz="2800" b="1" i="0" u="none" strike="noStrike" kern="1200" cap="none" spc="0" normalizeH="0" baseline="0" noProof="0" dirty="0" smtClean="0">
                <a:ln>
                  <a:noFill/>
                </a:ln>
                <a:solidFill>
                  <a:schemeClr val="tx2"/>
                </a:solidFill>
                <a:effectLst/>
                <a:uLnTx/>
                <a:uFillTx/>
                <a:latin typeface="+mj-lt"/>
                <a:ea typeface="+mj-ea"/>
                <a:cs typeface="+mj-cs"/>
              </a:rPr>
              <a:t>II. </a:t>
            </a:r>
            <a:r>
              <a:rPr lang="en-US" sz="2800" b="1" dirty="0" smtClean="0">
                <a:solidFill>
                  <a:schemeClr val="tx2"/>
                </a:solidFill>
                <a:latin typeface="+mj-lt"/>
                <a:ea typeface="+mj-ea"/>
                <a:cs typeface="+mj-cs"/>
              </a:rPr>
              <a:t>The social aspects of eco-innovation</a:t>
            </a:r>
          </a:p>
        </p:txBody>
      </p:sp>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26</a:t>
            </a:fld>
            <a:endParaRPr lang="fr-FR" dirty="0"/>
          </a:p>
        </p:txBody>
      </p:sp>
      <p:sp>
        <p:nvSpPr>
          <p:cNvPr id="10" name="Rectangle 9"/>
          <p:cNvSpPr/>
          <p:nvPr/>
        </p:nvSpPr>
        <p:spPr>
          <a:xfrm rot="16200000">
            <a:off x="6727195" y="3639979"/>
            <a:ext cx="4572000" cy="261610"/>
          </a:xfrm>
          <a:prstGeom prst="rect">
            <a:avLst/>
          </a:prstGeom>
        </p:spPr>
        <p:txBody>
          <a:bodyPr>
            <a:spAutoFit/>
          </a:bodyPr>
          <a:lstStyle/>
          <a:p>
            <a:r>
              <a:rPr lang="en-GB" sz="1100" u="sng" dirty="0" smtClean="0"/>
              <a:t>Source</a:t>
            </a:r>
            <a:r>
              <a:rPr lang="en-GB" sz="1100" dirty="0" smtClean="0"/>
              <a:t>: </a:t>
            </a:r>
            <a:r>
              <a:rPr lang="en-GB" sz="1100" u="sng" dirty="0" smtClean="0">
                <a:hlinkClick r:id="rId2"/>
              </a:rPr>
              <a:t>http://database.eco-innovation.eu/indicators/index/area:63</a:t>
            </a:r>
            <a:r>
              <a:rPr lang="en-GB" sz="1100" dirty="0" smtClean="0"/>
              <a:t> </a:t>
            </a:r>
            <a:endParaRPr lang="fr-FR" sz="1100" dirty="0"/>
          </a:p>
        </p:txBody>
      </p:sp>
      <p:pic>
        <p:nvPicPr>
          <p:cNvPr id="11" name="Image 10"/>
          <p:cNvPicPr/>
          <p:nvPr/>
        </p:nvPicPr>
        <p:blipFill>
          <a:blip r:embed="rId3" cstate="email"/>
          <a:srcRect/>
          <a:stretch>
            <a:fillRect/>
          </a:stretch>
        </p:blipFill>
        <p:spPr bwMode="auto">
          <a:xfrm>
            <a:off x="179512" y="1916832"/>
            <a:ext cx="5760720" cy="3187651"/>
          </a:xfrm>
          <a:prstGeom prst="rect">
            <a:avLst/>
          </a:prstGeom>
          <a:noFill/>
          <a:ln w="9525">
            <a:noFill/>
            <a:miter lim="800000"/>
            <a:headEnd/>
            <a:tailEnd/>
          </a:ln>
        </p:spPr>
      </p:pic>
      <p:pic>
        <p:nvPicPr>
          <p:cNvPr id="12" name="Image 11"/>
          <p:cNvPicPr/>
          <p:nvPr/>
        </p:nvPicPr>
        <p:blipFill>
          <a:blip r:embed="rId4" cstate="email"/>
          <a:srcRect/>
          <a:stretch>
            <a:fillRect/>
          </a:stretch>
        </p:blipFill>
        <p:spPr bwMode="auto">
          <a:xfrm>
            <a:off x="2411760" y="5229200"/>
            <a:ext cx="5760720" cy="1027609"/>
          </a:xfrm>
          <a:prstGeom prst="rect">
            <a:avLst/>
          </a:prstGeom>
          <a:noFill/>
          <a:ln w="9525">
            <a:noFill/>
            <a:miter lim="800000"/>
            <a:headEnd/>
            <a:tailEnd/>
          </a:ln>
        </p:spPr>
      </p:pic>
      <p:sp>
        <p:nvSpPr>
          <p:cNvPr id="13" name="Ellipse 12"/>
          <p:cNvSpPr/>
          <p:nvPr/>
        </p:nvSpPr>
        <p:spPr>
          <a:xfrm>
            <a:off x="1403648" y="4365104"/>
            <a:ext cx="25202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p:cNvSpPr txBox="1"/>
          <p:nvPr/>
        </p:nvSpPr>
        <p:spPr>
          <a:xfrm>
            <a:off x="6300192" y="2348880"/>
            <a:ext cx="2232248" cy="2492990"/>
          </a:xfrm>
          <a:prstGeom prst="rect">
            <a:avLst/>
          </a:prstGeom>
          <a:noFill/>
        </p:spPr>
        <p:txBody>
          <a:bodyPr wrap="square" rtlCol="0">
            <a:spAutoFit/>
          </a:bodyPr>
          <a:lstStyle/>
          <a:p>
            <a:pPr algn="ctr">
              <a:lnSpc>
                <a:spcPct val="150000"/>
              </a:lnSpc>
              <a:buFont typeface="Symbol"/>
              <a:buChar char="Þ"/>
            </a:pPr>
            <a:r>
              <a:rPr lang="en-GB" sz="3200" b="1" dirty="0" smtClean="0">
                <a:solidFill>
                  <a:srgbClr val="0070C0"/>
                </a:solidFill>
              </a:rPr>
              <a:t>SAEI = </a:t>
            </a:r>
          </a:p>
          <a:p>
            <a:pPr algn="ctr">
              <a:lnSpc>
                <a:spcPct val="150000"/>
              </a:lnSpc>
            </a:pPr>
            <a:r>
              <a:rPr lang="en-GB" sz="2400" b="1" dirty="0" smtClean="0">
                <a:solidFill>
                  <a:srgbClr val="0070C0"/>
                </a:solidFill>
              </a:rPr>
              <a:t>What actors </a:t>
            </a:r>
            <a:r>
              <a:rPr lang="en-GB" sz="2400" b="1" dirty="0" smtClean="0">
                <a:solidFill>
                  <a:srgbClr val="0070C0"/>
                </a:solidFill>
              </a:rPr>
              <a:t>BELIEVE and DO</a:t>
            </a:r>
            <a:endParaRPr lang="en-GB" sz="2400" b="1" dirty="0">
              <a:solidFill>
                <a:srgbClr val="0070C0"/>
              </a:solidFill>
            </a:endParaRPr>
          </a:p>
        </p:txBody>
      </p:sp>
      <p:sp>
        <p:nvSpPr>
          <p:cNvPr id="15" name="Ellipse 14"/>
          <p:cNvSpPr/>
          <p:nvPr/>
        </p:nvSpPr>
        <p:spPr>
          <a:xfrm>
            <a:off x="2267744" y="5661248"/>
            <a:ext cx="151216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27</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pPr>
            <a:r>
              <a:rPr kumimoji="0" lang="en-GB" sz="2600" b="1" i="0" u="none" strike="noStrike" kern="1200" cap="none" spc="0" normalizeH="0" baseline="0" dirty="0" smtClean="0">
                <a:ln>
                  <a:noFill/>
                </a:ln>
                <a:solidFill>
                  <a:schemeClr val="tx1"/>
                </a:solidFill>
                <a:effectLst/>
                <a:uLnTx/>
                <a:uFillTx/>
                <a:latin typeface="+mj-lt"/>
                <a:ea typeface="+mj-ea"/>
                <a:cs typeface="+mj-cs"/>
              </a:rPr>
              <a:t>Example</a:t>
            </a:r>
            <a:r>
              <a:rPr kumimoji="0" lang="en-GB" sz="2600" b="1" i="0" u="none" strike="noStrike" kern="1200" cap="none" spc="0" normalizeH="0" dirty="0" smtClean="0">
                <a:ln>
                  <a:noFill/>
                </a:ln>
                <a:solidFill>
                  <a:schemeClr val="tx1"/>
                </a:solidFill>
                <a:effectLst/>
                <a:uLnTx/>
                <a:uFillTx/>
                <a:latin typeface="+mj-lt"/>
                <a:ea typeface="+mj-ea"/>
                <a:cs typeface="+mj-cs"/>
              </a:rPr>
              <a:t> of a SAEI</a:t>
            </a:r>
            <a:r>
              <a:rPr lang="en-GB" sz="2600" b="1" dirty="0" smtClean="0">
                <a:latin typeface="+mj-lt"/>
                <a:ea typeface="+mj-ea"/>
                <a:cs typeface="+mj-cs"/>
              </a:rPr>
              <a:t>: </a:t>
            </a:r>
            <a:r>
              <a:rPr lang="en-GB" sz="2600" b="1" dirty="0" smtClean="0">
                <a:solidFill>
                  <a:srgbClr val="FF0000"/>
                </a:solidFill>
                <a:latin typeface="+mj-lt"/>
                <a:ea typeface="+mj-ea"/>
                <a:cs typeface="+mj-cs"/>
              </a:rPr>
              <a:t>people’s beliefs</a:t>
            </a:r>
            <a:endParaRPr kumimoji="0" lang="en-GB" sz="2600" b="0" i="0" u="none" strike="noStrike" kern="1200" cap="none" spc="0" normalizeH="0" baseline="0" dirty="0" smtClean="0">
              <a:ln>
                <a:noFill/>
              </a:ln>
              <a:solidFill>
                <a:srgbClr val="FF0000"/>
              </a:solidFill>
              <a:effectLst/>
              <a:uLnTx/>
              <a:uFillTx/>
              <a:latin typeface="+mj-lt"/>
              <a:ea typeface="+mj-ea"/>
              <a:cs typeface="+mj-cs"/>
            </a:endParaRPr>
          </a:p>
        </p:txBody>
      </p:sp>
      <p:pic>
        <p:nvPicPr>
          <p:cNvPr id="11" name="Espace réservé du contenu 10"/>
          <p:cNvPicPr>
            <a:picLocks noGrp="1" noChangeAspect="1"/>
          </p:cNvPicPr>
          <p:nvPr>
            <p:ph idx="1"/>
          </p:nvPr>
        </p:nvPicPr>
        <p:blipFill>
          <a:blip r:embed="rId3" cstate="email"/>
          <a:srcRect/>
          <a:stretch>
            <a:fillRect/>
          </a:stretch>
        </p:blipFill>
        <p:spPr bwMode="auto">
          <a:xfrm>
            <a:off x="251520" y="1268760"/>
            <a:ext cx="4896544" cy="4872382"/>
          </a:xfrm>
          <a:prstGeom prst="rect">
            <a:avLst/>
          </a:prstGeom>
          <a:noFill/>
          <a:ln w="9525">
            <a:noFill/>
            <a:miter lim="800000"/>
            <a:headEnd/>
            <a:tailEnd/>
          </a:ln>
        </p:spPr>
      </p:pic>
      <p:sp>
        <p:nvSpPr>
          <p:cNvPr id="12" name="Rectangle 11"/>
          <p:cNvSpPr/>
          <p:nvPr/>
        </p:nvSpPr>
        <p:spPr>
          <a:xfrm rot="16200000">
            <a:off x="6650251" y="3491027"/>
            <a:ext cx="4572000" cy="415498"/>
          </a:xfrm>
          <a:prstGeom prst="rect">
            <a:avLst/>
          </a:prstGeom>
        </p:spPr>
        <p:txBody>
          <a:bodyPr>
            <a:spAutoFit/>
          </a:bodyPr>
          <a:lstStyle/>
          <a:p>
            <a:r>
              <a:rPr lang="en-GB" sz="1000" u="sng" dirty="0" smtClean="0"/>
              <a:t>Source</a:t>
            </a:r>
            <a:r>
              <a:rPr lang="en-GB" sz="1000" dirty="0" smtClean="0"/>
              <a:t>: </a:t>
            </a:r>
            <a:r>
              <a:rPr lang="en-GB" sz="1000" dirty="0" err="1" smtClean="0"/>
              <a:t>Eurobarometer</a:t>
            </a:r>
            <a:r>
              <a:rPr lang="en-GB" sz="1000" dirty="0" smtClean="0"/>
              <a:t> 2014, </a:t>
            </a:r>
            <a:r>
              <a:rPr lang="en-GB" sz="1000" u="sng" dirty="0" smtClean="0">
                <a:hlinkClick r:id="rId4"/>
              </a:rPr>
              <a:t>http://ec.europa.eu/public_opinion/archives/eb_special_419_400_en.htm</a:t>
            </a:r>
            <a:endParaRPr lang="en-GB" sz="1000" dirty="0"/>
          </a:p>
        </p:txBody>
      </p:sp>
      <p:sp>
        <p:nvSpPr>
          <p:cNvPr id="13" name="ZoneTexte 12"/>
          <p:cNvSpPr txBox="1"/>
          <p:nvPr/>
        </p:nvSpPr>
        <p:spPr>
          <a:xfrm>
            <a:off x="4788024" y="1844824"/>
            <a:ext cx="3816424" cy="2677656"/>
          </a:xfrm>
          <a:prstGeom prst="rect">
            <a:avLst/>
          </a:prstGeom>
          <a:noFill/>
          <a:ln>
            <a:solidFill>
              <a:srgbClr val="0070C0"/>
            </a:solidFill>
          </a:ln>
          <a:effectLst>
            <a:outerShdw sx="1000" sy="1000" algn="ctr" rotWithShape="0">
              <a:schemeClr val="bg1"/>
            </a:outerShdw>
          </a:effectLst>
        </p:spPr>
        <p:txBody>
          <a:bodyPr wrap="square" rtlCol="0">
            <a:spAutoFit/>
          </a:bodyPr>
          <a:lstStyle/>
          <a:p>
            <a:pPr algn="ctr">
              <a:lnSpc>
                <a:spcPct val="150000"/>
              </a:lnSpc>
            </a:pPr>
            <a:r>
              <a:rPr lang="en-GB" sz="2800" b="1" dirty="0" smtClean="0">
                <a:solidFill>
                  <a:srgbClr val="0070C0"/>
                </a:solidFill>
              </a:rPr>
              <a:t>Are these social aspects of any use </a:t>
            </a:r>
            <a:r>
              <a:rPr lang="en-GB" sz="2800" b="1" dirty="0" smtClean="0">
                <a:solidFill>
                  <a:srgbClr val="0070C0"/>
                </a:solidFill>
              </a:rPr>
              <a:t>to  better understand eco-innovations?</a:t>
            </a:r>
            <a:endParaRPr lang="en-GB"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28</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pPr>
            <a:r>
              <a:rPr lang="en-GB" sz="2600" b="1" dirty="0" smtClean="0"/>
              <a:t>Example of a SAEI: </a:t>
            </a:r>
            <a:r>
              <a:rPr lang="en-GB" sz="2600" b="1" dirty="0" smtClean="0">
                <a:solidFill>
                  <a:srgbClr val="FF0000"/>
                </a:solidFill>
              </a:rPr>
              <a:t>people’s behaviour</a:t>
            </a:r>
            <a:endParaRPr lang="en-GB" sz="2600" dirty="0" smtClean="0">
              <a:solidFill>
                <a:srgbClr val="FF0000"/>
              </a:solidFill>
            </a:endParaRPr>
          </a:p>
        </p:txBody>
      </p:sp>
      <p:pic>
        <p:nvPicPr>
          <p:cNvPr id="11" name="Espace réservé du contenu 10"/>
          <p:cNvPicPr>
            <a:picLocks noGrp="1" noChangeAspect="1"/>
          </p:cNvPicPr>
          <p:nvPr>
            <p:ph idx="1"/>
          </p:nvPr>
        </p:nvPicPr>
        <p:blipFill>
          <a:blip r:embed="rId3" cstate="email"/>
          <a:srcRect/>
          <a:stretch>
            <a:fillRect/>
          </a:stretch>
        </p:blipFill>
        <p:spPr bwMode="auto">
          <a:xfrm>
            <a:off x="395536" y="1340768"/>
            <a:ext cx="4670998" cy="4740830"/>
          </a:xfrm>
          <a:prstGeom prst="rect">
            <a:avLst/>
          </a:prstGeom>
          <a:noFill/>
          <a:ln w="9525">
            <a:noFill/>
            <a:miter lim="800000"/>
            <a:headEnd/>
            <a:tailEnd/>
          </a:ln>
        </p:spPr>
      </p:pic>
      <p:sp>
        <p:nvSpPr>
          <p:cNvPr id="12" name="Rectangle 11"/>
          <p:cNvSpPr/>
          <p:nvPr/>
        </p:nvSpPr>
        <p:spPr>
          <a:xfrm rot="16200000">
            <a:off x="6650251" y="3491027"/>
            <a:ext cx="4572000" cy="415498"/>
          </a:xfrm>
          <a:prstGeom prst="rect">
            <a:avLst/>
          </a:prstGeom>
        </p:spPr>
        <p:txBody>
          <a:bodyPr>
            <a:spAutoFit/>
          </a:bodyPr>
          <a:lstStyle/>
          <a:p>
            <a:r>
              <a:rPr lang="en-GB" sz="1000" u="sng" dirty="0" smtClean="0"/>
              <a:t>Source</a:t>
            </a:r>
            <a:r>
              <a:rPr lang="en-GB" sz="1000" dirty="0" smtClean="0"/>
              <a:t>: </a:t>
            </a:r>
            <a:r>
              <a:rPr lang="en-GB" sz="1000" dirty="0" err="1" smtClean="0"/>
              <a:t>Eurobarometer</a:t>
            </a:r>
            <a:r>
              <a:rPr lang="en-GB" sz="1000" dirty="0" smtClean="0"/>
              <a:t> 2014, </a:t>
            </a:r>
            <a:r>
              <a:rPr lang="en-GB" sz="1000" u="sng" dirty="0" smtClean="0">
                <a:hlinkClick r:id="rId4"/>
              </a:rPr>
              <a:t>http://ec.europa.eu/public_opinion/archives/eb_special_419_400_en.htm</a:t>
            </a:r>
            <a:endParaRPr lang="en-GB" sz="1000" dirty="0"/>
          </a:p>
        </p:txBody>
      </p:sp>
      <p:sp>
        <p:nvSpPr>
          <p:cNvPr id="13" name="ZoneTexte 12"/>
          <p:cNvSpPr txBox="1"/>
          <p:nvPr/>
        </p:nvSpPr>
        <p:spPr>
          <a:xfrm>
            <a:off x="5364088" y="1916832"/>
            <a:ext cx="2880320" cy="2031325"/>
          </a:xfrm>
          <a:prstGeom prst="rect">
            <a:avLst/>
          </a:prstGeom>
          <a:noFill/>
        </p:spPr>
        <p:txBody>
          <a:bodyPr wrap="square" rtlCol="0">
            <a:spAutoFit/>
          </a:bodyPr>
          <a:lstStyle/>
          <a:p>
            <a:pPr algn="ctr">
              <a:lnSpc>
                <a:spcPct val="150000"/>
              </a:lnSpc>
            </a:pPr>
            <a:r>
              <a:rPr lang="en-GB" sz="2800" b="1" dirty="0" smtClean="0">
                <a:solidFill>
                  <a:srgbClr val="00B0F0"/>
                </a:solidFill>
              </a:rPr>
              <a:t>Definitely useful, and on the rise.</a:t>
            </a:r>
            <a:endParaRPr lang="en-GB"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29</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a:spcBef>
                <a:spcPct val="0"/>
              </a:spcBef>
            </a:pPr>
            <a:r>
              <a:rPr lang="en-GB" sz="2600" b="1" dirty="0" smtClean="0"/>
              <a:t>Example of a SAEI: </a:t>
            </a:r>
            <a:r>
              <a:rPr lang="en-GB" sz="2600" b="1" dirty="0" smtClean="0">
                <a:solidFill>
                  <a:srgbClr val="FF0000"/>
                </a:solidFill>
              </a:rPr>
              <a:t>people’s opinions</a:t>
            </a:r>
            <a:endParaRPr lang="en-GB" sz="2600" dirty="0" smtClean="0">
              <a:solidFill>
                <a:srgbClr val="FF0000"/>
              </a:solidFill>
            </a:endParaRPr>
          </a:p>
        </p:txBody>
      </p:sp>
      <p:pic>
        <p:nvPicPr>
          <p:cNvPr id="11" name="Espace réservé du contenu 10"/>
          <p:cNvPicPr>
            <a:picLocks noGrp="1" noChangeAspect="1"/>
          </p:cNvPicPr>
          <p:nvPr>
            <p:ph idx="1"/>
          </p:nvPr>
        </p:nvPicPr>
        <p:blipFill>
          <a:blip r:embed="rId3" cstate="email"/>
          <a:srcRect/>
          <a:stretch>
            <a:fillRect/>
          </a:stretch>
        </p:blipFill>
        <p:spPr bwMode="auto">
          <a:xfrm>
            <a:off x="323528" y="1340768"/>
            <a:ext cx="4709877" cy="4752528"/>
          </a:xfrm>
          <a:prstGeom prst="rect">
            <a:avLst/>
          </a:prstGeom>
          <a:noFill/>
          <a:ln w="9525">
            <a:noFill/>
            <a:miter lim="800000"/>
            <a:headEnd/>
            <a:tailEnd/>
          </a:ln>
        </p:spPr>
      </p:pic>
      <p:sp>
        <p:nvSpPr>
          <p:cNvPr id="12" name="ZoneTexte 11"/>
          <p:cNvSpPr txBox="1"/>
          <p:nvPr/>
        </p:nvSpPr>
        <p:spPr>
          <a:xfrm>
            <a:off x="5220072" y="1916832"/>
            <a:ext cx="3384376" cy="1951496"/>
          </a:xfrm>
          <a:prstGeom prst="rect">
            <a:avLst/>
          </a:prstGeom>
          <a:noFill/>
        </p:spPr>
        <p:txBody>
          <a:bodyPr wrap="square" rtlCol="0">
            <a:spAutoFit/>
          </a:bodyPr>
          <a:lstStyle/>
          <a:p>
            <a:pPr algn="ctr">
              <a:lnSpc>
                <a:spcPct val="150000"/>
              </a:lnSpc>
            </a:pPr>
            <a:r>
              <a:rPr lang="en-GB" sz="2800" b="1" dirty="0" smtClean="0">
                <a:solidFill>
                  <a:srgbClr val="00B0F0"/>
                </a:solidFill>
              </a:rPr>
              <a:t>Excellent </a:t>
            </a:r>
            <a:r>
              <a:rPr lang="en-GB" sz="2800" b="1" dirty="0" smtClean="0">
                <a:solidFill>
                  <a:srgbClr val="00B0F0"/>
                </a:solidFill>
              </a:rPr>
              <a:t>social aspect </a:t>
            </a:r>
            <a:r>
              <a:rPr lang="en-GB" sz="2800" b="1" dirty="0" smtClean="0">
                <a:solidFill>
                  <a:srgbClr val="00B0F0"/>
                </a:solidFill>
              </a:rPr>
              <a:t>for win-win policies!</a:t>
            </a:r>
            <a:endParaRPr lang="en-GB" sz="2000" b="1" dirty="0">
              <a:solidFill>
                <a:srgbClr val="00B0F0"/>
              </a:solidFill>
            </a:endParaRPr>
          </a:p>
        </p:txBody>
      </p:sp>
      <p:sp>
        <p:nvSpPr>
          <p:cNvPr id="13" name="Rectangle 12"/>
          <p:cNvSpPr/>
          <p:nvPr/>
        </p:nvSpPr>
        <p:spPr>
          <a:xfrm rot="16200000">
            <a:off x="6650251" y="3491027"/>
            <a:ext cx="4572000" cy="415498"/>
          </a:xfrm>
          <a:prstGeom prst="rect">
            <a:avLst/>
          </a:prstGeom>
        </p:spPr>
        <p:txBody>
          <a:bodyPr>
            <a:spAutoFit/>
          </a:bodyPr>
          <a:lstStyle/>
          <a:p>
            <a:r>
              <a:rPr lang="en-GB" sz="1000" u="sng" dirty="0" smtClean="0"/>
              <a:t>Source</a:t>
            </a:r>
            <a:r>
              <a:rPr lang="en-GB" sz="1000" dirty="0" smtClean="0"/>
              <a:t>: </a:t>
            </a:r>
            <a:r>
              <a:rPr lang="en-GB" sz="1000" dirty="0" err="1" smtClean="0"/>
              <a:t>Eurobarometer</a:t>
            </a:r>
            <a:r>
              <a:rPr lang="en-GB" sz="1000" dirty="0" smtClean="0"/>
              <a:t> 2014, </a:t>
            </a:r>
            <a:r>
              <a:rPr lang="en-GB" sz="1000" u="sng" dirty="0" smtClean="0">
                <a:hlinkClick r:id="rId4"/>
              </a:rPr>
              <a:t>http://ec.europa.eu/public_opinion/archives/eb_special_419_400_en.htm</a:t>
            </a:r>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4104456" cy="692696"/>
          </a:xfrm>
        </p:spPr>
        <p:txBody>
          <a:bodyPr/>
          <a:lstStyle/>
          <a:p>
            <a:pPr algn="ctr"/>
            <a:r>
              <a:rPr lang="fr-FR" smtClean="0"/>
              <a:t>Institut Mines-Télécom</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a:t>
            </a:fld>
            <a:endParaRPr lang="fr-FR"/>
          </a:p>
        </p:txBody>
      </p:sp>
      <p:pic>
        <p:nvPicPr>
          <p:cNvPr id="5" name="Espace réservé du contenu 7" descr="image_ppt.jpg"/>
          <p:cNvPicPr>
            <a:picLocks noGrp="1" noChangeAspect="1"/>
          </p:cNvPicPr>
          <p:nvPr>
            <p:ph idx="1"/>
          </p:nvPr>
        </p:nvPicPr>
        <p:blipFill>
          <a:blip r:embed="rId2" cstate="email"/>
          <a:srcRect/>
          <a:stretch>
            <a:fillRect/>
          </a:stretch>
        </p:blipFill>
        <p:spPr bwMode="auto">
          <a:xfrm>
            <a:off x="827584" y="836712"/>
            <a:ext cx="7344816" cy="5419957"/>
          </a:xfrm>
          <a:prstGeom prst="rect">
            <a:avLst/>
          </a:prstGeom>
          <a:noFill/>
        </p:spPr>
      </p:pic>
      <p:sp>
        <p:nvSpPr>
          <p:cNvPr id="11" name="Rectangle 10"/>
          <p:cNvSpPr/>
          <p:nvPr/>
        </p:nvSpPr>
        <p:spPr>
          <a:xfrm>
            <a:off x="5076056" y="2348880"/>
            <a:ext cx="25922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020272" y="0"/>
            <a:ext cx="2123728" cy="707886"/>
          </a:xfrm>
          <a:prstGeom prst="rect">
            <a:avLst/>
          </a:prstGeom>
          <a:noFill/>
          <a:ln>
            <a:solidFill>
              <a:schemeClr val="tx2">
                <a:lumMod val="20000"/>
                <a:lumOff val="80000"/>
              </a:schemeClr>
            </a:solidFill>
          </a:ln>
        </p:spPr>
        <p:txBody>
          <a:bodyPr wrap="square" rtlCol="0">
            <a:spAutoFit/>
          </a:bodyPr>
          <a:lstStyle/>
          <a:p>
            <a:pPr algn="ctr"/>
            <a:r>
              <a:rPr lang="fr-FR" sz="2000" dirty="0" smtClean="0">
                <a:solidFill>
                  <a:srgbClr val="0070C0"/>
                </a:solidFill>
              </a:rPr>
              <a:t>26 engineering &amp; business </a:t>
            </a:r>
            <a:r>
              <a:rPr lang="fr-FR" sz="2000" dirty="0" err="1" smtClean="0">
                <a:solidFill>
                  <a:srgbClr val="0070C0"/>
                </a:solidFill>
              </a:rPr>
              <a:t>schools</a:t>
            </a:r>
            <a:endParaRPr lang="fr-FR" sz="2000" dirty="0">
              <a:solidFill>
                <a:srgbClr val="0070C0"/>
              </a:solidFill>
            </a:endParaRPr>
          </a:p>
        </p:txBody>
      </p:sp>
      <p:pic>
        <p:nvPicPr>
          <p:cNvPr id="10"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0" y="0"/>
            <a:ext cx="1619672" cy="1459986"/>
          </a:xfrm>
          <a:prstGeom prst="rect">
            <a:avLst/>
          </a:prstGeom>
          <a:noFill/>
        </p:spPr>
      </p:pic>
      <p:sp>
        <p:nvSpPr>
          <p:cNvPr id="13" name="Rectangle 12"/>
          <p:cNvSpPr/>
          <p:nvPr/>
        </p:nvSpPr>
        <p:spPr>
          <a:xfrm>
            <a:off x="323528" y="5733256"/>
            <a:ext cx="3100529" cy="369332"/>
          </a:xfrm>
          <a:prstGeom prst="rect">
            <a:avLst/>
          </a:prstGeom>
        </p:spPr>
        <p:txBody>
          <a:bodyPr wrap="none">
            <a:spAutoFit/>
          </a:bodyPr>
          <a:lstStyle/>
          <a:p>
            <a:r>
              <a:rPr lang="en-GB" smtClean="0">
                <a:hlinkClick r:id="rId4"/>
              </a:rPr>
              <a:t>http://www.mines-telecom.fr/</a:t>
            </a:r>
            <a:r>
              <a:rPr lang="en-GB" smtClean="0"/>
              <a:t> </a:t>
            </a:r>
            <a:endParaRPr lang="en-GB"/>
          </a:p>
        </p:txBody>
      </p:sp>
      <p:sp>
        <p:nvSpPr>
          <p:cNvPr id="16" name="Espace réservé du pied de page 4"/>
          <p:cNvSpPr>
            <a:spLocks noGrp="1"/>
          </p:cNvSpPr>
          <p:nvPr>
            <p:ph type="ftr" sz="quarter" idx="11"/>
          </p:nvPr>
        </p:nvSpPr>
        <p:spPr>
          <a:xfrm>
            <a:off x="4067944" y="6381328"/>
            <a:ext cx="4104456" cy="360000"/>
          </a:xfrm>
        </p:spPr>
        <p:txBody>
          <a:bodyPr/>
          <a:lstStyle/>
          <a:p>
            <a:r>
              <a:rPr lang="fr-FR" smtClean="0"/>
              <a:t>Télécom École de Management</a:t>
            </a:r>
            <a:endParaRPr lang="fr-FR"/>
          </a:p>
        </p:txBody>
      </p:sp>
      <p:cxnSp>
        <p:nvCxnSpPr>
          <p:cNvPr id="7" name="Connecteur droit avec flèche 6"/>
          <p:cNvCxnSpPr>
            <a:stCxn id="11" idx="1"/>
          </p:cNvCxnSpPr>
          <p:nvPr/>
        </p:nvCxnSpPr>
        <p:spPr>
          <a:xfrm flipH="1">
            <a:off x="3491880" y="2420888"/>
            <a:ext cx="1584176"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30</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619672" y="404664"/>
            <a:ext cx="6264696" cy="720080"/>
          </a:xfrm>
          <a:prstGeom prst="rect">
            <a:avLst/>
          </a:prstGeom>
        </p:spPr>
        <p:txBody>
          <a:bodyPr vert="horz" lIns="91440" tIns="45720" rIns="91440" bIns="45720" rtlCol="0" anchor="b">
            <a:noAutofit/>
          </a:bodyPr>
          <a:lstStyle/>
          <a:p>
            <a:pPr marL="177800" lvl="0" indent="-177800">
              <a:spcBef>
                <a:spcPct val="0"/>
              </a:spcBef>
            </a:pPr>
            <a:r>
              <a:rPr lang="en-GB" sz="2600" b="1" dirty="0" smtClean="0"/>
              <a:t>Example of a SAEI: </a:t>
            </a:r>
          </a:p>
          <a:p>
            <a:pPr marL="177800" lvl="0" indent="-177800">
              <a:spcBef>
                <a:spcPct val="0"/>
              </a:spcBef>
            </a:pPr>
            <a:r>
              <a:rPr lang="en-GB" sz="2600" b="1" dirty="0" smtClean="0">
                <a:solidFill>
                  <a:srgbClr val="FF0000"/>
                </a:solidFill>
              </a:rPr>
              <a:t>people’s opinion about public policies</a:t>
            </a:r>
            <a:endParaRPr kumimoji="0" lang="en-GB" sz="2600" b="0" i="0" u="none" strike="noStrike" kern="1200" cap="none" spc="0" normalizeH="0" baseline="0" dirty="0" smtClean="0">
              <a:ln>
                <a:noFill/>
              </a:ln>
              <a:solidFill>
                <a:schemeClr val="tx1"/>
              </a:solidFill>
              <a:effectLst/>
              <a:uLnTx/>
              <a:uFillTx/>
              <a:latin typeface="+mj-lt"/>
              <a:ea typeface="+mj-ea"/>
              <a:cs typeface="+mj-cs"/>
            </a:endParaRPr>
          </a:p>
        </p:txBody>
      </p:sp>
      <p:pic>
        <p:nvPicPr>
          <p:cNvPr id="11" name="Espace réservé du contenu 10"/>
          <p:cNvPicPr>
            <a:picLocks noGrp="1"/>
          </p:cNvPicPr>
          <p:nvPr>
            <p:ph idx="1"/>
          </p:nvPr>
        </p:nvPicPr>
        <p:blipFill>
          <a:blip r:embed="rId3" cstate="email"/>
          <a:srcRect/>
          <a:stretch>
            <a:fillRect/>
          </a:stretch>
        </p:blipFill>
        <p:spPr bwMode="auto">
          <a:xfrm>
            <a:off x="0" y="1556792"/>
            <a:ext cx="8516542" cy="3455988"/>
          </a:xfrm>
          <a:prstGeom prst="rect">
            <a:avLst/>
          </a:prstGeom>
          <a:noFill/>
          <a:ln w="9525">
            <a:noFill/>
            <a:miter lim="800000"/>
            <a:headEnd/>
            <a:tailEnd/>
          </a:ln>
        </p:spPr>
      </p:pic>
      <p:sp>
        <p:nvSpPr>
          <p:cNvPr id="12" name="Rectangle 11"/>
          <p:cNvSpPr/>
          <p:nvPr/>
        </p:nvSpPr>
        <p:spPr>
          <a:xfrm rot="16200000">
            <a:off x="6650251" y="3491027"/>
            <a:ext cx="4572000" cy="415498"/>
          </a:xfrm>
          <a:prstGeom prst="rect">
            <a:avLst/>
          </a:prstGeom>
        </p:spPr>
        <p:txBody>
          <a:bodyPr>
            <a:spAutoFit/>
          </a:bodyPr>
          <a:lstStyle/>
          <a:p>
            <a:r>
              <a:rPr lang="en-GB" sz="1000" u="sng" dirty="0" smtClean="0"/>
              <a:t>Source</a:t>
            </a:r>
            <a:r>
              <a:rPr lang="en-GB" sz="1000" dirty="0" smtClean="0"/>
              <a:t>: </a:t>
            </a:r>
            <a:r>
              <a:rPr lang="en-GB" sz="1000" dirty="0" err="1" smtClean="0"/>
              <a:t>Eurobarometer</a:t>
            </a:r>
            <a:r>
              <a:rPr lang="en-GB" sz="1000" dirty="0" smtClean="0"/>
              <a:t> 2014, </a:t>
            </a:r>
            <a:r>
              <a:rPr lang="en-GB" sz="1000" u="sng" dirty="0" smtClean="0">
                <a:hlinkClick r:id="rId4"/>
              </a:rPr>
              <a:t>http://ec.europa.eu/public_opinion/archives/eb_special_419_400_en.htm</a:t>
            </a:r>
            <a:endParaRPr lang="en-GB" sz="1000" dirty="0"/>
          </a:p>
        </p:txBody>
      </p:sp>
      <p:sp>
        <p:nvSpPr>
          <p:cNvPr id="13" name="ZoneTexte 12"/>
          <p:cNvSpPr txBox="1"/>
          <p:nvPr/>
        </p:nvSpPr>
        <p:spPr>
          <a:xfrm>
            <a:off x="1259632" y="5229200"/>
            <a:ext cx="6048672" cy="658835"/>
          </a:xfrm>
          <a:prstGeom prst="rect">
            <a:avLst/>
          </a:prstGeom>
          <a:noFill/>
        </p:spPr>
        <p:txBody>
          <a:bodyPr wrap="square" rtlCol="0">
            <a:spAutoFit/>
          </a:bodyPr>
          <a:lstStyle/>
          <a:p>
            <a:pPr algn="ctr">
              <a:lnSpc>
                <a:spcPct val="150000"/>
              </a:lnSpc>
            </a:pPr>
            <a:r>
              <a:rPr lang="en-GB" sz="2800" b="1" dirty="0" smtClean="0">
                <a:solidFill>
                  <a:srgbClr val="00B0F0"/>
                </a:solidFill>
              </a:rPr>
              <a:t>Definitely useful!</a:t>
            </a:r>
            <a:endParaRPr lang="en-GB"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31</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188640"/>
            <a:ext cx="7416824" cy="8640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tabLst/>
              <a:defRPr/>
            </a:pPr>
            <a:r>
              <a:rPr kumimoji="0" lang="en-GB" sz="2600" b="1" i="0" u="none" strike="noStrike" kern="1200" cap="none" spc="0" normalizeH="0" baseline="0" dirty="0" smtClean="0">
                <a:ln>
                  <a:noFill/>
                </a:ln>
                <a:solidFill>
                  <a:schemeClr val="tx1"/>
                </a:solidFill>
                <a:effectLst/>
                <a:uLnTx/>
                <a:uFillTx/>
                <a:latin typeface="+mj-lt"/>
                <a:ea typeface="+mj-ea"/>
                <a:cs typeface="+mj-cs"/>
              </a:rPr>
              <a:t>The</a:t>
            </a:r>
            <a:r>
              <a:rPr kumimoji="0" lang="en-GB" sz="2600" b="1" i="0" u="none" strike="noStrike" kern="1200" cap="none" spc="0" normalizeH="0" dirty="0" smtClean="0">
                <a:ln>
                  <a:noFill/>
                </a:ln>
                <a:solidFill>
                  <a:schemeClr val="tx1"/>
                </a:solidFill>
                <a:effectLst/>
                <a:uLnTx/>
                <a:uFillTx/>
                <a:latin typeface="+mj-lt"/>
                <a:ea typeface="+mj-ea"/>
                <a:cs typeface="+mj-cs"/>
              </a:rPr>
              <a:t> SAEI: </a:t>
            </a:r>
            <a:r>
              <a:rPr kumimoji="0" lang="en-GB" sz="2600" b="1" i="0" u="none" strike="noStrike" kern="1200" cap="none" spc="0" normalizeH="0" dirty="0" smtClean="0">
                <a:ln>
                  <a:noFill/>
                </a:ln>
                <a:solidFill>
                  <a:srgbClr val="FF0000"/>
                </a:solidFill>
                <a:effectLst/>
                <a:uLnTx/>
                <a:uFillTx/>
                <a:latin typeface="+mj-lt"/>
                <a:ea typeface="+mj-ea"/>
                <a:cs typeface="+mj-cs"/>
              </a:rPr>
              <a:t>What else </a:t>
            </a:r>
            <a:r>
              <a:rPr kumimoji="0" lang="en-GB" sz="2600" b="1" i="0" u="none" strike="noStrike" kern="1200" cap="none" spc="0" normalizeH="0" dirty="0" smtClean="0">
                <a:ln>
                  <a:noFill/>
                </a:ln>
                <a:solidFill>
                  <a:schemeClr val="tx1"/>
                </a:solidFill>
                <a:effectLst/>
                <a:uLnTx/>
                <a:uFillTx/>
                <a:latin typeface="+mj-lt"/>
                <a:ea typeface="+mj-ea"/>
                <a:cs typeface="+mj-cs"/>
              </a:rPr>
              <a:t>do they entail?</a:t>
            </a:r>
            <a:endParaRPr kumimoji="0" lang="en-GB" sz="2600" b="0" i="0" u="none" strike="noStrike" kern="1200" cap="none" spc="0" normalizeH="0" baseline="0" dirty="0" smtClean="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3" cstate="email"/>
          <a:srcRect/>
          <a:stretch>
            <a:fillRect/>
          </a:stretch>
        </p:blipFill>
        <p:spPr bwMode="auto">
          <a:xfrm>
            <a:off x="1691680" y="1412776"/>
            <a:ext cx="4334646" cy="2448272"/>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4" cstate="email"/>
          <a:srcRect/>
          <a:stretch>
            <a:fillRect/>
          </a:stretch>
        </p:blipFill>
        <p:spPr bwMode="auto">
          <a:xfrm>
            <a:off x="179512" y="4149080"/>
            <a:ext cx="6576060" cy="2065020"/>
          </a:xfrm>
          <a:prstGeom prst="rect">
            <a:avLst/>
          </a:prstGeom>
          <a:noFill/>
          <a:ln w="9525">
            <a:noFill/>
            <a:miter lim="800000"/>
            <a:headEnd/>
            <a:tailEnd/>
          </a:ln>
        </p:spPr>
      </p:pic>
      <p:sp>
        <p:nvSpPr>
          <p:cNvPr id="11" name="Ellipse 10"/>
          <p:cNvSpPr/>
          <p:nvPr/>
        </p:nvSpPr>
        <p:spPr>
          <a:xfrm>
            <a:off x="539552" y="5229200"/>
            <a:ext cx="20162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p:cNvPicPr>
            <a:picLocks noChangeAspect="1" noChangeArrowheads="1"/>
          </p:cNvPicPr>
          <p:nvPr/>
        </p:nvPicPr>
        <p:blipFill>
          <a:blip r:embed="rId5" cstate="email"/>
          <a:srcRect/>
          <a:stretch>
            <a:fillRect/>
          </a:stretch>
        </p:blipFill>
        <p:spPr bwMode="auto">
          <a:xfrm>
            <a:off x="4932040" y="4777301"/>
            <a:ext cx="3990092" cy="1099971"/>
          </a:xfrm>
          <a:prstGeom prst="rect">
            <a:avLst/>
          </a:prstGeom>
          <a:noFill/>
          <a:ln w="9525">
            <a:noFill/>
            <a:miter lim="800000"/>
            <a:headEnd/>
            <a:tailEnd/>
          </a:ln>
        </p:spPr>
      </p:pic>
      <p:pic>
        <p:nvPicPr>
          <p:cNvPr id="50178" name="Picture 2" descr="http://www.imgion.com/images/01/Unhappy-smiley.jpg"/>
          <p:cNvPicPr>
            <a:picLocks noChangeAspect="1" noChangeArrowheads="1"/>
          </p:cNvPicPr>
          <p:nvPr/>
        </p:nvPicPr>
        <p:blipFill>
          <a:blip r:embed="rId6" cstate="email"/>
          <a:srcRect/>
          <a:stretch>
            <a:fillRect/>
          </a:stretch>
        </p:blipFill>
        <p:spPr bwMode="auto">
          <a:xfrm>
            <a:off x="6876256" y="2276872"/>
            <a:ext cx="2016224" cy="201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par>
                                <p:cTn id="11" presetID="26" presetClass="emph" presetSubtype="0" fill="hold" nodeType="withEffect">
                                  <p:stCondLst>
                                    <p:cond delay="0"/>
                                  </p:stCondLst>
                                  <p:childTnLst>
                                    <p:animEffect transition="out" filter="fade">
                                      <p:cBhvr>
                                        <p:cTn id="12" dur="500" tmFilter="0, 0; .2, .5; .8, .5; 1, 0"/>
                                        <p:tgtEl>
                                          <p:spTgt spid="50178"/>
                                        </p:tgtEl>
                                      </p:cBhvr>
                                    </p:animEffect>
                                    <p:animScale>
                                      <p:cBhvr>
                                        <p:cTn id="13" dur="250" autoRev="1" fill="hold"/>
                                        <p:tgtEl>
                                          <p:spTgt spid="50178"/>
                                        </p:tgtEl>
                                      </p:cBhvr>
                                      <p:by x="105000" y="105000"/>
                                    </p:animScale>
                                  </p:childTnLst>
                                </p:cTn>
                              </p:par>
                              <p:par>
                                <p:cTn id="14" presetID="1" presetClass="entr" presetSubtype="0"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linds(horizontal)">
                                      <p:cBhvr>
                                        <p:cTn id="24"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contenu 2"/>
          <p:cNvSpPr>
            <a:spLocks noGrp="1"/>
          </p:cNvSpPr>
          <p:nvPr>
            <p:ph idx="1"/>
          </p:nvPr>
        </p:nvSpPr>
        <p:spPr>
          <a:xfrm>
            <a:off x="179512" y="1268760"/>
            <a:ext cx="8640960" cy="5112568"/>
          </a:xfrm>
        </p:spPr>
        <p:txBody>
          <a:bodyPr>
            <a:normAutofit/>
          </a:bodyPr>
          <a:lstStyle/>
          <a:p>
            <a:pPr lvl="0"/>
            <a:r>
              <a:rPr lang="en-GB" sz="2000" b="0" dirty="0" smtClean="0"/>
              <a:t>Values </a:t>
            </a:r>
            <a:endParaRPr lang="fr-FR" sz="2000" b="0" dirty="0" smtClean="0"/>
          </a:p>
          <a:p>
            <a:pPr lvl="0"/>
            <a:r>
              <a:rPr lang="en-GB" sz="2000" b="0" dirty="0" smtClean="0"/>
              <a:t>Ethical aspects</a:t>
            </a:r>
            <a:endParaRPr lang="fr-FR" sz="2000" b="0" dirty="0" smtClean="0"/>
          </a:p>
          <a:p>
            <a:r>
              <a:rPr lang="en-GB" sz="2000" b="0" dirty="0" smtClean="0"/>
              <a:t>Social dimension of innovation</a:t>
            </a:r>
            <a:endParaRPr lang="fr-FR" sz="2000" b="0" dirty="0" smtClean="0"/>
          </a:p>
          <a:p>
            <a:r>
              <a:rPr lang="en-GB" sz="2000" b="0" dirty="0" smtClean="0"/>
              <a:t>Social innovations</a:t>
            </a:r>
            <a:endParaRPr lang="fr-FR" sz="2000" b="0" dirty="0" smtClean="0"/>
          </a:p>
          <a:p>
            <a:pPr lvl="0"/>
            <a:r>
              <a:rPr lang="en-GB" sz="2000" b="0" dirty="0" smtClean="0"/>
              <a:t>Social aspects of innovation </a:t>
            </a:r>
            <a:r>
              <a:rPr lang="en-GB" sz="2000" b="0" dirty="0" smtClean="0"/>
              <a:t>diffusion / management / networks</a:t>
            </a:r>
            <a:r>
              <a:rPr lang="en-GB" sz="2000" b="0" dirty="0" smtClean="0"/>
              <a:t>:</a:t>
            </a:r>
          </a:p>
          <a:p>
            <a:pPr lvl="0"/>
            <a:endParaRPr lang="fr-FR" sz="1100" dirty="0" smtClean="0"/>
          </a:p>
          <a:p>
            <a:pPr lvl="1"/>
            <a:r>
              <a:rPr lang="en-GB" sz="1800" dirty="0" smtClean="0"/>
              <a:t>Diffusion: social aspects of innovation diffusion = exchange of ideas, persuasion, personal influence (Everett </a:t>
            </a:r>
            <a:r>
              <a:rPr lang="en-GB" sz="1800" dirty="0" smtClean="0"/>
              <a:t>Rogers).</a:t>
            </a:r>
          </a:p>
          <a:p>
            <a:pPr lvl="1"/>
            <a:endParaRPr lang="fr-FR" sz="1050" dirty="0" smtClean="0"/>
          </a:p>
          <a:p>
            <a:pPr lvl="1"/>
            <a:r>
              <a:rPr lang="en-GB" sz="1800" b="1" u="sng" dirty="0" smtClean="0"/>
              <a:t>Examples</a:t>
            </a:r>
            <a:r>
              <a:rPr lang="en-GB" sz="1800" dirty="0" smtClean="0"/>
              <a:t>*:</a:t>
            </a:r>
            <a:endParaRPr lang="fr-FR" sz="1800" dirty="0" smtClean="0"/>
          </a:p>
          <a:p>
            <a:pPr lvl="2"/>
            <a:r>
              <a:rPr lang="en-GB" sz="1600" dirty="0" smtClean="0">
                <a:solidFill>
                  <a:srgbClr val="FF0000"/>
                </a:solidFill>
              </a:rPr>
              <a:t>Social institution of apprenticeships </a:t>
            </a:r>
            <a:r>
              <a:rPr lang="en-GB" sz="1600" dirty="0" smtClean="0"/>
              <a:t>= critical mechanism for transmitting and accumulating knowledge (Second Industrial Revolution).</a:t>
            </a:r>
            <a:endParaRPr lang="fr-FR" sz="1600" dirty="0" smtClean="0"/>
          </a:p>
          <a:p>
            <a:pPr lvl="2"/>
            <a:r>
              <a:rPr lang="en-GB" sz="1600" dirty="0" smtClean="0"/>
              <a:t>Knowledge </a:t>
            </a:r>
            <a:r>
              <a:rPr lang="en-GB" sz="1600" dirty="0" smtClean="0"/>
              <a:t>is socially organized (shared through social networks within and across industries, &amp; through pure and applied science organizations).</a:t>
            </a:r>
            <a:endParaRPr lang="fr-FR" sz="1600" dirty="0" smtClean="0"/>
          </a:p>
          <a:p>
            <a:pPr lvl="2"/>
            <a:r>
              <a:rPr lang="en-GB" sz="1600" dirty="0" smtClean="0"/>
              <a:t>Inventor </a:t>
            </a:r>
            <a:r>
              <a:rPr lang="en-GB" sz="1600" dirty="0" smtClean="0"/>
              <a:t>networks &amp; other social networks e.g. ethnic groups.</a:t>
            </a:r>
            <a:endParaRPr lang="fr-FR" sz="1600" dirty="0" smtClean="0"/>
          </a:p>
          <a:p>
            <a:pPr lvl="2"/>
            <a:r>
              <a:rPr lang="en-GB" sz="1600" dirty="0" smtClean="0"/>
              <a:t>Social capital.</a:t>
            </a:r>
            <a:endParaRPr lang="fr-FR" sz="1600" dirty="0" smtClean="0"/>
          </a:p>
          <a:p>
            <a:pPr>
              <a:buNone/>
            </a:pPr>
            <a:endParaRPr lang="en-GB" sz="1800" b="0" dirty="0" smtClean="0"/>
          </a:p>
        </p:txBody>
      </p:sp>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32</a:t>
            </a:fld>
            <a:endParaRPr lang="fr-FR" dirty="0"/>
          </a:p>
        </p:txBody>
      </p:sp>
      <p:pic>
        <p:nvPicPr>
          <p:cNvPr id="2050"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pPr>
            <a:r>
              <a:rPr lang="en-GB" sz="2600" b="1" dirty="0" smtClean="0">
                <a:latin typeface="+mj-lt"/>
                <a:ea typeface="+mj-ea"/>
                <a:cs typeface="+mj-cs"/>
              </a:rPr>
              <a:t>“The </a:t>
            </a:r>
            <a:r>
              <a:rPr lang="en-GB" sz="2600" b="1" dirty="0" smtClean="0">
                <a:latin typeface="+mj-lt"/>
                <a:ea typeface="+mj-ea"/>
                <a:cs typeface="+mj-cs"/>
              </a:rPr>
              <a:t>social aspects of </a:t>
            </a:r>
            <a:r>
              <a:rPr lang="en-GB" sz="2600" b="1" dirty="0" smtClean="0">
                <a:solidFill>
                  <a:srgbClr val="FF0000"/>
                </a:solidFill>
                <a:latin typeface="+mj-lt"/>
                <a:ea typeface="+mj-ea"/>
                <a:cs typeface="+mj-cs"/>
              </a:rPr>
              <a:t>innovation</a:t>
            </a:r>
            <a:r>
              <a:rPr lang="en-GB" sz="2600" b="1" dirty="0" smtClean="0">
                <a:latin typeface="+mj-lt"/>
                <a:ea typeface="+mj-ea"/>
                <a:cs typeface="+mj-cs"/>
              </a:rPr>
              <a:t>”</a:t>
            </a:r>
            <a:endParaRPr kumimoji="0" lang="en-GB" sz="2600" b="1" i="0" u="none" strike="noStrike" kern="1200" cap="none" spc="0" normalizeH="0" baseline="0" dirty="0" smtClean="0">
              <a:ln>
                <a:noFill/>
              </a:ln>
              <a:effectLst/>
              <a:uLnTx/>
              <a:uFillTx/>
              <a:latin typeface="+mj-lt"/>
              <a:ea typeface="+mj-ea"/>
              <a:cs typeface="+mj-cs"/>
            </a:endParaRPr>
          </a:p>
        </p:txBody>
      </p:sp>
      <p:sp>
        <p:nvSpPr>
          <p:cNvPr id="11" name="Rectangle 10"/>
          <p:cNvSpPr/>
          <p:nvPr/>
        </p:nvSpPr>
        <p:spPr>
          <a:xfrm rot="16200000">
            <a:off x="6290211" y="3202995"/>
            <a:ext cx="5292080" cy="415498"/>
          </a:xfrm>
          <a:prstGeom prst="rect">
            <a:avLst/>
          </a:prstGeom>
        </p:spPr>
        <p:txBody>
          <a:bodyPr wrap="square">
            <a:spAutoFit/>
          </a:bodyPr>
          <a:lstStyle/>
          <a:p>
            <a:r>
              <a:rPr lang="en-GB" sz="1050" dirty="0" smtClean="0">
                <a:solidFill>
                  <a:prstClr val="black"/>
                </a:solidFill>
              </a:rPr>
              <a:t>* </a:t>
            </a:r>
            <a:r>
              <a:rPr lang="en-GB" sz="1050" u="sng" dirty="0" smtClean="0">
                <a:solidFill>
                  <a:prstClr val="black"/>
                </a:solidFill>
              </a:rPr>
              <a:t>Source</a:t>
            </a:r>
            <a:r>
              <a:rPr lang="en-GB" sz="1050" dirty="0" smtClean="0">
                <a:solidFill>
                  <a:prstClr val="black"/>
                </a:solidFill>
              </a:rPr>
              <a:t>: </a:t>
            </a:r>
            <a:r>
              <a:rPr lang="en-GB" sz="1050" dirty="0" smtClean="0">
                <a:solidFill>
                  <a:prstClr val="black"/>
                </a:solidFill>
              </a:rPr>
              <a:t>Cook, L. D. (2011). Inventing social capital: Evidence from African American inventors, 1843–1930. </a:t>
            </a:r>
            <a:r>
              <a:rPr lang="en-GB" sz="1050" i="1" dirty="0" smtClean="0">
                <a:solidFill>
                  <a:prstClr val="black"/>
                </a:solidFill>
              </a:rPr>
              <a:t>Explorations in Economic History </a:t>
            </a:r>
            <a:r>
              <a:rPr lang="en-GB" sz="1050" dirty="0" smtClean="0">
                <a:solidFill>
                  <a:prstClr val="black"/>
                </a:solidFill>
              </a:rPr>
              <a:t>48(4): 507-518.</a:t>
            </a:r>
            <a:endParaRPr lang="en-GB" sz="9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contenu 2"/>
          <p:cNvSpPr>
            <a:spLocks noGrp="1"/>
          </p:cNvSpPr>
          <p:nvPr>
            <p:ph idx="1"/>
          </p:nvPr>
        </p:nvSpPr>
        <p:spPr>
          <a:xfrm>
            <a:off x="179512" y="1484784"/>
            <a:ext cx="8784976" cy="4608512"/>
          </a:xfrm>
        </p:spPr>
        <p:txBody>
          <a:bodyPr>
            <a:normAutofit/>
          </a:bodyPr>
          <a:lstStyle/>
          <a:p>
            <a:pPr>
              <a:lnSpc>
                <a:spcPct val="150000"/>
              </a:lnSpc>
            </a:pPr>
            <a:r>
              <a:rPr lang="en-US" sz="2000" b="0" dirty="0" smtClean="0"/>
              <a:t>The objective of EI = societal objective (reduce the 3 ecological impacts).</a:t>
            </a:r>
          </a:p>
          <a:p>
            <a:pPr>
              <a:lnSpc>
                <a:spcPct val="150000"/>
              </a:lnSpc>
            </a:pPr>
            <a:r>
              <a:rPr lang="en-US" sz="2000" b="0" dirty="0" smtClean="0"/>
              <a:t>Social factors can block EI (e.g. their diffusion can stop because of actors’ </a:t>
            </a:r>
            <a:r>
              <a:rPr lang="en-US" sz="2000" b="0" dirty="0" err="1" smtClean="0"/>
              <a:t>behaviour</a:t>
            </a:r>
            <a:r>
              <a:rPr lang="en-US" sz="2000" b="0" dirty="0" smtClean="0"/>
              <a:t>).</a:t>
            </a:r>
          </a:p>
          <a:p>
            <a:pPr>
              <a:lnSpc>
                <a:spcPct val="150000"/>
              </a:lnSpc>
            </a:pPr>
            <a:r>
              <a:rPr lang="en-US" sz="2000" b="0" dirty="0" smtClean="0"/>
              <a:t>Role </a:t>
            </a:r>
            <a:r>
              <a:rPr lang="en-US" sz="2000" b="0" dirty="0" smtClean="0"/>
              <a:t>of decision processes in EI lock-in (cf. biopolymer </a:t>
            </a:r>
            <a:r>
              <a:rPr lang="en-US" sz="2000" b="0" dirty="0" err="1" smtClean="0"/>
              <a:t>centralised</a:t>
            </a:r>
            <a:r>
              <a:rPr lang="en-US" sz="2000" b="0" dirty="0" smtClean="0"/>
              <a:t> DM).</a:t>
            </a:r>
          </a:p>
          <a:p>
            <a:pPr>
              <a:lnSpc>
                <a:spcPct val="150000"/>
              </a:lnSpc>
            </a:pPr>
            <a:r>
              <a:rPr lang="en-US" sz="2000" b="0" dirty="0" smtClean="0"/>
              <a:t>Societal </a:t>
            </a:r>
            <a:r>
              <a:rPr lang="en-US" sz="2000" b="0" dirty="0" smtClean="0"/>
              <a:t>needs can support EI (e.g. responsible consumption).</a:t>
            </a:r>
          </a:p>
          <a:p>
            <a:pPr>
              <a:lnSpc>
                <a:spcPct val="150000"/>
              </a:lnSpc>
            </a:pPr>
            <a:r>
              <a:rPr lang="en-US" sz="2000" b="0" dirty="0" smtClean="0"/>
              <a:t>Stakeholders as well: </a:t>
            </a:r>
          </a:p>
          <a:p>
            <a:pPr lvl="1">
              <a:lnSpc>
                <a:spcPct val="150000"/>
              </a:lnSpc>
            </a:pPr>
            <a:r>
              <a:rPr lang="en-US" sz="1800" b="0" dirty="0" smtClean="0"/>
              <a:t>Public policies </a:t>
            </a:r>
            <a:r>
              <a:rPr lang="en-US" sz="1800" b="0" dirty="0" smtClean="0"/>
              <a:t>&amp; regulations </a:t>
            </a:r>
            <a:r>
              <a:rPr lang="en-US" sz="1800" b="0" dirty="0" smtClean="0"/>
              <a:t>can </a:t>
            </a:r>
            <a:r>
              <a:rPr lang="en-US" sz="1800" b="0" dirty="0" smtClean="0"/>
              <a:t>support EI (</a:t>
            </a:r>
            <a:r>
              <a:rPr lang="en-US" sz="1800" b="0" dirty="0" smtClean="0"/>
              <a:t>e.g. phasing </a:t>
            </a:r>
            <a:r>
              <a:rPr lang="en-US" sz="1800" b="0" dirty="0" smtClean="0"/>
              <a:t>out of </a:t>
            </a:r>
            <a:r>
              <a:rPr lang="en-US" sz="1800" b="0" dirty="0" smtClean="0"/>
              <a:t>CFCs &amp; ILB)</a:t>
            </a:r>
            <a:r>
              <a:rPr lang="en-US" sz="1800" b="0" dirty="0" smtClean="0"/>
              <a:t>, </a:t>
            </a:r>
            <a:r>
              <a:rPr lang="en-US" sz="1800" b="0" dirty="0" smtClean="0"/>
              <a:t>grassroots </a:t>
            </a:r>
            <a:r>
              <a:rPr lang="en-US" sz="1800" b="0" dirty="0" smtClean="0"/>
              <a:t>innovators.</a:t>
            </a:r>
            <a:endParaRPr lang="en-US" sz="1800" b="0" dirty="0" smtClean="0"/>
          </a:p>
          <a:p>
            <a:pPr lvl="1">
              <a:lnSpc>
                <a:spcPct val="150000"/>
              </a:lnSpc>
            </a:pPr>
            <a:r>
              <a:rPr lang="en-US" sz="1800" b="0" dirty="0" smtClean="0"/>
              <a:t>Social </a:t>
            </a:r>
            <a:r>
              <a:rPr lang="en-US" sz="1800" b="0" dirty="0" smtClean="0"/>
              <a:t>interactions &amp; public institutions generate knowledge for EI.</a:t>
            </a:r>
          </a:p>
        </p:txBody>
      </p:sp>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33</a:t>
            </a:fld>
            <a:endParaRPr lang="fr-FR" dirty="0"/>
          </a:p>
        </p:txBody>
      </p:sp>
      <p:pic>
        <p:nvPicPr>
          <p:cNvPr id="2050"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403648" y="332656"/>
            <a:ext cx="7596336" cy="720080"/>
          </a:xfrm>
          <a:prstGeom prst="rect">
            <a:avLst/>
          </a:prstGeom>
        </p:spPr>
        <p:txBody>
          <a:bodyPr vert="horz" lIns="91440" tIns="45720" rIns="91440" bIns="45720" rtlCol="0" anchor="b">
            <a:normAutofit/>
          </a:bodyPr>
          <a:lstStyle/>
          <a:p>
            <a:pPr>
              <a:spcBef>
                <a:spcPct val="0"/>
              </a:spcBef>
            </a:pPr>
            <a:r>
              <a:rPr lang="en-GB" sz="2400" b="1" dirty="0" smtClean="0">
                <a:latin typeface="+mj-lt"/>
                <a:ea typeface="+mj-ea"/>
                <a:cs typeface="+mj-cs"/>
              </a:rPr>
              <a:t>The SAEI in the </a:t>
            </a:r>
            <a:r>
              <a:rPr lang="en-GB" sz="2400" b="1" dirty="0" smtClean="0"/>
              <a:t>eco-innovation </a:t>
            </a:r>
            <a:r>
              <a:rPr lang="en-GB" sz="2400" b="1" dirty="0" smtClean="0">
                <a:latin typeface="+mj-lt"/>
                <a:ea typeface="+mj-ea"/>
                <a:cs typeface="+mj-cs"/>
              </a:rPr>
              <a:t>literature </a:t>
            </a:r>
            <a:r>
              <a:rPr lang="en-GB" sz="2400" dirty="0" smtClean="0">
                <a:latin typeface="+mj-lt"/>
                <a:ea typeface="+mj-ea"/>
                <a:cs typeface="+mj-cs"/>
              </a:rPr>
              <a:t>(cf. Part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34</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pPr>
            <a:r>
              <a:rPr lang="en-GB" sz="2600" b="1" dirty="0" smtClean="0"/>
              <a:t>Ex. of </a:t>
            </a:r>
            <a:r>
              <a:rPr lang="en-GB" sz="2600" b="1" dirty="0" smtClean="0"/>
              <a:t>SAEI in the LED sector </a:t>
            </a:r>
            <a:endParaRPr kumimoji="0" lang="en-GB" sz="2600" b="0" i="0" u="none" strike="noStrike" kern="1200" cap="none" spc="0" normalizeH="0" baseline="0" dirty="0" smtClean="0">
              <a:ln>
                <a:noFill/>
              </a:ln>
              <a:solidFill>
                <a:schemeClr val="tx1"/>
              </a:solidFill>
              <a:effectLst/>
              <a:uLnTx/>
              <a:uFillTx/>
              <a:latin typeface="+mj-lt"/>
              <a:ea typeface="+mj-ea"/>
              <a:cs typeface="+mj-cs"/>
            </a:endParaRPr>
          </a:p>
        </p:txBody>
      </p:sp>
      <p:sp>
        <p:nvSpPr>
          <p:cNvPr id="14" name="Espace réservé du contenu 7"/>
          <p:cNvSpPr>
            <a:spLocks noGrp="1"/>
          </p:cNvSpPr>
          <p:nvPr>
            <p:ph idx="1"/>
          </p:nvPr>
        </p:nvSpPr>
        <p:spPr>
          <a:xfrm>
            <a:off x="395536" y="1916832"/>
            <a:ext cx="8208912" cy="4392488"/>
          </a:xfrm>
        </p:spPr>
        <p:txBody>
          <a:bodyPr>
            <a:normAutofit lnSpcReduction="10000"/>
          </a:bodyPr>
          <a:lstStyle/>
          <a:p>
            <a:pPr marL="514350" lvl="0" indent="-514350">
              <a:lnSpc>
                <a:spcPct val="150000"/>
              </a:lnSpc>
              <a:buFont typeface="+mj-lt"/>
              <a:buAutoNum type="arabicPeriod"/>
            </a:pPr>
            <a:r>
              <a:rPr lang="en-GB" sz="2000" b="0" dirty="0" smtClean="0"/>
              <a:t>Lack of certification mechanisms to check out the technical specifications of LED products.</a:t>
            </a:r>
            <a:endParaRPr lang="fr-FR" sz="2000" b="0" dirty="0" smtClean="0"/>
          </a:p>
          <a:p>
            <a:pPr marL="514350" lvl="0" indent="-514350">
              <a:lnSpc>
                <a:spcPct val="150000"/>
              </a:lnSpc>
              <a:buFont typeface="+mj-lt"/>
              <a:buAutoNum type="arabicPeriod"/>
            </a:pPr>
            <a:r>
              <a:rPr lang="en-GB" sz="2000" b="0" dirty="0" smtClean="0"/>
              <a:t>Inadequate support from national policies to support ecoinnovation and emerging LED technologies.</a:t>
            </a:r>
            <a:endParaRPr lang="fr-FR" sz="2000" b="0" dirty="0" smtClean="0"/>
          </a:p>
          <a:p>
            <a:pPr marL="514350" lvl="0" indent="-514350">
              <a:lnSpc>
                <a:spcPct val="150000"/>
              </a:lnSpc>
              <a:buFont typeface="+mj-lt"/>
              <a:buAutoNum type="arabicPeriod"/>
            </a:pPr>
            <a:r>
              <a:rPr lang="en-GB" sz="2000" b="0" dirty="0" smtClean="0"/>
              <a:t>Increasing and unfair competition from non-European firms.</a:t>
            </a:r>
            <a:endParaRPr lang="fr-FR" sz="2000" b="0" dirty="0" smtClean="0"/>
          </a:p>
          <a:p>
            <a:pPr marL="514350" lvl="0" indent="-514350">
              <a:lnSpc>
                <a:spcPct val="150000"/>
              </a:lnSpc>
              <a:buFont typeface="+mj-lt"/>
              <a:buAutoNum type="arabicPeriod"/>
            </a:pPr>
            <a:r>
              <a:rPr lang="en-GB" sz="2000" b="0" dirty="0" smtClean="0"/>
              <a:t>Early failure of LED drivers.</a:t>
            </a:r>
            <a:endParaRPr lang="fr-FR" sz="2000" b="0" dirty="0" smtClean="0"/>
          </a:p>
          <a:p>
            <a:pPr marL="514350" lvl="0" indent="-514350">
              <a:lnSpc>
                <a:spcPct val="150000"/>
              </a:lnSpc>
              <a:buFont typeface="+mj-lt"/>
              <a:buAutoNum type="arabicPeriod"/>
            </a:pPr>
            <a:r>
              <a:rPr lang="en-GB" sz="2000" b="0" dirty="0" smtClean="0"/>
              <a:t>Lack of funding to support SMEs’ ecoinnovation.</a:t>
            </a:r>
            <a:endParaRPr lang="fr-FR" sz="2000" b="0" dirty="0" smtClean="0"/>
          </a:p>
          <a:p>
            <a:pPr marL="514350" lvl="0" indent="-514350">
              <a:lnSpc>
                <a:spcPct val="150000"/>
              </a:lnSpc>
              <a:buFont typeface="+mj-lt"/>
              <a:buAutoNum type="arabicPeriod"/>
            </a:pPr>
            <a:r>
              <a:rPr lang="en-GB" sz="2000" b="0" dirty="0" smtClean="0"/>
              <a:t>Lack of well trained and educated staff on ecoinnovations.</a:t>
            </a:r>
            <a:endParaRPr lang="fr-FR" sz="2000" b="0" dirty="0" smtClean="0"/>
          </a:p>
          <a:p>
            <a:pPr marL="514350" lvl="0" indent="-514350">
              <a:lnSpc>
                <a:spcPct val="150000"/>
              </a:lnSpc>
              <a:buFont typeface="+mj-lt"/>
              <a:buAutoNum type="arabicPeriod"/>
            </a:pPr>
            <a:r>
              <a:rPr lang="en-GB" sz="2000" b="0" dirty="0" smtClean="0"/>
              <a:t>Existence of litigations between firms.</a:t>
            </a:r>
            <a:endParaRPr lang="en-GB" sz="2000" b="0" dirty="0"/>
          </a:p>
        </p:txBody>
      </p:sp>
      <p:sp>
        <p:nvSpPr>
          <p:cNvPr id="15" name="Rectangle 14"/>
          <p:cNvSpPr/>
          <p:nvPr/>
        </p:nvSpPr>
        <p:spPr>
          <a:xfrm rot="16200000">
            <a:off x="6364288" y="4078288"/>
            <a:ext cx="5328592" cy="230832"/>
          </a:xfrm>
          <a:prstGeom prst="rect">
            <a:avLst/>
          </a:prstGeom>
        </p:spPr>
        <p:txBody>
          <a:bodyPr wrap="square">
            <a:spAutoFit/>
          </a:bodyPr>
          <a:lstStyle/>
          <a:p>
            <a:pPr algn="r"/>
            <a:r>
              <a:rPr lang="en-GB" sz="900" u="sng" dirty="0" smtClean="0"/>
              <a:t>Source</a:t>
            </a:r>
            <a:r>
              <a:rPr lang="en-GB" sz="900" dirty="0" smtClean="0"/>
              <a:t>: cycLED Policy Brief, </a:t>
            </a:r>
            <a:r>
              <a:rPr lang="en-GB" sz="900" dirty="0" smtClean="0">
                <a:hlinkClick r:id="rId3"/>
              </a:rPr>
              <a:t>http://gossart.wp.mines-telecom.fr/files/2015/05/cycLED-Policy-Brief.pdf</a:t>
            </a:r>
            <a:r>
              <a:rPr lang="en-GB" sz="900" dirty="0" smtClean="0"/>
              <a:t> </a:t>
            </a:r>
          </a:p>
        </p:txBody>
      </p:sp>
      <p:sp>
        <p:nvSpPr>
          <p:cNvPr id="20" name="Rectangle 19"/>
          <p:cNvSpPr/>
          <p:nvPr/>
        </p:nvSpPr>
        <p:spPr>
          <a:xfrm>
            <a:off x="395536" y="1268760"/>
            <a:ext cx="7344816" cy="430887"/>
          </a:xfrm>
          <a:prstGeom prst="rect">
            <a:avLst/>
          </a:prstGeom>
        </p:spPr>
        <p:txBody>
          <a:bodyPr wrap="square">
            <a:spAutoFit/>
          </a:bodyPr>
          <a:lstStyle/>
          <a:p>
            <a:pPr lvl="0">
              <a:spcBef>
                <a:spcPct val="0"/>
              </a:spcBef>
            </a:pPr>
            <a:r>
              <a:rPr lang="en-US" sz="2200" b="1" dirty="0" smtClean="0">
                <a:solidFill>
                  <a:srgbClr val="7A1452"/>
                </a:solidFill>
                <a:ea typeface="+mj-ea"/>
                <a:cs typeface="+mj-cs"/>
              </a:rPr>
              <a:t>Main obstacles to eco-innovation for LED firms</a:t>
            </a:r>
            <a:endParaRPr lang="fr-FR" sz="2200" b="1" dirty="0">
              <a:solidFill>
                <a:srgbClr val="7A1452"/>
              </a:solidFill>
              <a:ea typeface="+mj-ea"/>
              <a:cs typeface="+mj-cs"/>
            </a:endParaRPr>
          </a:p>
        </p:txBody>
      </p:sp>
      <p:pic>
        <p:nvPicPr>
          <p:cNvPr id="22" name="Picture 3"/>
          <p:cNvPicPr>
            <a:picLocks noChangeAspect="1" noChangeArrowheads="1"/>
          </p:cNvPicPr>
          <p:nvPr/>
        </p:nvPicPr>
        <p:blipFill>
          <a:blip r:embed="rId4" cstate="email"/>
          <a:srcRect/>
          <a:stretch>
            <a:fillRect/>
          </a:stretch>
        </p:blipFill>
        <p:spPr bwMode="auto">
          <a:xfrm>
            <a:off x="7884368" y="332656"/>
            <a:ext cx="1259632" cy="853667"/>
          </a:xfrm>
          <a:prstGeom prst="rect">
            <a:avLst/>
          </a:prstGeom>
          <a:noFill/>
          <a:ln w="9525">
            <a:noFill/>
            <a:miter lim="800000"/>
            <a:headEnd/>
            <a:tailEnd/>
          </a:ln>
        </p:spPr>
      </p:pic>
      <p:sp>
        <p:nvSpPr>
          <p:cNvPr id="23" name="Rectangle 22"/>
          <p:cNvSpPr/>
          <p:nvPr/>
        </p:nvSpPr>
        <p:spPr>
          <a:xfrm>
            <a:off x="8080888" y="1196752"/>
            <a:ext cx="1063112" cy="230832"/>
          </a:xfrm>
          <a:prstGeom prst="rect">
            <a:avLst/>
          </a:prstGeom>
        </p:spPr>
        <p:txBody>
          <a:bodyPr wrap="none">
            <a:spAutoFit/>
          </a:bodyPr>
          <a:lstStyle/>
          <a:p>
            <a:r>
              <a:rPr lang="de-DE" sz="900" dirty="0" smtClean="0">
                <a:hlinkClick r:id="rId5"/>
              </a:rPr>
              <a:t>www.cyc-LED.eu</a:t>
            </a:r>
            <a:endParaRPr lang="en-GB"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35</a:t>
            </a:fld>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buFont typeface="Arial" pitchFamily="34" charset="0"/>
              <a:buChar char="•"/>
            </a:pPr>
            <a:r>
              <a:rPr kumimoji="0" lang="en-GB" sz="2600" b="1" i="0" u="none" strike="noStrike" kern="1200" cap="none" spc="0" normalizeH="0" baseline="0" dirty="0" smtClean="0">
                <a:ln>
                  <a:noFill/>
                </a:ln>
                <a:solidFill>
                  <a:schemeClr val="tx1"/>
                </a:solidFill>
                <a:effectLst/>
                <a:uLnTx/>
                <a:uFillTx/>
                <a:latin typeface="+mj-lt"/>
                <a:ea typeface="+mj-ea"/>
                <a:cs typeface="+mj-cs"/>
              </a:rPr>
              <a:t> </a:t>
            </a:r>
            <a:r>
              <a:rPr lang="en-GB" sz="2600" b="1" dirty="0" smtClean="0"/>
              <a:t>The case of lighting transition</a:t>
            </a:r>
            <a:endParaRPr kumimoji="0" lang="en-GB" sz="2600" b="1" i="0" u="none" strike="noStrike" kern="1200" cap="none" spc="0" normalizeH="0" baseline="0" dirty="0" smtClean="0">
              <a:ln>
                <a:noFill/>
              </a:ln>
              <a:solidFill>
                <a:schemeClr val="tx1"/>
              </a:solidFill>
              <a:effectLst/>
              <a:uLnTx/>
              <a:uFillTx/>
              <a:latin typeface="+mj-lt"/>
              <a:ea typeface="+mj-ea"/>
              <a:cs typeface="+mj-cs"/>
            </a:endParaRPr>
          </a:p>
        </p:txBody>
      </p:sp>
      <p:pic>
        <p:nvPicPr>
          <p:cNvPr id="36866" name="Picture 2" descr="&quot;Photographie d'une lampe à graisse de Lascaux.&quot;"/>
          <p:cNvPicPr>
            <a:picLocks noChangeAspect="1" noChangeArrowheads="1"/>
          </p:cNvPicPr>
          <p:nvPr/>
        </p:nvPicPr>
        <p:blipFill>
          <a:blip r:embed="rId3" cstate="email"/>
          <a:srcRect/>
          <a:stretch>
            <a:fillRect/>
          </a:stretch>
        </p:blipFill>
        <p:spPr bwMode="auto">
          <a:xfrm>
            <a:off x="467544" y="1484784"/>
            <a:ext cx="3277606" cy="2376264"/>
          </a:xfrm>
          <a:prstGeom prst="rect">
            <a:avLst/>
          </a:prstGeom>
          <a:noFill/>
        </p:spPr>
      </p:pic>
      <p:sp>
        <p:nvSpPr>
          <p:cNvPr id="12" name="Rectangle 11"/>
          <p:cNvSpPr/>
          <p:nvPr/>
        </p:nvSpPr>
        <p:spPr>
          <a:xfrm>
            <a:off x="251520" y="4077072"/>
            <a:ext cx="2880320" cy="477054"/>
          </a:xfrm>
          <a:prstGeom prst="rect">
            <a:avLst/>
          </a:prstGeom>
        </p:spPr>
        <p:txBody>
          <a:bodyPr wrap="square">
            <a:spAutoFit/>
          </a:bodyPr>
          <a:lstStyle/>
          <a:p>
            <a:r>
              <a:rPr lang="en-GB" sz="900" dirty="0" smtClean="0"/>
              <a:t>Animal oil lamp, Lascaux, -10000.</a:t>
            </a:r>
          </a:p>
          <a:p>
            <a:r>
              <a:rPr lang="en-GB" sz="700" dirty="0" smtClean="0">
                <a:hlinkClick r:id="rId4"/>
              </a:rPr>
              <a:t>https://fr.wikipedia.org/wiki/Lampe_à_huile</a:t>
            </a:r>
            <a:r>
              <a:rPr lang="en-GB" sz="700" dirty="0" smtClean="0"/>
              <a:t> </a:t>
            </a:r>
          </a:p>
          <a:p>
            <a:endParaRPr lang="en-GB" sz="900" dirty="0"/>
          </a:p>
        </p:txBody>
      </p:sp>
      <p:cxnSp>
        <p:nvCxnSpPr>
          <p:cNvPr id="14" name="Connecteur droit avec flèche 13"/>
          <p:cNvCxnSpPr/>
          <p:nvPr/>
        </p:nvCxnSpPr>
        <p:spPr>
          <a:xfrm>
            <a:off x="107504" y="5445224"/>
            <a:ext cx="885698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0960" y="5589240"/>
            <a:ext cx="1043608" cy="400110"/>
          </a:xfrm>
          <a:prstGeom prst="rect">
            <a:avLst/>
          </a:prstGeom>
          <a:noFill/>
        </p:spPr>
        <p:txBody>
          <a:bodyPr wrap="square" rtlCol="0">
            <a:spAutoFit/>
          </a:bodyPr>
          <a:lstStyle/>
          <a:p>
            <a:r>
              <a:rPr lang="en-US" sz="2000" b="1" dirty="0" smtClean="0">
                <a:solidFill>
                  <a:srgbClr val="002060"/>
                </a:solidFill>
              </a:rPr>
              <a:t>-10,000</a:t>
            </a:r>
            <a:endParaRPr lang="en-US" sz="2000" b="1" dirty="0">
              <a:solidFill>
                <a:srgbClr val="002060"/>
              </a:solidFill>
            </a:endParaRPr>
          </a:p>
        </p:txBody>
      </p:sp>
      <p:sp>
        <p:nvSpPr>
          <p:cNvPr id="16" name="ZoneTexte 15"/>
          <p:cNvSpPr txBox="1"/>
          <p:nvPr/>
        </p:nvSpPr>
        <p:spPr>
          <a:xfrm>
            <a:off x="8100392" y="5589240"/>
            <a:ext cx="1043608" cy="400110"/>
          </a:xfrm>
          <a:prstGeom prst="rect">
            <a:avLst/>
          </a:prstGeom>
          <a:noFill/>
        </p:spPr>
        <p:txBody>
          <a:bodyPr wrap="square" rtlCol="0">
            <a:spAutoFit/>
          </a:bodyPr>
          <a:lstStyle/>
          <a:p>
            <a:pPr algn="ctr"/>
            <a:r>
              <a:rPr lang="en-US" sz="2000" b="1" dirty="0" smtClean="0">
                <a:solidFill>
                  <a:srgbClr val="002060"/>
                </a:solidFill>
              </a:rPr>
              <a:t>2015</a:t>
            </a:r>
            <a:endParaRPr lang="en-US" sz="2000" b="1" dirty="0">
              <a:solidFill>
                <a:srgbClr val="002060"/>
              </a:solidFill>
            </a:endParaRPr>
          </a:p>
        </p:txBody>
      </p:sp>
      <p:sp>
        <p:nvSpPr>
          <p:cNvPr id="19" name="Rectangle 18"/>
          <p:cNvSpPr/>
          <p:nvPr/>
        </p:nvSpPr>
        <p:spPr>
          <a:xfrm>
            <a:off x="5724128" y="4149080"/>
            <a:ext cx="2880320" cy="230832"/>
          </a:xfrm>
          <a:prstGeom prst="rect">
            <a:avLst/>
          </a:prstGeom>
        </p:spPr>
        <p:txBody>
          <a:bodyPr wrap="square">
            <a:spAutoFit/>
          </a:bodyPr>
          <a:lstStyle/>
          <a:p>
            <a:pPr algn="ctr"/>
            <a:r>
              <a:rPr lang="en-GB" sz="900" dirty="0" smtClean="0"/>
              <a:t>LED ribbons</a:t>
            </a:r>
            <a:endParaRPr lang="en-GB" sz="900" dirty="0"/>
          </a:p>
        </p:txBody>
      </p:sp>
      <p:pic>
        <p:nvPicPr>
          <p:cNvPr id="45058" name="Picture 2" descr="http://i01.i.aliimg.com/wsphoto/v1/1048569259_2/Free-shipping-SMD-3825-300leds-5m-LED-ribbon-strip-light-Colorful-motorcycle-lights-high-quality-led.jpg"/>
          <p:cNvPicPr>
            <a:picLocks noChangeAspect="1" noChangeArrowheads="1"/>
          </p:cNvPicPr>
          <p:nvPr/>
        </p:nvPicPr>
        <p:blipFill>
          <a:blip r:embed="rId5" cstate="email"/>
          <a:srcRect/>
          <a:stretch>
            <a:fillRect/>
          </a:stretch>
        </p:blipFill>
        <p:spPr bwMode="auto">
          <a:xfrm>
            <a:off x="5652120" y="1484784"/>
            <a:ext cx="2970909" cy="252028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84784"/>
            <a:ext cx="8568952" cy="4392488"/>
          </a:xfrm>
        </p:spPr>
        <p:txBody>
          <a:bodyPr>
            <a:normAutofit/>
          </a:bodyPr>
          <a:lstStyle/>
          <a:p>
            <a:pPr>
              <a:lnSpc>
                <a:spcPct val="150000"/>
              </a:lnSpc>
            </a:pPr>
            <a:r>
              <a:rPr lang="en-GB" b="0" dirty="0" smtClean="0"/>
              <a:t>IEA: the amount of electricity used by </a:t>
            </a:r>
            <a:r>
              <a:rPr lang="en-GB" b="0" dirty="0" smtClean="0">
                <a:solidFill>
                  <a:srgbClr val="FF0000"/>
                </a:solidFill>
              </a:rPr>
              <a:t>lighting</a:t>
            </a:r>
            <a:r>
              <a:rPr lang="en-GB" b="0" dirty="0" smtClean="0"/>
              <a:t> sources = </a:t>
            </a:r>
            <a:r>
              <a:rPr lang="en-GB" b="0" dirty="0" smtClean="0">
                <a:solidFill>
                  <a:srgbClr val="FF0000"/>
                </a:solidFill>
              </a:rPr>
              <a:t>20% global electricity consumption</a:t>
            </a:r>
            <a:r>
              <a:rPr lang="en-GB" b="0" dirty="0" smtClean="0"/>
              <a:t>.* </a:t>
            </a:r>
          </a:p>
          <a:p>
            <a:pPr>
              <a:lnSpc>
                <a:spcPct val="150000"/>
              </a:lnSpc>
            </a:pPr>
            <a:endParaRPr lang="en-GB" sz="1200" b="0" dirty="0" smtClean="0"/>
          </a:p>
          <a:p>
            <a:pPr>
              <a:lnSpc>
                <a:spcPct val="150000"/>
              </a:lnSpc>
            </a:pPr>
            <a:r>
              <a:rPr lang="en-GB" b="0" dirty="0" smtClean="0"/>
              <a:t>Lighting = greatest share of electricity expenses of many municipalities </a:t>
            </a:r>
            <a:r>
              <a:rPr lang="en-GB" b="0" dirty="0" smtClean="0"/>
              <a:t>(=&gt; </a:t>
            </a:r>
            <a:r>
              <a:rPr lang="en-GB" b="0" dirty="0" smtClean="0">
                <a:solidFill>
                  <a:srgbClr val="FF0000"/>
                </a:solidFill>
              </a:rPr>
              <a:t>hydrocarbon </a:t>
            </a:r>
            <a:r>
              <a:rPr lang="en-GB" b="0" dirty="0" smtClean="0">
                <a:solidFill>
                  <a:srgbClr val="FF0000"/>
                </a:solidFill>
              </a:rPr>
              <a:t>energy sources</a:t>
            </a:r>
            <a:r>
              <a:rPr lang="en-GB" b="0" dirty="0" smtClean="0"/>
              <a:t>).</a:t>
            </a:r>
          </a:p>
          <a:p>
            <a:pPr>
              <a:lnSpc>
                <a:spcPct val="150000"/>
              </a:lnSpc>
            </a:pPr>
            <a:endParaRPr lang="en-GB" sz="1400" b="0" dirty="0" smtClean="0"/>
          </a:p>
          <a:p>
            <a:pPr>
              <a:lnSpc>
                <a:spcPct val="150000"/>
              </a:lnSpc>
            </a:pPr>
            <a:r>
              <a:rPr lang="en-GB" b="0" dirty="0" smtClean="0"/>
              <a:t>Nowadays: </a:t>
            </a:r>
            <a:r>
              <a:rPr lang="en-GB" b="0" dirty="0" smtClean="0">
                <a:solidFill>
                  <a:srgbClr val="FF0000"/>
                </a:solidFill>
              </a:rPr>
              <a:t>switch to LED technologies </a:t>
            </a:r>
            <a:r>
              <a:rPr lang="en-GB" b="0" dirty="0" smtClean="0"/>
              <a:t>(reduced ecological impacts).</a:t>
            </a:r>
            <a:endParaRPr lang="en-GB" b="0"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36</a:t>
            </a:fld>
            <a:endParaRPr lang="fr-FR" dirty="0"/>
          </a:p>
        </p:txBody>
      </p:sp>
      <p:sp>
        <p:nvSpPr>
          <p:cNvPr id="7" name="Rectangle 6"/>
          <p:cNvSpPr/>
          <p:nvPr/>
        </p:nvSpPr>
        <p:spPr>
          <a:xfrm rot="16200000">
            <a:off x="6303135" y="3215915"/>
            <a:ext cx="5220072" cy="461665"/>
          </a:xfrm>
          <a:prstGeom prst="rect">
            <a:avLst/>
          </a:prstGeom>
        </p:spPr>
        <p:txBody>
          <a:bodyPr wrap="square">
            <a:spAutoFit/>
          </a:bodyPr>
          <a:lstStyle/>
          <a:p>
            <a:pPr>
              <a:tabLst>
                <a:tab pos="92075" algn="l"/>
              </a:tabLst>
            </a:pPr>
            <a:r>
              <a:rPr lang="en-GB" sz="1200" dirty="0" smtClean="0"/>
              <a:t>* </a:t>
            </a:r>
            <a:r>
              <a:rPr lang="en-GB" sz="1200" u="sng" dirty="0" smtClean="0"/>
              <a:t>Source</a:t>
            </a:r>
            <a:r>
              <a:rPr lang="en-GB" sz="1200" dirty="0" smtClean="0"/>
              <a:t>: Aman, M. M., G. B. Jasmon, et al. (2013). Analysis of the performance of domestic lighting lamps. </a:t>
            </a:r>
            <a:r>
              <a:rPr lang="en-GB" sz="1200" i="1" dirty="0" smtClean="0"/>
              <a:t>Energy Policy</a:t>
            </a:r>
            <a:r>
              <a:rPr lang="en-GB" sz="1200" dirty="0" smtClean="0"/>
              <a:t> 52(0), pp. 482-500.</a:t>
            </a:r>
            <a:endParaRPr lang="en-GB" sz="1200"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12"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8" name="Titre 7"/>
          <p:cNvSpPr>
            <a:spLocks noGrp="1"/>
          </p:cNvSpPr>
          <p:nvPr>
            <p:ph type="title"/>
          </p:nvPr>
        </p:nvSpPr>
        <p:spPr>
          <a:xfrm>
            <a:off x="1475656" y="620688"/>
            <a:ext cx="7668344" cy="504056"/>
          </a:xfrm>
        </p:spPr>
        <p:txBody>
          <a:bodyPr>
            <a:noAutofit/>
          </a:bodyPr>
          <a:lstStyle/>
          <a:p>
            <a:r>
              <a:rPr lang="en-GB" sz="2800" dirty="0" smtClean="0"/>
              <a:t>Lighting in </a:t>
            </a:r>
            <a:r>
              <a:rPr lang="en-GB" sz="2800" dirty="0" smtClean="0"/>
              <a:t>the world</a:t>
            </a:r>
            <a:endParaRPr lang="en-GB" sz="2800"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84784"/>
            <a:ext cx="8640960" cy="4896544"/>
          </a:xfrm>
        </p:spPr>
        <p:txBody>
          <a:bodyPr>
            <a:normAutofit/>
          </a:bodyPr>
          <a:lstStyle/>
          <a:p>
            <a:pPr>
              <a:buNone/>
            </a:pPr>
            <a:r>
              <a:rPr lang="en-GB" sz="2000" b="0" dirty="0" smtClean="0"/>
              <a:t>Fuel combustion </a:t>
            </a:r>
            <a:r>
              <a:rPr lang="en-GB" sz="2000" b="0" dirty="0" smtClean="0"/>
              <a:t>dominated </a:t>
            </a:r>
            <a:r>
              <a:rPr lang="en-GB" sz="2000" b="0" dirty="0" smtClean="0"/>
              <a:t>the long history of lighting:</a:t>
            </a:r>
          </a:p>
          <a:p>
            <a:endParaRPr lang="en-GB" sz="1400" b="0" dirty="0" smtClean="0"/>
          </a:p>
          <a:p>
            <a:r>
              <a:rPr lang="en-GB" sz="2000" b="0" dirty="0" smtClean="0">
                <a:solidFill>
                  <a:srgbClr val="FF0000"/>
                </a:solidFill>
              </a:rPr>
              <a:t>4,500 years ago</a:t>
            </a:r>
            <a:r>
              <a:rPr lang="en-GB" sz="2000" b="0" dirty="0" smtClean="0"/>
              <a:t>: in modern day </a:t>
            </a:r>
            <a:r>
              <a:rPr lang="en-GB" sz="2000" b="0" dirty="0" smtClean="0">
                <a:solidFill>
                  <a:srgbClr val="002060"/>
                </a:solidFill>
              </a:rPr>
              <a:t>Iraq</a:t>
            </a:r>
            <a:r>
              <a:rPr lang="en-GB" sz="2000" b="0" dirty="0" smtClean="0"/>
              <a:t> </a:t>
            </a:r>
            <a:r>
              <a:rPr lang="en-GB" sz="2000" b="0" dirty="0" smtClean="0">
                <a:solidFill>
                  <a:srgbClr val="FF0000"/>
                </a:solidFill>
              </a:rPr>
              <a:t>oil lamps </a:t>
            </a:r>
            <a:r>
              <a:rPr lang="en-GB" sz="2000" b="0" dirty="0" smtClean="0"/>
              <a:t>were used to burn oils made from olives and seeds.</a:t>
            </a:r>
          </a:p>
          <a:p>
            <a:endParaRPr lang="en-GB" sz="2000" b="0" dirty="0" smtClean="0"/>
          </a:p>
          <a:p>
            <a:endParaRPr lang="en-GB" sz="2000" b="0" dirty="0" smtClean="0"/>
          </a:p>
          <a:p>
            <a:endParaRPr lang="en-GB" sz="2400" b="0" dirty="0" smtClean="0"/>
          </a:p>
          <a:p>
            <a:endParaRPr lang="en-GB" sz="2000" b="0" dirty="0" smtClean="0"/>
          </a:p>
          <a:p>
            <a:endParaRPr lang="en-GB" sz="2000" b="0" dirty="0" smtClean="0"/>
          </a:p>
          <a:p>
            <a:endParaRPr lang="en-GB" sz="2800" b="0" dirty="0" smtClean="0"/>
          </a:p>
          <a:p>
            <a:endParaRPr lang="en-GB" sz="2000" b="0" dirty="0" smtClean="0"/>
          </a:p>
          <a:p>
            <a:r>
              <a:rPr lang="en-GB" sz="2000" b="0" dirty="0" smtClean="0">
                <a:solidFill>
                  <a:srgbClr val="FF0000"/>
                </a:solidFill>
              </a:rPr>
              <a:t>2,000 </a:t>
            </a:r>
            <a:r>
              <a:rPr lang="en-GB" sz="2000" b="0" dirty="0" smtClean="0"/>
              <a:t>years ago: the first </a:t>
            </a:r>
            <a:r>
              <a:rPr lang="en-GB" sz="2000" b="0" dirty="0" smtClean="0">
                <a:solidFill>
                  <a:srgbClr val="FF0000"/>
                </a:solidFill>
              </a:rPr>
              <a:t>candles</a:t>
            </a:r>
            <a:r>
              <a:rPr lang="en-GB" sz="2000" b="0" dirty="0" smtClean="0"/>
              <a:t> appeared in Rome.</a:t>
            </a:r>
          </a:p>
          <a:p>
            <a:endParaRPr lang="en-GB" sz="1200" b="0" dirty="0" smtClean="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37</a:t>
            </a:fld>
            <a:endParaRPr lang="fr-FR" dirty="0"/>
          </a:p>
        </p:txBody>
      </p:sp>
      <p:sp>
        <p:nvSpPr>
          <p:cNvPr id="6" name="Rectangle 5"/>
          <p:cNvSpPr/>
          <p:nvPr/>
        </p:nvSpPr>
        <p:spPr>
          <a:xfrm>
            <a:off x="0" y="6165304"/>
            <a:ext cx="8172400" cy="230832"/>
          </a:xfrm>
          <a:prstGeom prst="rect">
            <a:avLst/>
          </a:prstGeom>
        </p:spPr>
        <p:txBody>
          <a:bodyPr wrap="square">
            <a:spAutoFit/>
          </a:bodyPr>
          <a:lstStyle/>
          <a:p>
            <a:pPr algn="r"/>
            <a:r>
              <a:rPr lang="en-GB" sz="900" u="sng" dirty="0" smtClean="0"/>
              <a:t>Sources</a:t>
            </a:r>
            <a:r>
              <a:rPr lang="en-GB" sz="900" dirty="0" smtClean="0"/>
              <a:t>: Bowers, B. (1980); Freeberg (2013). References available from </a:t>
            </a:r>
            <a:r>
              <a:rPr lang="en-GB" sz="900" dirty="0" smtClean="0">
                <a:hlinkClick r:id="rId3"/>
              </a:rPr>
              <a:t>https://gossart.wp.mines-telecom.fr/files/2014/07/Gossart-paper_STRN.pdf</a:t>
            </a:r>
            <a:r>
              <a:rPr lang="en-GB" sz="900" dirty="0" smtClean="0"/>
              <a:t>. </a:t>
            </a:r>
            <a:endParaRPr lang="fr-FR" sz="900" dirty="0"/>
          </a:p>
        </p:txBody>
      </p:sp>
      <p:sp>
        <p:nvSpPr>
          <p:cNvPr id="8" name="Titre 7"/>
          <p:cNvSpPr>
            <a:spLocks noGrp="1"/>
          </p:cNvSpPr>
          <p:nvPr>
            <p:ph type="title"/>
          </p:nvPr>
        </p:nvSpPr>
        <p:spPr>
          <a:xfrm>
            <a:off x="1475656" y="620688"/>
            <a:ext cx="7668344" cy="504056"/>
          </a:xfrm>
        </p:spPr>
        <p:txBody>
          <a:bodyPr>
            <a:normAutofit/>
          </a:bodyPr>
          <a:lstStyle/>
          <a:p>
            <a:r>
              <a:rPr lang="en-GB" sz="2400" dirty="0" smtClean="0"/>
              <a:t>Lighting in a nutshell: Stage 1 </a:t>
            </a:r>
            <a:r>
              <a:rPr lang="en-GB" sz="2400" b="0" dirty="0" smtClean="0"/>
              <a:t>(</a:t>
            </a:r>
            <a:r>
              <a:rPr lang="en-GB" sz="2400" b="0" dirty="0" smtClean="0">
                <a:solidFill>
                  <a:srgbClr val="FF0000"/>
                </a:solidFill>
              </a:rPr>
              <a:t>flame-based lighting</a:t>
            </a:r>
            <a:r>
              <a:rPr lang="en-GB" sz="2400" b="0" dirty="0" smtClean="0"/>
              <a:t>)</a:t>
            </a:r>
            <a:endParaRPr lang="en-GB" sz="2400" b="0" dirty="0"/>
          </a:p>
        </p:txBody>
      </p:sp>
      <p:grpSp>
        <p:nvGrpSpPr>
          <p:cNvPr id="11" name="Groupe 10"/>
          <p:cNvGrpSpPr/>
          <p:nvPr/>
        </p:nvGrpSpPr>
        <p:grpSpPr>
          <a:xfrm>
            <a:off x="467544" y="2924944"/>
            <a:ext cx="4371002" cy="2216697"/>
            <a:chOff x="1835696" y="2636912"/>
            <a:chExt cx="4371002" cy="2216697"/>
          </a:xfrm>
        </p:grpSpPr>
        <p:pic>
          <p:nvPicPr>
            <p:cNvPr id="15362" name="Picture 2" descr="An Iraqi Yazidi carries an oil lamp as he throws clothes at the the tomb of Sheikh Adi bin Musafir (962-1152), renovator of the Yazidi religion, at Lalesh temple situated in a valley near Dohuk, 430 Kilometers (260 miles) northwest of Baghdad, during the community &amp;amp;acute;s congregation ritual, late 09 October 2006. On the third day of ceremonies of the Eid al-Jamaa, Yazidis continued to visit the temple of Lalesh, the holiest site for Yazidis and one of the oldest continuously visited religious sites in Iraq. Yazidis, who are believed to number about 1.2 million in the world through a very secretive community which normally shuns all outsiders, are meeting for the first time in three years due to the volatile situation in the war torn country. The Yazidi religious sect is a syncretic combination of Zoroastrian, Manichaean, Jewish, Nestorian Christian, and Islamic elements. AFP PHOTO/SAFIN HAMED"/>
            <p:cNvPicPr>
              <a:picLocks noChangeAspect="1" noChangeArrowheads="1"/>
            </p:cNvPicPr>
            <p:nvPr/>
          </p:nvPicPr>
          <p:blipFill>
            <a:blip r:embed="rId4" cstate="email"/>
            <a:srcRect/>
            <a:stretch>
              <a:fillRect/>
            </a:stretch>
          </p:blipFill>
          <p:spPr bwMode="auto">
            <a:xfrm>
              <a:off x="1835696" y="2636912"/>
              <a:ext cx="4007106" cy="2216697"/>
            </a:xfrm>
            <a:prstGeom prst="rect">
              <a:avLst/>
            </a:prstGeom>
            <a:noFill/>
          </p:spPr>
        </p:pic>
        <p:sp>
          <p:nvSpPr>
            <p:cNvPr id="10" name="Rectangle 9"/>
            <p:cNvSpPr/>
            <p:nvPr/>
          </p:nvSpPr>
          <p:spPr>
            <a:xfrm rot="16200000">
              <a:off x="4929826" y="3575230"/>
              <a:ext cx="2215190" cy="338554"/>
            </a:xfrm>
            <a:prstGeom prst="rect">
              <a:avLst/>
            </a:prstGeom>
          </p:spPr>
          <p:txBody>
            <a:bodyPr wrap="square">
              <a:spAutoFit/>
            </a:bodyPr>
            <a:lstStyle/>
            <a:p>
              <a:r>
                <a:rPr lang="en-GB" sz="800" u="sng" dirty="0" smtClean="0"/>
                <a:t>Source</a:t>
              </a:r>
              <a:r>
                <a:rPr lang="en-GB" sz="800" dirty="0" smtClean="0"/>
                <a:t>: </a:t>
              </a:r>
              <a:r>
                <a:rPr lang="en-GB" sz="800" dirty="0" smtClean="0">
                  <a:hlinkClick r:id="rId5"/>
                </a:rPr>
                <a:t>http://www.religion.dk/viden/hvem-er-yazidierne</a:t>
              </a:r>
              <a:r>
                <a:rPr lang="en-GB" sz="800" dirty="0" smtClean="0"/>
                <a:t>.</a:t>
              </a:r>
            </a:p>
          </p:txBody>
        </p:sp>
      </p:grpSp>
      <p:grpSp>
        <p:nvGrpSpPr>
          <p:cNvPr id="15" name="Groupe 14"/>
          <p:cNvGrpSpPr/>
          <p:nvPr/>
        </p:nvGrpSpPr>
        <p:grpSpPr>
          <a:xfrm>
            <a:off x="6453261" y="4005064"/>
            <a:ext cx="2690739" cy="1999166"/>
            <a:chOff x="6453263" y="3284984"/>
            <a:chExt cx="2690739" cy="1999166"/>
          </a:xfrm>
        </p:grpSpPr>
        <p:pic>
          <p:nvPicPr>
            <p:cNvPr id="15364" name="Picture 4" descr="http://www.smith.edu/hsc/museum/ancient_inventions/images/candles1.jpg"/>
            <p:cNvPicPr>
              <a:picLocks noChangeAspect="1" noChangeArrowheads="1"/>
            </p:cNvPicPr>
            <p:nvPr/>
          </p:nvPicPr>
          <p:blipFill>
            <a:blip r:embed="rId6" cstate="email"/>
            <a:srcRect/>
            <a:stretch>
              <a:fillRect/>
            </a:stretch>
          </p:blipFill>
          <p:spPr bwMode="auto">
            <a:xfrm>
              <a:off x="6588224" y="3573016"/>
              <a:ext cx="2117052" cy="1659633"/>
            </a:xfrm>
            <a:prstGeom prst="rect">
              <a:avLst/>
            </a:prstGeom>
            <a:noFill/>
          </p:spPr>
        </p:pic>
        <p:sp>
          <p:nvSpPr>
            <p:cNvPr id="13" name="Rectangle 12"/>
            <p:cNvSpPr/>
            <p:nvPr/>
          </p:nvSpPr>
          <p:spPr>
            <a:xfrm rot="16200000">
              <a:off x="8021599" y="4161746"/>
              <a:ext cx="1783142" cy="461665"/>
            </a:xfrm>
            <a:prstGeom prst="rect">
              <a:avLst/>
            </a:prstGeom>
          </p:spPr>
          <p:txBody>
            <a:bodyPr wrap="square">
              <a:spAutoFit/>
            </a:bodyPr>
            <a:lstStyle/>
            <a:p>
              <a:r>
                <a:rPr lang="en-GB" sz="800" u="sng" dirty="0" smtClean="0"/>
                <a:t>Source</a:t>
              </a:r>
              <a:r>
                <a:rPr lang="en-GB" sz="800" dirty="0" smtClean="0"/>
                <a:t>: </a:t>
              </a:r>
              <a:r>
                <a:rPr lang="en-GB" sz="800" dirty="0" smtClean="0">
                  <a:hlinkClick r:id="rId7"/>
                </a:rPr>
                <a:t>http://www.smith.edu/hsc/museum/ancient_inventions/candles2.html</a:t>
              </a:r>
              <a:r>
                <a:rPr lang="en-GB" sz="800" dirty="0" smtClean="0"/>
                <a:t>. </a:t>
              </a:r>
            </a:p>
          </p:txBody>
        </p:sp>
        <p:sp>
          <p:nvSpPr>
            <p:cNvPr id="14" name="Rectangle 13"/>
            <p:cNvSpPr/>
            <p:nvPr/>
          </p:nvSpPr>
          <p:spPr>
            <a:xfrm>
              <a:off x="6453263" y="3284984"/>
              <a:ext cx="2690737" cy="276999"/>
            </a:xfrm>
            <a:prstGeom prst="rect">
              <a:avLst/>
            </a:prstGeom>
          </p:spPr>
          <p:txBody>
            <a:bodyPr wrap="none">
              <a:spAutoFit/>
            </a:bodyPr>
            <a:lstStyle/>
            <a:p>
              <a:r>
                <a:rPr lang="fr-FR" sz="1200" dirty="0" err="1" smtClean="0"/>
                <a:t>Tallow</a:t>
              </a:r>
              <a:r>
                <a:rPr lang="fr-FR" sz="1200" dirty="0" smtClean="0"/>
                <a:t> </a:t>
              </a:r>
              <a:r>
                <a:rPr lang="fr-FR" sz="1200" dirty="0" err="1" smtClean="0"/>
                <a:t>candles</a:t>
              </a:r>
              <a:r>
                <a:rPr lang="fr-FR" sz="1200" dirty="0" smtClean="0"/>
                <a:t> (</a:t>
              </a:r>
              <a:r>
                <a:rPr lang="fr-FR" sz="1200" dirty="0" err="1" smtClean="0"/>
                <a:t>rendered</a:t>
              </a:r>
              <a:r>
                <a:rPr lang="fr-FR" sz="1200" dirty="0" smtClean="0"/>
                <a:t> animal fat) </a:t>
              </a:r>
              <a:endParaRPr lang="en-GB" sz="1200" dirty="0"/>
            </a:p>
          </p:txBody>
        </p:sp>
      </p:grpSp>
      <p:sp>
        <p:nvSpPr>
          <p:cNvPr id="1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19" name="Picture 2"/>
          <p:cNvPicPr>
            <a:picLocks noChangeAspect="1" noChangeArrowheads="1"/>
          </p:cNvPicPr>
          <p:nvPr/>
        </p:nvPicPr>
        <p:blipFill>
          <a:blip r:embed="rId8"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96752"/>
            <a:ext cx="7200800" cy="1124316"/>
          </a:xfrm>
        </p:spPr>
        <p:txBody>
          <a:bodyPr>
            <a:normAutofit/>
          </a:bodyPr>
          <a:lstStyle/>
          <a:p>
            <a:pPr>
              <a:lnSpc>
                <a:spcPct val="150000"/>
              </a:lnSpc>
            </a:pPr>
            <a:r>
              <a:rPr lang="en-GB" sz="2200" b="0" dirty="0" smtClean="0">
                <a:solidFill>
                  <a:srgbClr val="FF0000"/>
                </a:solidFill>
              </a:rPr>
              <a:t>200</a:t>
            </a:r>
            <a:r>
              <a:rPr lang="en-GB" sz="2200" b="0" dirty="0" smtClean="0"/>
              <a:t> years ago: first </a:t>
            </a:r>
            <a:r>
              <a:rPr lang="en-GB" sz="2200" b="0" dirty="0" smtClean="0">
                <a:solidFill>
                  <a:srgbClr val="FF0000"/>
                </a:solidFill>
              </a:rPr>
              <a:t>gasworks</a:t>
            </a:r>
            <a:r>
              <a:rPr lang="en-GB" sz="2200" b="0" dirty="0" smtClean="0"/>
              <a:t> established in Freiburg by Wilhelm August Lampadius (German mineralogist).</a:t>
            </a:r>
            <a:endParaRPr lang="en-GB" sz="220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38</a:t>
            </a:fld>
            <a:endParaRPr lang="fr-FR"/>
          </a:p>
        </p:txBody>
      </p:sp>
      <p:pic>
        <p:nvPicPr>
          <p:cNvPr id="84994" name="Picture 2" descr="https://upload.wikimedia.org/wikipedia/commons/thumb/3/3c/Gaslamp_lampadius.jpg/1280px-Gaslamp_lampadius.jpg"/>
          <p:cNvPicPr>
            <a:picLocks noChangeAspect="1" noChangeArrowheads="1"/>
          </p:cNvPicPr>
          <p:nvPr/>
        </p:nvPicPr>
        <p:blipFill>
          <a:blip r:embed="rId2" cstate="email"/>
          <a:srcRect/>
          <a:stretch>
            <a:fillRect/>
          </a:stretch>
        </p:blipFill>
        <p:spPr bwMode="auto">
          <a:xfrm>
            <a:off x="3779912" y="2636912"/>
            <a:ext cx="4375911" cy="3281934"/>
          </a:xfrm>
          <a:prstGeom prst="rect">
            <a:avLst/>
          </a:prstGeom>
          <a:noFill/>
        </p:spPr>
      </p:pic>
      <p:pic>
        <p:nvPicPr>
          <p:cNvPr id="84996" name="Picture 4" descr="https://upload.wikimedia.org/wikipedia/commons/d/d7/DBP_1991_1537-R.JPG"/>
          <p:cNvPicPr>
            <a:picLocks noChangeAspect="1" noChangeArrowheads="1"/>
          </p:cNvPicPr>
          <p:nvPr/>
        </p:nvPicPr>
        <p:blipFill>
          <a:blip r:embed="rId3" cstate="email"/>
          <a:srcRect/>
          <a:stretch>
            <a:fillRect/>
          </a:stretch>
        </p:blipFill>
        <p:spPr bwMode="auto">
          <a:xfrm>
            <a:off x="107504" y="2636912"/>
            <a:ext cx="3257550" cy="1943101"/>
          </a:xfrm>
          <a:prstGeom prst="rect">
            <a:avLst/>
          </a:prstGeom>
          <a:noFill/>
        </p:spPr>
      </p:pic>
      <p:sp>
        <p:nvSpPr>
          <p:cNvPr id="9" name="Rectangle 8"/>
          <p:cNvSpPr/>
          <p:nvPr/>
        </p:nvSpPr>
        <p:spPr>
          <a:xfrm>
            <a:off x="3059832" y="6021288"/>
            <a:ext cx="5184576" cy="276999"/>
          </a:xfrm>
          <a:prstGeom prst="rect">
            <a:avLst/>
          </a:prstGeom>
        </p:spPr>
        <p:txBody>
          <a:bodyPr wrap="square">
            <a:spAutoFit/>
          </a:bodyPr>
          <a:lstStyle/>
          <a:p>
            <a:pPr algn="r"/>
            <a:r>
              <a:rPr lang="en-GB" sz="1200" u="sng" dirty="0" smtClean="0"/>
              <a:t>Source</a:t>
            </a:r>
            <a:r>
              <a:rPr lang="en-GB" sz="1200" dirty="0" smtClean="0"/>
              <a:t>: </a:t>
            </a:r>
            <a:r>
              <a:rPr lang="en-GB" sz="1200" dirty="0" smtClean="0">
                <a:hlinkClick r:id="rId4"/>
              </a:rPr>
              <a:t>https://de.wikipedia.org/wiki/Wilhelm_August_Lampadius</a:t>
            </a:r>
            <a:r>
              <a:rPr lang="en-GB" sz="1200" dirty="0" smtClean="0"/>
              <a:t>. </a:t>
            </a:r>
            <a:endParaRPr lang="en-GB" sz="1200" dirty="0"/>
          </a:p>
        </p:txBody>
      </p:sp>
      <p:sp>
        <p:nvSpPr>
          <p:cNvPr id="10" name="Titre 7"/>
          <p:cNvSpPr txBox="1">
            <a:spLocks/>
          </p:cNvSpPr>
          <p:nvPr/>
        </p:nvSpPr>
        <p:spPr>
          <a:xfrm>
            <a:off x="1475656" y="620688"/>
            <a:ext cx="7668344" cy="50405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2"/>
                </a:solidFill>
                <a:effectLst/>
                <a:uLnTx/>
                <a:uFillTx/>
                <a:latin typeface="+mj-lt"/>
                <a:ea typeface="+mj-ea"/>
                <a:cs typeface="+mj-cs"/>
              </a:rPr>
              <a:t>Lighting in a nutshell: Stage 1 </a:t>
            </a:r>
            <a:r>
              <a:rPr kumimoji="0" lang="en-GB" sz="2400" b="0" i="0" u="none" strike="noStrike" kern="1200" cap="none" spc="0" normalizeH="0" baseline="0" noProof="0" dirty="0" smtClean="0">
                <a:ln>
                  <a:noFill/>
                </a:ln>
                <a:solidFill>
                  <a:schemeClr val="tx2"/>
                </a:solidFill>
                <a:effectLst/>
                <a:uLnTx/>
                <a:uFillTx/>
                <a:latin typeface="+mj-lt"/>
                <a:ea typeface="+mj-ea"/>
                <a:cs typeface="+mj-cs"/>
              </a:rPr>
              <a:t>(</a:t>
            </a:r>
            <a:r>
              <a:rPr kumimoji="0" lang="en-GB" sz="2400" b="0" i="0" u="none" strike="noStrike" kern="1200" cap="none" spc="0" normalizeH="0" baseline="0" noProof="0" dirty="0" smtClean="0">
                <a:ln>
                  <a:noFill/>
                </a:ln>
                <a:solidFill>
                  <a:srgbClr val="FF0000"/>
                </a:solidFill>
                <a:effectLst/>
                <a:uLnTx/>
                <a:uFillTx/>
                <a:latin typeface="+mj-lt"/>
                <a:ea typeface="+mj-ea"/>
                <a:cs typeface="+mj-cs"/>
              </a:rPr>
              <a:t>flame-based lighting</a:t>
            </a:r>
            <a:r>
              <a:rPr kumimoji="0" lang="en-GB" sz="2400" b="0" i="0" u="none" strike="noStrike" kern="1200" cap="none" spc="0" normalizeH="0" baseline="0" noProof="0" dirty="0" smtClean="0">
                <a:ln>
                  <a:noFill/>
                </a:ln>
                <a:solidFill>
                  <a:schemeClr val="tx2"/>
                </a:solidFill>
                <a:effectLst/>
                <a:uLnTx/>
                <a:uFillTx/>
                <a:latin typeface="+mj-lt"/>
                <a:ea typeface="+mj-ea"/>
                <a:cs typeface="+mj-cs"/>
              </a:rPr>
              <a:t>)</a:t>
            </a:r>
            <a:endParaRPr kumimoji="0" lang="en-GB"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14" name="Picture 2"/>
          <p:cNvPicPr>
            <a:picLocks noChangeAspect="1" noChangeArrowheads="1"/>
          </p:cNvPicPr>
          <p:nvPr/>
        </p:nvPicPr>
        <p:blipFill>
          <a:blip r:embed="rId5"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6588224" cy="4680520"/>
          </a:xfrm>
        </p:spPr>
        <p:txBody>
          <a:bodyPr>
            <a:normAutofit/>
          </a:bodyPr>
          <a:lstStyle/>
          <a:p>
            <a:pPr>
              <a:lnSpc>
                <a:spcPct val="150000"/>
              </a:lnSpc>
            </a:pPr>
            <a:r>
              <a:rPr lang="en-GB" sz="2000" b="0" dirty="0" smtClean="0"/>
              <a:t>Early work on incandescent lamps dates from </a:t>
            </a:r>
            <a:r>
              <a:rPr lang="en-GB" sz="2000" b="0" dirty="0" smtClean="0"/>
              <a:t>1840</a:t>
            </a:r>
          </a:p>
          <a:p>
            <a:pPr>
              <a:lnSpc>
                <a:spcPct val="150000"/>
              </a:lnSpc>
            </a:pPr>
            <a:r>
              <a:rPr lang="en-GB" sz="2000" b="0" dirty="0" smtClean="0"/>
              <a:t>October </a:t>
            </a:r>
            <a:r>
              <a:rPr lang="en-GB" sz="2000" b="0" dirty="0" smtClean="0">
                <a:solidFill>
                  <a:srgbClr val="FFC000"/>
                </a:solidFill>
              </a:rPr>
              <a:t>1879:</a:t>
            </a:r>
            <a:r>
              <a:rPr lang="en-GB" sz="2000" b="0" dirty="0" smtClean="0"/>
              <a:t> </a:t>
            </a:r>
            <a:r>
              <a:rPr lang="en-GB" sz="2000" b="0" dirty="0" smtClean="0">
                <a:solidFill>
                  <a:srgbClr val="FFC000"/>
                </a:solidFill>
              </a:rPr>
              <a:t>Edison’s</a:t>
            </a:r>
            <a:r>
              <a:rPr lang="en-GB" sz="2000" b="0" dirty="0" smtClean="0"/>
              <a:t> </a:t>
            </a:r>
            <a:r>
              <a:rPr lang="en-GB" sz="2000" b="0" dirty="0" smtClean="0"/>
              <a:t>‘filament lamp</a:t>
            </a:r>
            <a:r>
              <a:rPr lang="en-GB" sz="2000" b="0" dirty="0" smtClean="0"/>
              <a:t>’</a:t>
            </a:r>
            <a:endParaRPr lang="en-GB" sz="2000" b="0" dirty="0" smtClean="0"/>
          </a:p>
          <a:p>
            <a:pPr marL="266700" indent="-266700">
              <a:lnSpc>
                <a:spcPct val="150000"/>
              </a:lnSpc>
            </a:pPr>
            <a:r>
              <a:rPr lang="en-GB" sz="2000" b="0" dirty="0" smtClean="0"/>
              <a:t>1881: </a:t>
            </a:r>
            <a:r>
              <a:rPr lang="en-GB" sz="2000" b="0" dirty="0" smtClean="0"/>
              <a:t>Edison’s company </a:t>
            </a:r>
            <a:r>
              <a:rPr lang="en-GB" sz="2000" b="0" dirty="0" smtClean="0"/>
              <a:t>manufactures </a:t>
            </a:r>
            <a:r>
              <a:rPr lang="en-GB" sz="2000" b="0" dirty="0" smtClean="0"/>
              <a:t>complete lighting systems (wiring, switches, lamps</a:t>
            </a:r>
            <a:r>
              <a:rPr lang="en-GB" sz="2000" b="0" dirty="0" smtClean="0"/>
              <a:t>...)</a:t>
            </a:r>
            <a:endParaRPr lang="en-GB" sz="2000" b="0" dirty="0" smtClean="0"/>
          </a:p>
          <a:p>
            <a:pPr marL="266700" indent="-266700">
              <a:lnSpc>
                <a:spcPct val="150000"/>
              </a:lnSpc>
            </a:pPr>
            <a:r>
              <a:rPr lang="en-GB" sz="2000" b="0" dirty="0" smtClean="0"/>
              <a:t>1962: red light emitting diodes/LED (</a:t>
            </a:r>
            <a:r>
              <a:rPr lang="en-GB" sz="2000" b="0" dirty="0" err="1" smtClean="0"/>
              <a:t>Holonyak</a:t>
            </a:r>
            <a:r>
              <a:rPr lang="en-GB" sz="2000" b="0" dirty="0" smtClean="0"/>
              <a:t> / GE</a:t>
            </a:r>
            <a:r>
              <a:rPr lang="en-GB" sz="2000" b="0" dirty="0" smtClean="0"/>
              <a:t>)</a:t>
            </a:r>
          </a:p>
          <a:p>
            <a:pPr marL="266700" indent="-266700">
              <a:lnSpc>
                <a:spcPct val="150000"/>
              </a:lnSpc>
            </a:pPr>
            <a:r>
              <a:rPr lang="en-GB" sz="2000" b="0" dirty="0" smtClean="0">
                <a:solidFill>
                  <a:srgbClr val="0070C0"/>
                </a:solidFill>
              </a:rPr>
              <a:t>1994</a:t>
            </a:r>
            <a:r>
              <a:rPr lang="en-GB" sz="2000" b="0" dirty="0" smtClean="0"/>
              <a:t>:</a:t>
            </a:r>
            <a:r>
              <a:rPr lang="en-GB" sz="2000" b="0" dirty="0" smtClean="0">
                <a:solidFill>
                  <a:srgbClr val="0070C0"/>
                </a:solidFill>
              </a:rPr>
              <a:t> blue LED </a:t>
            </a:r>
            <a:r>
              <a:rPr lang="en-GB" sz="2000" b="0" dirty="0" smtClean="0"/>
              <a:t>(</a:t>
            </a:r>
            <a:r>
              <a:rPr lang="en-GB" sz="2000" b="0" dirty="0" smtClean="0">
                <a:solidFill>
                  <a:srgbClr val="0070C0"/>
                </a:solidFill>
              </a:rPr>
              <a:t>Nakamura</a:t>
            </a:r>
            <a:r>
              <a:rPr lang="en-GB" sz="2000" b="0" dirty="0" smtClean="0"/>
              <a:t> from Nichia)</a:t>
            </a:r>
          </a:p>
          <a:p>
            <a:pPr marL="266700" indent="-266700">
              <a:lnSpc>
                <a:spcPct val="150000"/>
              </a:lnSpc>
            </a:pPr>
            <a:r>
              <a:rPr lang="en-GB" sz="2000" b="0" dirty="0" smtClean="0"/>
              <a:t>1997</a:t>
            </a:r>
            <a:r>
              <a:rPr lang="en-GB" sz="2000" b="0" dirty="0" smtClean="0"/>
              <a:t>: white LED </a:t>
            </a:r>
            <a:r>
              <a:rPr lang="en-GB" sz="2000" b="0" dirty="0" smtClean="0"/>
              <a:t>(</a:t>
            </a:r>
            <a:r>
              <a:rPr lang="en-GB" sz="2000" b="0" dirty="0" smtClean="0"/>
              <a:t>Nichia)</a:t>
            </a:r>
            <a:endParaRPr lang="fr-FR" sz="2000" b="0" dirty="0" smtClean="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39</a:t>
            </a:fld>
            <a:endParaRPr lang="fr-FR" dirty="0"/>
          </a:p>
        </p:txBody>
      </p:sp>
      <p:sp>
        <p:nvSpPr>
          <p:cNvPr id="8" name="Titre 7"/>
          <p:cNvSpPr>
            <a:spLocks noGrp="1"/>
          </p:cNvSpPr>
          <p:nvPr>
            <p:ph type="title"/>
          </p:nvPr>
        </p:nvSpPr>
        <p:spPr>
          <a:xfrm>
            <a:off x="1475656" y="428"/>
            <a:ext cx="4536504" cy="1124316"/>
          </a:xfrm>
        </p:spPr>
        <p:txBody>
          <a:bodyPr>
            <a:normAutofit/>
          </a:bodyPr>
          <a:lstStyle/>
          <a:p>
            <a:r>
              <a:rPr lang="en-GB" sz="2400" dirty="0" smtClean="0"/>
              <a:t>Lighting in a nutshell: Stage 2 (</a:t>
            </a:r>
            <a:r>
              <a:rPr lang="en-GB" sz="2400" dirty="0" smtClean="0">
                <a:solidFill>
                  <a:srgbClr val="FFC000"/>
                </a:solidFill>
              </a:rPr>
              <a:t>electricity-based lighting</a:t>
            </a:r>
            <a:r>
              <a:rPr lang="en-GB" sz="2400" dirty="0" smtClean="0"/>
              <a:t>)</a:t>
            </a:r>
            <a:endParaRPr lang="en-GB" sz="2400" dirty="0"/>
          </a:p>
        </p:txBody>
      </p:sp>
      <p:sp>
        <p:nvSpPr>
          <p:cNvPr id="9" name="Rectangle 8"/>
          <p:cNvSpPr/>
          <p:nvPr/>
        </p:nvSpPr>
        <p:spPr>
          <a:xfrm>
            <a:off x="0" y="6165304"/>
            <a:ext cx="8172400" cy="230832"/>
          </a:xfrm>
          <a:prstGeom prst="rect">
            <a:avLst/>
          </a:prstGeom>
        </p:spPr>
        <p:txBody>
          <a:bodyPr wrap="square">
            <a:spAutoFit/>
          </a:bodyPr>
          <a:lstStyle/>
          <a:p>
            <a:pPr algn="r"/>
            <a:r>
              <a:rPr lang="en-GB" sz="900" u="sng" dirty="0" smtClean="0"/>
              <a:t>Sources</a:t>
            </a:r>
            <a:r>
              <a:rPr lang="en-GB" sz="900" dirty="0" smtClean="0"/>
              <a:t>: Bowers, B. (1980); Freeberg (2013). References available from </a:t>
            </a:r>
            <a:r>
              <a:rPr lang="en-GB" sz="900" dirty="0" smtClean="0">
                <a:hlinkClick r:id="rId2"/>
              </a:rPr>
              <a:t>https://gossart.wp.mines-telecom.fr/files/2014/07/Gossart-paper_STRN.pdf</a:t>
            </a:r>
            <a:r>
              <a:rPr lang="en-GB" sz="900" dirty="0" smtClean="0"/>
              <a:t>. </a:t>
            </a:r>
            <a:endParaRPr lang="fr-FR" sz="900" dirty="0"/>
          </a:p>
        </p:txBody>
      </p:sp>
      <p:grpSp>
        <p:nvGrpSpPr>
          <p:cNvPr id="13" name="Groupe 12"/>
          <p:cNvGrpSpPr/>
          <p:nvPr/>
        </p:nvGrpSpPr>
        <p:grpSpPr>
          <a:xfrm>
            <a:off x="6660232" y="1124744"/>
            <a:ext cx="2483768" cy="4797152"/>
            <a:chOff x="6660232" y="980728"/>
            <a:chExt cx="2483768" cy="4797152"/>
          </a:xfrm>
        </p:grpSpPr>
        <p:pic>
          <p:nvPicPr>
            <p:cNvPr id="14338" name="Picture 2" descr="https://upload.wikimedia.org/wikipedia/commons/3/31/Edison_Carbon_Bulb.jpg"/>
            <p:cNvPicPr>
              <a:picLocks noChangeAspect="1" noChangeArrowheads="1"/>
            </p:cNvPicPr>
            <p:nvPr/>
          </p:nvPicPr>
          <p:blipFill>
            <a:blip r:embed="rId3" cstate="email"/>
            <a:srcRect/>
            <a:stretch>
              <a:fillRect/>
            </a:stretch>
          </p:blipFill>
          <p:spPr bwMode="auto">
            <a:xfrm>
              <a:off x="6660232" y="1412776"/>
              <a:ext cx="2232248" cy="4365104"/>
            </a:xfrm>
            <a:prstGeom prst="rect">
              <a:avLst/>
            </a:prstGeom>
            <a:noFill/>
          </p:spPr>
        </p:pic>
        <p:sp>
          <p:nvSpPr>
            <p:cNvPr id="11" name="Rectangle 10"/>
            <p:cNvSpPr/>
            <p:nvPr/>
          </p:nvSpPr>
          <p:spPr>
            <a:xfrm>
              <a:off x="6660232" y="980728"/>
              <a:ext cx="2232248" cy="461665"/>
            </a:xfrm>
            <a:prstGeom prst="rect">
              <a:avLst/>
            </a:prstGeom>
          </p:spPr>
          <p:txBody>
            <a:bodyPr wrap="square">
              <a:spAutoFit/>
            </a:bodyPr>
            <a:lstStyle/>
            <a:p>
              <a:pPr algn="ctr"/>
              <a:r>
                <a:rPr lang="en-GB" sz="1200" dirty="0" smtClean="0"/>
                <a:t>Edison's original carbon-filament bulb</a:t>
              </a:r>
              <a:endParaRPr lang="en-GB" sz="1200" dirty="0"/>
            </a:p>
          </p:txBody>
        </p:sp>
        <p:sp>
          <p:nvSpPr>
            <p:cNvPr id="12" name="Rectangle 11"/>
            <p:cNvSpPr/>
            <p:nvPr/>
          </p:nvSpPr>
          <p:spPr>
            <a:xfrm rot="16200000">
              <a:off x="7051231" y="3675983"/>
              <a:ext cx="3923928" cy="261610"/>
            </a:xfrm>
            <a:prstGeom prst="rect">
              <a:avLst/>
            </a:prstGeom>
          </p:spPr>
          <p:txBody>
            <a:bodyPr wrap="square">
              <a:spAutoFit/>
            </a:bodyPr>
            <a:lstStyle/>
            <a:p>
              <a:r>
                <a:rPr lang="en-GB" sz="1050" u="sng" dirty="0" smtClean="0"/>
                <a:t>Source</a:t>
              </a:r>
              <a:r>
                <a:rPr lang="en-GB" sz="1050" dirty="0" smtClean="0"/>
                <a:t>: </a:t>
              </a:r>
              <a:r>
                <a:rPr lang="en-GB" sz="1050" dirty="0" smtClean="0">
                  <a:hlinkClick r:id="rId4"/>
                </a:rPr>
                <a:t>https://en.wikipedia.org/wiki/Incandescent_light_bulb</a:t>
              </a:r>
              <a:r>
                <a:rPr lang="en-GB" sz="1050" dirty="0" smtClean="0"/>
                <a:t>. </a:t>
              </a:r>
              <a:endParaRPr lang="en-GB" sz="1050" dirty="0"/>
            </a:p>
          </p:txBody>
        </p:sp>
      </p:grpSp>
      <p:pic>
        <p:nvPicPr>
          <p:cNvPr id="14340" name="Picture 4" descr="https://upload.wikimedia.org/wikipedia/commons/thumb/5/52/Thomas_edison_gl%C3%BChbirne.jpg/170px-Thomas_edison_gl%C3%BChbirne.jpg"/>
          <p:cNvPicPr>
            <a:picLocks noChangeAspect="1" noChangeArrowheads="1"/>
          </p:cNvPicPr>
          <p:nvPr/>
        </p:nvPicPr>
        <p:blipFill>
          <a:blip r:embed="rId5" cstate="email"/>
          <a:srcRect l="35576" t="12868" r="19954" b="48528"/>
          <a:stretch>
            <a:fillRect/>
          </a:stretch>
        </p:blipFill>
        <p:spPr bwMode="auto">
          <a:xfrm>
            <a:off x="7452320" y="332656"/>
            <a:ext cx="720080" cy="864096"/>
          </a:xfrm>
          <a:prstGeom prst="rect">
            <a:avLst/>
          </a:prstGeom>
          <a:noFill/>
        </p:spPr>
      </p:pic>
      <p:sp>
        <p:nvSpPr>
          <p:cNvPr id="14342" name="AutoShape 6" descr="Image result for blue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4" name="AutoShape 8" descr="Image result for blue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345" name="Picture 9"/>
          <p:cNvPicPr>
            <a:picLocks noChangeAspect="1" noChangeArrowheads="1"/>
          </p:cNvPicPr>
          <p:nvPr/>
        </p:nvPicPr>
        <p:blipFill>
          <a:blip r:embed="rId6" cstate="email"/>
          <a:srcRect/>
          <a:stretch>
            <a:fillRect/>
          </a:stretch>
        </p:blipFill>
        <p:spPr bwMode="auto">
          <a:xfrm rot="5400000">
            <a:off x="2574168" y="4994784"/>
            <a:ext cx="792086" cy="1404934"/>
          </a:xfrm>
          <a:prstGeom prst="rect">
            <a:avLst/>
          </a:prstGeom>
          <a:noFill/>
          <a:ln w="9525">
            <a:noFill/>
            <a:miter lim="800000"/>
            <a:headEnd/>
            <a:tailEnd/>
          </a:ln>
        </p:spPr>
      </p:pic>
      <p:pic>
        <p:nvPicPr>
          <p:cNvPr id="14346" name="Picture 10"/>
          <p:cNvPicPr>
            <a:picLocks noChangeAspect="1" noChangeArrowheads="1"/>
          </p:cNvPicPr>
          <p:nvPr/>
        </p:nvPicPr>
        <p:blipFill>
          <a:blip r:embed="rId7" cstate="email"/>
          <a:srcRect/>
          <a:stretch>
            <a:fillRect/>
          </a:stretch>
        </p:blipFill>
        <p:spPr bwMode="auto">
          <a:xfrm>
            <a:off x="4355976" y="5229200"/>
            <a:ext cx="1154032" cy="849635"/>
          </a:xfrm>
          <a:prstGeom prst="rect">
            <a:avLst/>
          </a:prstGeom>
          <a:noFill/>
          <a:ln w="9525">
            <a:noFill/>
            <a:miter lim="800000"/>
            <a:headEnd/>
            <a:tailEnd/>
          </a:ln>
        </p:spPr>
      </p:pic>
      <p:pic>
        <p:nvPicPr>
          <p:cNvPr id="14347" name="Picture 11"/>
          <p:cNvPicPr>
            <a:picLocks noChangeAspect="1" noChangeArrowheads="1"/>
          </p:cNvPicPr>
          <p:nvPr/>
        </p:nvPicPr>
        <p:blipFill>
          <a:blip r:embed="rId8" cstate="email"/>
          <a:srcRect/>
          <a:stretch>
            <a:fillRect/>
          </a:stretch>
        </p:blipFill>
        <p:spPr bwMode="auto">
          <a:xfrm rot="5400000">
            <a:off x="604128" y="5020608"/>
            <a:ext cx="826633" cy="1387833"/>
          </a:xfrm>
          <a:prstGeom prst="rect">
            <a:avLst/>
          </a:prstGeom>
          <a:noFill/>
          <a:ln w="9525">
            <a:noFill/>
            <a:miter lim="800000"/>
            <a:headEnd/>
            <a:tailEnd/>
          </a:ln>
        </p:spPr>
      </p:pic>
      <p:sp>
        <p:nvSpPr>
          <p:cNvPr id="2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21"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22" name="Picture 2"/>
          <p:cNvPicPr>
            <a:picLocks noChangeAspect="1" noChangeArrowheads="1"/>
          </p:cNvPicPr>
          <p:nvPr/>
        </p:nvPicPr>
        <p:blipFill>
          <a:blip r:embed="rId9"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0"/>
            <a:ext cx="5400600" cy="1124744"/>
          </a:xfrm>
        </p:spPr>
        <p:txBody>
          <a:bodyPr/>
          <a:lstStyle/>
          <a:p>
            <a:r>
              <a:rPr lang="fr-FR" smtClean="0"/>
              <a:t>IMT: Key figures</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4</a:t>
            </a:fld>
            <a:endParaRPr lang="fr-FR"/>
          </a:p>
        </p:txBody>
      </p:sp>
      <p:sp>
        <p:nvSpPr>
          <p:cNvPr id="8" name="Text Box 3"/>
          <p:cNvSpPr txBox="1">
            <a:spLocks noChangeArrowheads="1"/>
          </p:cNvSpPr>
          <p:nvPr/>
        </p:nvSpPr>
        <p:spPr bwMode="auto">
          <a:xfrm>
            <a:off x="5004048" y="1772816"/>
            <a:ext cx="3960440" cy="3599284"/>
          </a:xfrm>
          <a:prstGeom prst="rect">
            <a:avLst/>
          </a:prstGeom>
          <a:solidFill>
            <a:srgbClr val="FFFFFF"/>
          </a:solidFill>
          <a:ln w="9525" cap="rnd">
            <a:solidFill>
              <a:srgbClr val="6D5047"/>
            </a:solidFill>
            <a:prstDash val="sysDot"/>
            <a:miter lim="800000"/>
            <a:headEnd/>
            <a:tailEnd/>
          </a:ln>
        </p:spPr>
        <p:txBody>
          <a:bodyPr/>
          <a:lstStyle/>
          <a:p>
            <a:pPr>
              <a:spcAft>
                <a:spcPts val="1000"/>
              </a:spcAft>
            </a:pPr>
            <a:r>
              <a:rPr lang="en-US" sz="1600" b="1" dirty="0" smtClean="0">
                <a:solidFill>
                  <a:srgbClr val="FF0000"/>
                </a:solidFill>
                <a:latin typeface="Calibri" pitchFamily="34" charset="0"/>
              </a:rPr>
              <a:t>2,000 researchers</a:t>
            </a:r>
          </a:p>
          <a:p>
            <a:pPr>
              <a:spcAft>
                <a:spcPts val="1000"/>
              </a:spcAft>
            </a:pPr>
            <a:r>
              <a:rPr lang="en-US" sz="1600" b="1" dirty="0" smtClean="0">
                <a:solidFill>
                  <a:srgbClr val="6D5047"/>
                </a:solidFill>
                <a:latin typeface="Calibri" pitchFamily="34" charset="0"/>
              </a:rPr>
              <a:t>4, 800 staff members</a:t>
            </a:r>
          </a:p>
          <a:p>
            <a:pPr>
              <a:spcAft>
                <a:spcPts val="1000"/>
              </a:spcAft>
            </a:pPr>
            <a:endParaRPr lang="en-US" sz="1600" b="1" dirty="0" smtClean="0">
              <a:solidFill>
                <a:srgbClr val="6D5047"/>
              </a:solidFill>
              <a:latin typeface="Calibri" pitchFamily="34" charset="0"/>
            </a:endParaRPr>
          </a:p>
          <a:p>
            <a:pPr>
              <a:spcAft>
                <a:spcPts val="1000"/>
              </a:spcAft>
            </a:pPr>
            <a:r>
              <a:rPr lang="en-US" sz="1600" b="1" dirty="0" smtClean="0">
                <a:solidFill>
                  <a:srgbClr val="6D5047"/>
                </a:solidFill>
                <a:latin typeface="Calibri" pitchFamily="34" charset="0"/>
              </a:rPr>
              <a:t>2 Carnot Institutes</a:t>
            </a:r>
          </a:p>
          <a:p>
            <a:pPr>
              <a:spcAft>
                <a:spcPts val="1000"/>
              </a:spcAft>
            </a:pPr>
            <a:endParaRPr lang="en-US" sz="1600" b="1" dirty="0" smtClean="0">
              <a:solidFill>
                <a:srgbClr val="6D5047"/>
              </a:solidFill>
              <a:latin typeface="Calibri" pitchFamily="34" charset="0"/>
            </a:endParaRPr>
          </a:p>
          <a:p>
            <a:pPr>
              <a:spcAft>
                <a:spcPts val="1000"/>
              </a:spcAft>
            </a:pPr>
            <a:r>
              <a:rPr lang="en-US" sz="1600" b="1" dirty="0" smtClean="0">
                <a:solidFill>
                  <a:srgbClr val="6D5047"/>
                </a:solidFill>
                <a:latin typeface="Calibri" pitchFamily="34" charset="0"/>
              </a:rPr>
              <a:t>€</a:t>
            </a:r>
            <a:r>
              <a:rPr lang="en-US" sz="1600" b="1" dirty="0" smtClean="0">
                <a:solidFill>
                  <a:srgbClr val="6D5047"/>
                </a:solidFill>
                <a:latin typeface="Calibri" pitchFamily="34" charset="0"/>
              </a:rPr>
              <a:t>121 M research-generated income per year</a:t>
            </a:r>
          </a:p>
          <a:p>
            <a:pPr>
              <a:spcAft>
                <a:spcPts val="1000"/>
              </a:spcAft>
            </a:pPr>
            <a:endParaRPr lang="en-US" sz="1600" b="1" dirty="0" smtClean="0">
              <a:solidFill>
                <a:srgbClr val="6D5047"/>
              </a:solidFill>
              <a:latin typeface="Calibri" pitchFamily="34" charset="0"/>
            </a:endParaRPr>
          </a:p>
          <a:p>
            <a:pPr>
              <a:spcAft>
                <a:spcPts val="1000"/>
              </a:spcAft>
            </a:pPr>
            <a:r>
              <a:rPr lang="en-US" sz="1600" b="1" dirty="0" smtClean="0">
                <a:solidFill>
                  <a:srgbClr val="6D5047"/>
                </a:solidFill>
                <a:latin typeface="Calibri" pitchFamily="34" charset="0"/>
              </a:rPr>
              <a:t>About </a:t>
            </a:r>
            <a:r>
              <a:rPr lang="en-US" sz="1600" b="1" dirty="0" smtClean="0">
                <a:solidFill>
                  <a:srgbClr val="6D5047"/>
                </a:solidFill>
                <a:latin typeface="Calibri" pitchFamily="34" charset="0"/>
              </a:rPr>
              <a:t>100 business start-ups per year at the schools’ </a:t>
            </a:r>
            <a:r>
              <a:rPr lang="en-US" sz="1600" b="1" dirty="0" smtClean="0">
                <a:solidFill>
                  <a:srgbClr val="6D5047"/>
                </a:solidFill>
                <a:latin typeface="Calibri" pitchFamily="34" charset="0"/>
              </a:rPr>
              <a:t>incubators</a:t>
            </a:r>
            <a:endParaRPr lang="en-US" sz="1600" dirty="0"/>
          </a:p>
        </p:txBody>
      </p:sp>
      <p:sp>
        <p:nvSpPr>
          <p:cNvPr id="9" name="Text Box 4"/>
          <p:cNvSpPr txBox="1">
            <a:spLocks noChangeArrowheads="1"/>
          </p:cNvSpPr>
          <p:nvPr/>
        </p:nvSpPr>
        <p:spPr bwMode="auto">
          <a:xfrm>
            <a:off x="611561" y="1772816"/>
            <a:ext cx="3744415" cy="3599284"/>
          </a:xfrm>
          <a:prstGeom prst="rect">
            <a:avLst/>
          </a:prstGeom>
          <a:solidFill>
            <a:srgbClr val="FFFFFF"/>
          </a:solidFill>
          <a:ln w="9525" cap="rnd">
            <a:solidFill>
              <a:srgbClr val="6D5047"/>
            </a:solidFill>
            <a:prstDash val="sysDot"/>
            <a:miter lim="800000"/>
            <a:headEnd/>
            <a:tailEnd/>
          </a:ln>
        </p:spPr>
        <p:txBody>
          <a:bodyPr/>
          <a:lstStyle/>
          <a:p>
            <a:pPr>
              <a:spcAft>
                <a:spcPts val="1800"/>
              </a:spcAft>
            </a:pPr>
            <a:r>
              <a:rPr lang="en-US" sz="1600" b="1" dirty="0" smtClean="0">
                <a:solidFill>
                  <a:srgbClr val="FF0000"/>
                </a:solidFill>
                <a:latin typeface="Calibri" pitchFamily="34" charset="0"/>
              </a:rPr>
              <a:t>12,555 students</a:t>
            </a:r>
          </a:p>
          <a:p>
            <a:pPr>
              <a:spcAft>
                <a:spcPts val="1800"/>
              </a:spcAft>
            </a:pPr>
            <a:r>
              <a:rPr lang="en-US" sz="1600" b="1" dirty="0" smtClean="0">
                <a:solidFill>
                  <a:srgbClr val="6D5047"/>
                </a:solidFill>
                <a:latin typeface="Calibri" pitchFamily="34" charset="0"/>
              </a:rPr>
              <a:t>1,725 PhD students</a:t>
            </a:r>
          </a:p>
          <a:p>
            <a:pPr>
              <a:spcAft>
                <a:spcPts val="1200"/>
              </a:spcAft>
            </a:pPr>
            <a:r>
              <a:rPr lang="en-US" sz="1600" b="1" dirty="0" smtClean="0">
                <a:solidFill>
                  <a:srgbClr val="6D5047"/>
                </a:solidFill>
                <a:latin typeface="Calibri" pitchFamily="34" charset="0"/>
              </a:rPr>
              <a:t>+4000 graduates per year</a:t>
            </a:r>
          </a:p>
          <a:p>
            <a:pPr>
              <a:spcAft>
                <a:spcPts val="1200"/>
              </a:spcAft>
            </a:pPr>
            <a:r>
              <a:rPr lang="en-US" sz="1600" dirty="0" smtClean="0">
                <a:solidFill>
                  <a:srgbClr val="6D5047"/>
                </a:solidFill>
                <a:latin typeface="Calibri" pitchFamily="34" charset="0"/>
              </a:rPr>
              <a:t>Including over 2,500 engineers</a:t>
            </a:r>
          </a:p>
          <a:p>
            <a:pPr>
              <a:spcAft>
                <a:spcPts val="1200"/>
              </a:spcAft>
            </a:pPr>
            <a:r>
              <a:rPr lang="en-US" sz="1600" b="1" dirty="0" smtClean="0">
                <a:solidFill>
                  <a:srgbClr val="6D5047"/>
                </a:solidFill>
                <a:latin typeface="Calibri" pitchFamily="34" charset="0"/>
              </a:rPr>
              <a:t>8</a:t>
            </a:r>
            <a:r>
              <a:rPr lang="en-US" sz="1600" b="1" dirty="0" smtClean="0">
                <a:solidFill>
                  <a:srgbClr val="6D5047"/>
                </a:solidFill>
                <a:latin typeface="Calibri" pitchFamily="34" charset="0"/>
              </a:rPr>
              <a:t>% engineering degrees issued in France </a:t>
            </a:r>
          </a:p>
          <a:p>
            <a:pPr>
              <a:spcAft>
                <a:spcPts val="1200"/>
              </a:spcAft>
            </a:pPr>
            <a:r>
              <a:rPr lang="en-US" sz="1600" b="1" dirty="0" smtClean="0">
                <a:solidFill>
                  <a:srgbClr val="6D5047"/>
                </a:solidFill>
                <a:latin typeface="Calibri" pitchFamily="34" charset="0"/>
              </a:rPr>
              <a:t>32 % foreign students</a:t>
            </a:r>
          </a:p>
          <a:p>
            <a:pPr>
              <a:spcAft>
                <a:spcPts val="1800"/>
              </a:spcAft>
            </a:pPr>
            <a:r>
              <a:rPr lang="en-US" sz="1600" b="1" dirty="0" smtClean="0">
                <a:solidFill>
                  <a:srgbClr val="6D5047"/>
                </a:solidFill>
                <a:latin typeface="Calibri" pitchFamily="34" charset="0"/>
              </a:rPr>
              <a:t>38 % grant holders </a:t>
            </a:r>
            <a:endParaRPr lang="en-US" sz="1600" dirty="0"/>
          </a:p>
        </p:txBody>
      </p:sp>
      <p:pic>
        <p:nvPicPr>
          <p:cNvPr id="12"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5724128" y="332656"/>
            <a:ext cx="1224136" cy="1103447"/>
          </a:xfrm>
          <a:prstGeom prst="rect">
            <a:avLst/>
          </a:prstGeom>
          <a:noFill/>
        </p:spPr>
      </p:pic>
      <p:sp>
        <p:nvSpPr>
          <p:cNvPr id="11" name="Espace réservé du pied de page 4"/>
          <p:cNvSpPr>
            <a:spLocks noGrp="1"/>
          </p:cNvSpPr>
          <p:nvPr>
            <p:ph type="ftr" sz="quarter" idx="11"/>
          </p:nvPr>
        </p:nvSpPr>
        <p:spPr>
          <a:xfrm>
            <a:off x="4067944" y="6381328"/>
            <a:ext cx="4104456" cy="360000"/>
          </a:xfrm>
        </p:spPr>
        <p:txBody>
          <a:bodyPr/>
          <a:lstStyle/>
          <a:p>
            <a:r>
              <a:rPr lang="fr-FR" smtClean="0"/>
              <a:t>Télécom École de Management</a:t>
            </a:r>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40</a:t>
            </a:fld>
            <a:endParaRPr lang="fr-FR" dirty="0"/>
          </a:p>
        </p:txBody>
      </p:sp>
      <p:pic>
        <p:nvPicPr>
          <p:cNvPr id="55298" name="Picture 2"/>
          <p:cNvPicPr>
            <a:picLocks noGrp="1" noChangeAspect="1" noChangeArrowheads="1"/>
          </p:cNvPicPr>
          <p:nvPr>
            <p:ph idx="1"/>
          </p:nvPr>
        </p:nvPicPr>
        <p:blipFill>
          <a:blip r:embed="rId2" cstate="email"/>
          <a:srcRect/>
          <a:stretch>
            <a:fillRect/>
          </a:stretch>
        </p:blipFill>
        <p:spPr bwMode="auto">
          <a:xfrm>
            <a:off x="0" y="1628800"/>
            <a:ext cx="9054487" cy="4248472"/>
          </a:xfrm>
          <a:prstGeom prst="rect">
            <a:avLst/>
          </a:prstGeom>
          <a:noFill/>
          <a:ln w="9525">
            <a:noFill/>
            <a:miter lim="800000"/>
            <a:headEnd/>
            <a:tailEnd/>
          </a:ln>
        </p:spPr>
      </p:pic>
      <p:sp>
        <p:nvSpPr>
          <p:cNvPr id="24577" name="Rectangle 1"/>
          <p:cNvSpPr>
            <a:spLocks noChangeArrowheads="1"/>
          </p:cNvSpPr>
          <p:nvPr/>
        </p:nvSpPr>
        <p:spPr bwMode="auto">
          <a:xfrm>
            <a:off x="0" y="6165304"/>
            <a:ext cx="8234947"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r"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Almeida, Santos et al. (2014: 32).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Ellipse 10"/>
          <p:cNvSpPr/>
          <p:nvPr/>
        </p:nvSpPr>
        <p:spPr>
          <a:xfrm>
            <a:off x="5220072" y="3573016"/>
            <a:ext cx="936104" cy="5760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812360" y="3789040"/>
            <a:ext cx="1152128" cy="5760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15"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35" presetClass="emph" presetSubtype="0" repeatCount="indefinite" fill="hold" grpId="2" nodeType="withEffect">
                                  <p:stCondLst>
                                    <p:cond delay="0"/>
                                  </p:stCondLst>
                                  <p:endCondLst>
                                    <p:cond evt="onNext" delay="0">
                                      <p:tgtEl>
                                        <p:sldTgt/>
                                      </p:tgtEl>
                                    </p:cond>
                                  </p:endCondLst>
                                  <p:childTnLst>
                                    <p:anim calcmode="discrete" valueType="str">
                                      <p:cBhvr>
                                        <p:cTn id="8"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5" presetClass="emph" presetSubtype="0" repeatCount="indefinite" fill="hold" grpId="1" nodeType="withEffect">
                                  <p:stCondLst>
                                    <p:cond delay="0"/>
                                  </p:stCondLst>
                                  <p:endCondLst>
                                    <p:cond evt="onNext" delay="0">
                                      <p:tgtEl>
                                        <p:sldTgt/>
                                      </p:tgtEl>
                                    </p:cond>
                                  </p:endCondLst>
                                  <p:childTnLst>
                                    <p:anim calcmode="discrete" valueType="str">
                                      <p:cBhvr>
                                        <p:cTn id="14" dur="500" fill="hold"/>
                                        <p:tgtEl>
                                          <p:spTgt spid="12"/>
                                        </p:tgtEl>
                                        <p:attrNameLst>
                                          <p:attrName>style.visibility</p:attrName>
                                        </p:attrNameLst>
                                      </p:cBhvr>
                                      <p:tavLst>
                                        <p:tav tm="0">
                                          <p:val>
                                            <p:strVal val="hidden"/>
                                          </p:val>
                                        </p:tav>
                                        <p:tav tm="50000">
                                          <p:val>
                                            <p:strVal val="visible"/>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41</a:t>
            </a:fld>
            <a:endParaRPr lang="fr-FR" dirty="0"/>
          </a:p>
        </p:txBody>
      </p:sp>
      <p:pic>
        <p:nvPicPr>
          <p:cNvPr id="1026" name="Picture 2"/>
          <p:cNvPicPr>
            <a:picLocks noGrp="1" noChangeAspect="1" noChangeArrowheads="1"/>
          </p:cNvPicPr>
          <p:nvPr>
            <p:ph idx="1"/>
          </p:nvPr>
        </p:nvPicPr>
        <p:blipFill>
          <a:blip r:embed="rId2" cstate="email"/>
          <a:srcRect/>
          <a:stretch>
            <a:fillRect/>
          </a:stretch>
        </p:blipFill>
        <p:spPr bwMode="auto">
          <a:xfrm>
            <a:off x="1115616" y="1628800"/>
            <a:ext cx="6768752" cy="3928458"/>
          </a:xfrm>
          <a:prstGeom prst="rect">
            <a:avLst/>
          </a:prstGeom>
          <a:noFill/>
          <a:ln w="9525">
            <a:noFill/>
            <a:miter lim="800000"/>
            <a:headEnd/>
            <a:tailEnd/>
          </a:ln>
        </p:spPr>
      </p:pic>
      <p:sp>
        <p:nvSpPr>
          <p:cNvPr id="7" name="Rectangle 6"/>
          <p:cNvSpPr/>
          <p:nvPr/>
        </p:nvSpPr>
        <p:spPr>
          <a:xfrm>
            <a:off x="251520" y="6093296"/>
            <a:ext cx="7884368" cy="261610"/>
          </a:xfrm>
          <a:prstGeom prst="rect">
            <a:avLst/>
          </a:prstGeom>
        </p:spPr>
        <p:txBody>
          <a:bodyPr wrap="square">
            <a:spAutoFit/>
          </a:bodyPr>
          <a:lstStyle/>
          <a:p>
            <a:pPr algn="r"/>
            <a:r>
              <a:rPr lang="fr-FR" sz="1100" u="sng" dirty="0" smtClean="0"/>
              <a:t>Source</a:t>
            </a:r>
            <a:r>
              <a:rPr lang="fr-FR" sz="1100" dirty="0" smtClean="0"/>
              <a:t>: </a:t>
            </a:r>
            <a:r>
              <a:rPr lang="fr-FR" sz="1100" dirty="0" smtClean="0">
                <a:hlinkClick r:id="rId3"/>
              </a:rPr>
              <a:t>http://www.cree.com/News-and-Events/Cree-News/Press-Releases/2014/March/300LPW-LED-barrier</a:t>
            </a:r>
            <a:r>
              <a:rPr lang="fr-FR" sz="1100" dirty="0" smtClean="0"/>
              <a:t>, March 2014.</a:t>
            </a:r>
            <a:endParaRPr lang="fr-FR" sz="1100" dirty="0"/>
          </a:p>
        </p:txBody>
      </p:sp>
      <p:sp>
        <p:nvSpPr>
          <p:cNvPr id="10" name="Ellipse 9"/>
          <p:cNvSpPr/>
          <p:nvPr/>
        </p:nvSpPr>
        <p:spPr>
          <a:xfrm>
            <a:off x="5868144" y="1412776"/>
            <a:ext cx="230425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2"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pic>
        <p:nvPicPr>
          <p:cNvPr id="14"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42</a:t>
            </a:fld>
            <a:endParaRPr lang="fr-FR" dirty="0"/>
          </a:p>
        </p:txBody>
      </p:sp>
      <p:pic>
        <p:nvPicPr>
          <p:cNvPr id="54274" name="Picture 2"/>
          <p:cNvPicPr>
            <a:picLocks noGrp="1" noChangeAspect="1" noChangeArrowheads="1"/>
          </p:cNvPicPr>
          <p:nvPr>
            <p:ph idx="1"/>
          </p:nvPr>
        </p:nvPicPr>
        <p:blipFill>
          <a:blip r:embed="rId2" cstate="email"/>
          <a:srcRect/>
          <a:stretch>
            <a:fillRect/>
          </a:stretch>
        </p:blipFill>
        <p:spPr bwMode="auto">
          <a:xfrm>
            <a:off x="0" y="1772816"/>
            <a:ext cx="8207376" cy="4607569"/>
          </a:xfrm>
          <a:prstGeom prst="rect">
            <a:avLst/>
          </a:prstGeom>
          <a:noFill/>
          <a:ln w="9525">
            <a:noFill/>
            <a:miter lim="800000"/>
            <a:headEnd/>
            <a:tailEnd/>
          </a:ln>
        </p:spPr>
      </p:pic>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0"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2"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3" name="Rectangle 1"/>
          <p:cNvSpPr>
            <a:spLocks noChangeArrowheads="1"/>
          </p:cNvSpPr>
          <p:nvPr/>
        </p:nvSpPr>
        <p:spPr bwMode="auto">
          <a:xfrm rot="16200000">
            <a:off x="6740007" y="3696997"/>
            <a:ext cx="43924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1000" dirty="0" smtClean="0">
                <a:latin typeface="Times New Roman" pitchFamily="18" charset="0"/>
                <a:cs typeface="Times New Roman" pitchFamily="18" charset="0"/>
              </a:rPr>
              <a:t>The Climate Group (2012)</a:t>
            </a:r>
            <a:r>
              <a:rPr kumimoji="0" lang="en-GB"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References available from </a:t>
            </a:r>
            <a:r>
              <a:rPr lang="en-US" sz="100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00" dirty="0" smtClean="0">
                <a:latin typeface="Times New Roman" pitchFamily="18"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1" name="ZoneTexte 10"/>
          <p:cNvSpPr txBox="1"/>
          <p:nvPr/>
        </p:nvSpPr>
        <p:spPr>
          <a:xfrm>
            <a:off x="179512" y="1340768"/>
            <a:ext cx="6696744" cy="369332"/>
          </a:xfrm>
          <a:prstGeom prst="rect">
            <a:avLst/>
          </a:prstGeom>
          <a:noFill/>
        </p:spPr>
        <p:txBody>
          <a:bodyPr wrap="square" rtlCol="0">
            <a:spAutoFit/>
          </a:bodyPr>
          <a:lstStyle/>
          <a:p>
            <a:r>
              <a:rPr lang="en-US" dirty="0" smtClean="0"/>
              <a:t>The </a:t>
            </a:r>
            <a:r>
              <a:rPr lang="en-US" u="sng" dirty="0" smtClean="0"/>
              <a:t>efficacy</a:t>
            </a:r>
            <a:r>
              <a:rPr lang="en-US" dirty="0" smtClean="0"/>
              <a:t> of LED is much superior to that of other alternatives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43</a:t>
            </a:fld>
            <a:endParaRPr lang="fr-FR" dirty="0"/>
          </a:p>
        </p:txBody>
      </p:sp>
      <p:pic>
        <p:nvPicPr>
          <p:cNvPr id="53250" name="Picture 2"/>
          <p:cNvPicPr>
            <a:picLocks noGrp="1" noChangeAspect="1" noChangeArrowheads="1"/>
          </p:cNvPicPr>
          <p:nvPr>
            <p:ph idx="1"/>
          </p:nvPr>
        </p:nvPicPr>
        <p:blipFill>
          <a:blip r:embed="rId2" cstate="email"/>
          <a:srcRect/>
          <a:stretch>
            <a:fillRect/>
          </a:stretch>
        </p:blipFill>
        <p:spPr bwMode="auto">
          <a:xfrm>
            <a:off x="827584" y="1124744"/>
            <a:ext cx="6350619" cy="5256644"/>
          </a:xfrm>
          <a:prstGeom prst="rect">
            <a:avLst/>
          </a:prstGeom>
          <a:noFill/>
          <a:ln w="9525">
            <a:noFill/>
            <a:miter lim="800000"/>
            <a:headEnd/>
            <a:tailEnd/>
          </a:ln>
        </p:spPr>
      </p:pic>
      <p:sp>
        <p:nvSpPr>
          <p:cNvPr id="10" name="Rectangle 1"/>
          <p:cNvSpPr>
            <a:spLocks noChangeArrowheads="1"/>
          </p:cNvSpPr>
          <p:nvPr/>
        </p:nvSpPr>
        <p:spPr bwMode="auto">
          <a:xfrm rot="16200000">
            <a:off x="6740007" y="3689303"/>
            <a:ext cx="439248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1050" dirty="0" smtClean="0"/>
              <a:t>Aman et al. (2013)</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2"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13" name="Titre 9"/>
          <p:cNvSpPr>
            <a:spLocks noGrp="1"/>
          </p:cNvSpPr>
          <p:nvPr>
            <p:ph type="title"/>
          </p:nvPr>
        </p:nvSpPr>
        <p:spPr>
          <a:xfrm>
            <a:off x="1475656" y="332656"/>
            <a:ext cx="7211144" cy="548252"/>
          </a:xfrm>
        </p:spPr>
        <p:txBody>
          <a:bodyPr>
            <a:normAutofit/>
          </a:bodyPr>
          <a:lstStyle/>
          <a:p>
            <a:r>
              <a:rPr lang="en-GB" sz="2400" dirty="0" smtClean="0"/>
              <a:t>The ecological impacts of the lighting transition</a:t>
            </a:r>
            <a:endParaRPr lang="en-GB" sz="2400" dirty="0"/>
          </a:p>
        </p:txBody>
      </p:sp>
      <p:pic>
        <p:nvPicPr>
          <p:cNvPr id="14"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44</a:t>
            </a:fld>
            <a:endParaRPr lang="fr-FR" dirty="0"/>
          </a:p>
        </p:txBody>
      </p:sp>
      <p:pic>
        <p:nvPicPr>
          <p:cNvPr id="2051" name="Picture 3"/>
          <p:cNvPicPr>
            <a:picLocks noGrp="1" noChangeAspect="1" noChangeArrowheads="1"/>
          </p:cNvPicPr>
          <p:nvPr>
            <p:ph idx="1"/>
          </p:nvPr>
        </p:nvPicPr>
        <p:blipFill>
          <a:blip r:embed="rId2" cstate="email"/>
          <a:srcRect/>
          <a:stretch>
            <a:fillRect/>
          </a:stretch>
        </p:blipFill>
        <p:spPr bwMode="auto">
          <a:xfrm>
            <a:off x="7020272" y="1124744"/>
            <a:ext cx="1152128" cy="896100"/>
          </a:xfrm>
          <a:prstGeom prst="rect">
            <a:avLst/>
          </a:prstGeom>
          <a:noFill/>
          <a:ln w="9525">
            <a:noFill/>
            <a:miter lim="800000"/>
            <a:headEnd/>
            <a:tailEnd/>
          </a:ln>
        </p:spPr>
      </p:pic>
      <p:pic>
        <p:nvPicPr>
          <p:cNvPr id="2055" name="Picture 7"/>
          <p:cNvPicPr>
            <a:picLocks noChangeAspect="1" noChangeArrowheads="1"/>
          </p:cNvPicPr>
          <p:nvPr/>
        </p:nvPicPr>
        <p:blipFill>
          <a:blip r:embed="rId3" cstate="email"/>
          <a:srcRect/>
          <a:stretch>
            <a:fillRect/>
          </a:stretch>
        </p:blipFill>
        <p:spPr bwMode="auto">
          <a:xfrm>
            <a:off x="0" y="692697"/>
            <a:ext cx="5948422" cy="6165304"/>
          </a:xfrm>
          <a:prstGeom prst="rect">
            <a:avLst/>
          </a:prstGeom>
          <a:noFill/>
          <a:ln w="9525">
            <a:noFill/>
            <a:miter lim="800000"/>
            <a:headEnd/>
            <a:tailEnd/>
          </a:ln>
        </p:spPr>
      </p:pic>
      <p:pic>
        <p:nvPicPr>
          <p:cNvPr id="11" name="Picture 3"/>
          <p:cNvPicPr>
            <a:picLocks noChangeAspect="1" noChangeArrowheads="1"/>
          </p:cNvPicPr>
          <p:nvPr/>
        </p:nvPicPr>
        <p:blipFill>
          <a:blip r:embed="rId4" cstate="email"/>
          <a:srcRect/>
          <a:stretch>
            <a:fillRect/>
          </a:stretch>
        </p:blipFill>
        <p:spPr bwMode="auto">
          <a:xfrm>
            <a:off x="6012160" y="4149080"/>
            <a:ext cx="3131840" cy="1297734"/>
          </a:xfrm>
          <a:prstGeom prst="rect">
            <a:avLst/>
          </a:prstGeom>
          <a:noFill/>
          <a:ln w="9525">
            <a:noFill/>
            <a:miter lim="800000"/>
            <a:headEnd/>
            <a:tailEnd/>
          </a:ln>
        </p:spPr>
      </p:pic>
      <p:cxnSp>
        <p:nvCxnSpPr>
          <p:cNvPr id="13" name="Connecteur droit 12"/>
          <p:cNvCxnSpPr/>
          <p:nvPr/>
        </p:nvCxnSpPr>
        <p:spPr>
          <a:xfrm>
            <a:off x="5940152" y="836712"/>
            <a:ext cx="0" cy="6021288"/>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5" cstate="email"/>
          <a:srcRect/>
          <a:stretch>
            <a:fillRect/>
          </a:stretch>
        </p:blipFill>
        <p:spPr bwMode="auto">
          <a:xfrm>
            <a:off x="6804248" y="2420888"/>
            <a:ext cx="1763688" cy="1440160"/>
          </a:xfrm>
          <a:prstGeom prst="rect">
            <a:avLst/>
          </a:prstGeom>
          <a:noFill/>
          <a:ln w="9525">
            <a:noFill/>
            <a:miter lim="800000"/>
            <a:headEnd/>
            <a:tailEnd/>
          </a:ln>
        </p:spPr>
      </p:pic>
      <p:sp>
        <p:nvSpPr>
          <p:cNvPr id="17" name="Rectangle 16"/>
          <p:cNvSpPr/>
          <p:nvPr/>
        </p:nvSpPr>
        <p:spPr>
          <a:xfrm>
            <a:off x="6012160" y="5589240"/>
            <a:ext cx="3131840" cy="461665"/>
          </a:xfrm>
          <a:prstGeom prst="rect">
            <a:avLst/>
          </a:prstGeom>
        </p:spPr>
        <p:txBody>
          <a:bodyPr wrap="square">
            <a:spAutoFit/>
          </a:bodyPr>
          <a:lstStyle/>
          <a:p>
            <a:pPr algn="r"/>
            <a:r>
              <a:rPr lang="en-US" sz="1200" u="sng" dirty="0" smtClean="0">
                <a:solidFill>
                  <a:schemeClr val="bg1">
                    <a:lumMod val="75000"/>
                  </a:schemeClr>
                </a:solidFill>
              </a:rPr>
              <a:t>Source</a:t>
            </a:r>
            <a:r>
              <a:rPr lang="en-US" sz="1200" dirty="0" smtClean="0">
                <a:solidFill>
                  <a:schemeClr val="bg1">
                    <a:lumMod val="75000"/>
                  </a:schemeClr>
                </a:solidFill>
              </a:rPr>
              <a:t>: cycLED Deliverable 2.1: Categorization of LED products. </a:t>
            </a:r>
            <a:endParaRPr lang="fr-FR" sz="1200" dirty="0">
              <a:solidFill>
                <a:schemeClr val="bg1">
                  <a:lumMod val="75000"/>
                </a:schemeClr>
              </a:solidFill>
            </a:endParaRPr>
          </a:p>
        </p:txBody>
      </p:sp>
      <p:pic>
        <p:nvPicPr>
          <p:cNvPr id="18" name="Picture 2"/>
          <p:cNvPicPr>
            <a:picLocks noChangeAspect="1" noChangeArrowheads="1"/>
          </p:cNvPicPr>
          <p:nvPr/>
        </p:nvPicPr>
        <p:blipFill>
          <a:blip r:embed="rId6" cstate="email"/>
          <a:srcRect/>
          <a:stretch>
            <a:fillRect/>
          </a:stretch>
        </p:blipFill>
        <p:spPr bwMode="auto">
          <a:xfrm>
            <a:off x="7486650" y="0"/>
            <a:ext cx="1657350" cy="295275"/>
          </a:xfrm>
          <a:prstGeom prst="rect">
            <a:avLst/>
          </a:prstGeom>
          <a:noFill/>
          <a:ln w="9525">
            <a:solidFill>
              <a:srgbClr val="B8B8B8"/>
            </a:solidFill>
            <a:miter lim="800000"/>
            <a:headEnd/>
            <a:tailEnd/>
          </a:ln>
        </p:spPr>
      </p:pic>
      <p:cxnSp>
        <p:nvCxnSpPr>
          <p:cNvPr id="12" name="Connecteur droit 11"/>
          <p:cNvCxnSpPr/>
          <p:nvPr/>
        </p:nvCxnSpPr>
        <p:spPr>
          <a:xfrm flipV="1">
            <a:off x="0" y="0"/>
            <a:ext cx="827584" cy="7647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84368" y="5877272"/>
            <a:ext cx="125963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45</a:t>
            </a:fld>
            <a:endParaRPr lang="fr-FR" dirty="0"/>
          </a:p>
        </p:txBody>
      </p:sp>
      <p:pic>
        <p:nvPicPr>
          <p:cNvPr id="6" name="Picture 5"/>
          <p:cNvPicPr>
            <a:picLocks noChangeAspect="1" noChangeArrowheads="1"/>
          </p:cNvPicPr>
          <p:nvPr/>
        </p:nvPicPr>
        <p:blipFill>
          <a:blip r:embed="rId2" cstate="email"/>
          <a:srcRect/>
          <a:stretch>
            <a:fillRect/>
          </a:stretch>
        </p:blipFill>
        <p:spPr bwMode="auto">
          <a:xfrm>
            <a:off x="755576" y="5007462"/>
            <a:ext cx="8388424" cy="1850538"/>
          </a:xfrm>
          <a:prstGeom prst="rect">
            <a:avLst/>
          </a:prstGeom>
          <a:noFill/>
          <a:ln w="9525">
            <a:noFill/>
            <a:miter lim="800000"/>
            <a:headEnd/>
            <a:tailEnd/>
          </a:ln>
        </p:spPr>
      </p:pic>
      <p:pic>
        <p:nvPicPr>
          <p:cNvPr id="3074" name="Picture 2"/>
          <p:cNvPicPr>
            <a:picLocks noChangeAspect="1" noChangeArrowheads="1"/>
          </p:cNvPicPr>
          <p:nvPr/>
        </p:nvPicPr>
        <p:blipFill>
          <a:blip r:embed="rId3" cstate="email"/>
          <a:srcRect/>
          <a:stretch>
            <a:fillRect/>
          </a:stretch>
        </p:blipFill>
        <p:spPr bwMode="auto">
          <a:xfrm>
            <a:off x="323528" y="1700808"/>
            <a:ext cx="7840591" cy="1512168"/>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539552" y="3356992"/>
            <a:ext cx="8208912" cy="1584176"/>
          </a:xfrm>
          <a:prstGeom prst="rect">
            <a:avLst/>
          </a:prstGeom>
          <a:noFill/>
          <a:ln w="9525">
            <a:noFill/>
            <a:miter lim="800000"/>
            <a:headEnd/>
            <a:tailEnd/>
          </a:ln>
        </p:spPr>
      </p:pic>
      <p:pic>
        <p:nvPicPr>
          <p:cNvPr id="5" name="Picture 4"/>
          <p:cNvPicPr>
            <a:picLocks noChangeAspect="1" noChangeArrowheads="1"/>
          </p:cNvPicPr>
          <p:nvPr/>
        </p:nvPicPr>
        <p:blipFill>
          <a:blip r:embed="rId5" cstate="email"/>
          <a:srcRect/>
          <a:stretch>
            <a:fillRect/>
          </a:stretch>
        </p:blipFill>
        <p:spPr bwMode="auto">
          <a:xfrm>
            <a:off x="0" y="0"/>
            <a:ext cx="7877175" cy="1340768"/>
          </a:xfrm>
          <a:prstGeom prst="rect">
            <a:avLst/>
          </a:prstGeom>
          <a:noFill/>
          <a:ln w="9525">
            <a:noFill/>
            <a:miter lim="800000"/>
            <a:headEnd/>
            <a:tailEnd/>
          </a:ln>
        </p:spPr>
      </p:pic>
      <p:pic>
        <p:nvPicPr>
          <p:cNvPr id="3077" name="Picture 5"/>
          <p:cNvPicPr>
            <a:picLocks noChangeAspect="1" noChangeArrowheads="1"/>
          </p:cNvPicPr>
          <p:nvPr/>
        </p:nvPicPr>
        <p:blipFill>
          <a:blip r:embed="rId6" cstate="email"/>
          <a:srcRect/>
          <a:stretch>
            <a:fillRect/>
          </a:stretch>
        </p:blipFill>
        <p:spPr bwMode="auto">
          <a:xfrm>
            <a:off x="1763688" y="980728"/>
            <a:ext cx="1008112" cy="660873"/>
          </a:xfrm>
          <a:prstGeom prst="rect">
            <a:avLst/>
          </a:prstGeom>
          <a:noFill/>
          <a:ln w="9525">
            <a:noFill/>
            <a:miter lim="800000"/>
            <a:headEnd/>
            <a:tailEnd/>
          </a:ln>
        </p:spPr>
      </p:pic>
      <p:sp>
        <p:nvSpPr>
          <p:cNvPr id="13" name="Rectangle 12"/>
          <p:cNvSpPr/>
          <p:nvPr/>
        </p:nvSpPr>
        <p:spPr>
          <a:xfrm>
            <a:off x="0" y="5877272"/>
            <a:ext cx="125963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p:nvPr/>
        </p:nvCxnSpPr>
        <p:spPr>
          <a:xfrm>
            <a:off x="0" y="1628800"/>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0" y="328498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0" y="494116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6396335"/>
            <a:ext cx="2411760" cy="461665"/>
          </a:xfrm>
          <a:prstGeom prst="rect">
            <a:avLst/>
          </a:prstGeom>
          <a:ln>
            <a:solidFill>
              <a:schemeClr val="bg1">
                <a:lumMod val="85000"/>
              </a:schemeClr>
            </a:solidFill>
          </a:ln>
        </p:spPr>
        <p:txBody>
          <a:bodyPr wrap="square">
            <a:spAutoFit/>
          </a:bodyPr>
          <a:lstStyle/>
          <a:p>
            <a:r>
              <a:rPr lang="en-US" sz="1200" u="sng" dirty="0" smtClean="0">
                <a:solidFill>
                  <a:schemeClr val="bg1">
                    <a:lumMod val="75000"/>
                  </a:schemeClr>
                </a:solidFill>
              </a:rPr>
              <a:t>Source</a:t>
            </a:r>
            <a:r>
              <a:rPr lang="en-US" sz="1200" dirty="0" smtClean="0">
                <a:solidFill>
                  <a:schemeClr val="bg1">
                    <a:lumMod val="75000"/>
                  </a:schemeClr>
                </a:solidFill>
              </a:rPr>
              <a:t>: cycLED Deliverable 2.1: Categorization of LED products. </a:t>
            </a:r>
            <a:endParaRPr lang="fr-FR" sz="1200" dirty="0">
              <a:solidFill>
                <a:schemeClr val="bg1">
                  <a:lumMod val="75000"/>
                </a:schemeClr>
              </a:solidFill>
            </a:endParaRPr>
          </a:p>
        </p:txBody>
      </p:sp>
      <p:sp>
        <p:nvSpPr>
          <p:cNvPr id="20" name="Rectangle 19"/>
          <p:cNvSpPr/>
          <p:nvPr/>
        </p:nvSpPr>
        <p:spPr>
          <a:xfrm>
            <a:off x="7884368" y="0"/>
            <a:ext cx="1259632" cy="1628800"/>
          </a:xfrm>
          <a:prstGeom prst="rect">
            <a:avLst/>
          </a:prstGeom>
          <a:ln w="28575">
            <a:solidFill>
              <a:srgbClr val="FF0000"/>
            </a:solidFill>
          </a:ln>
        </p:spPr>
        <p:txBody>
          <a:bodyPr wrap="square">
            <a:spAutoFit/>
          </a:bodyPr>
          <a:lstStyle/>
          <a:p>
            <a:pPr algn="ctr">
              <a:lnSpc>
                <a:spcPct val="150000"/>
              </a:lnSpc>
            </a:pPr>
            <a:endParaRPr lang="en-US" sz="1400" b="1" dirty="0" smtClean="0">
              <a:solidFill>
                <a:srgbClr val="FF0000"/>
              </a:solidFill>
            </a:endParaRPr>
          </a:p>
          <a:p>
            <a:pPr algn="ctr">
              <a:lnSpc>
                <a:spcPct val="150000"/>
              </a:lnSpc>
            </a:pPr>
            <a:r>
              <a:rPr lang="en-US" sz="1600" b="1" dirty="0" smtClean="0">
                <a:solidFill>
                  <a:srgbClr val="FF0000"/>
                </a:solidFill>
              </a:rPr>
              <a:t>Examples of LED products</a:t>
            </a:r>
          </a:p>
          <a:p>
            <a:pPr algn="ctr">
              <a:lnSpc>
                <a:spcPct val="150000"/>
              </a:lnSpc>
            </a:pPr>
            <a:endParaRPr lang="fr-FR" sz="3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a:solidFill>
            <a:schemeClr val="bg1">
              <a:lumMod val="85000"/>
            </a:schemeClr>
          </a:solidFill>
        </p:spPr>
        <p:txBody>
          <a:bodyPr>
            <a:normAutofit/>
          </a:bodyPr>
          <a:lstStyle/>
          <a:p>
            <a:pPr algn="ctr"/>
            <a:r>
              <a:rPr lang="en-US" sz="2800" b="1" dirty="0" smtClean="0">
                <a:solidFill>
                  <a:srgbClr val="FF0000"/>
                </a:solidFill>
              </a:rPr>
              <a:t>… but more heat </a:t>
            </a:r>
            <a:r>
              <a:rPr lang="en-US" sz="2800" b="1" dirty="0" smtClean="0">
                <a:solidFill>
                  <a:srgbClr val="FFFF00"/>
                </a:solidFill>
              </a:rPr>
              <a:t>than light </a:t>
            </a:r>
            <a:r>
              <a:rPr lang="en-US" sz="2800" b="0" dirty="0" smtClean="0">
                <a:solidFill>
                  <a:schemeClr val="tx1"/>
                </a:solidFill>
              </a:rPr>
              <a:t>in current lighting systems!</a:t>
            </a:r>
            <a:endParaRPr lang="en-US" sz="2800" b="1" dirty="0">
              <a:solidFill>
                <a:srgbClr val="FFFF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46</a:t>
            </a:fld>
            <a:endParaRPr lang="fr-FR" dirty="0"/>
          </a:p>
        </p:txBody>
      </p:sp>
      <p:pic>
        <p:nvPicPr>
          <p:cNvPr id="52227" name="Picture 3"/>
          <p:cNvPicPr>
            <a:picLocks noGrp="1" noChangeAspect="1" noChangeArrowheads="1"/>
          </p:cNvPicPr>
          <p:nvPr>
            <p:ph idx="1"/>
          </p:nvPr>
        </p:nvPicPr>
        <p:blipFill>
          <a:blip r:embed="rId3" cstate="email"/>
          <a:srcRect/>
          <a:stretch>
            <a:fillRect/>
          </a:stretch>
        </p:blipFill>
        <p:spPr bwMode="auto">
          <a:xfrm>
            <a:off x="323528" y="1052736"/>
            <a:ext cx="7920879" cy="5280586"/>
          </a:xfrm>
          <a:prstGeom prst="rect">
            <a:avLst/>
          </a:prstGeom>
          <a:noFill/>
          <a:ln w="9525">
            <a:noFill/>
            <a:miter lim="800000"/>
            <a:headEnd/>
            <a:tailEnd/>
          </a:ln>
        </p:spPr>
      </p:pic>
      <p:sp>
        <p:nvSpPr>
          <p:cNvPr id="9" name="Ellipse 8"/>
          <p:cNvSpPr/>
          <p:nvPr/>
        </p:nvSpPr>
        <p:spPr>
          <a:xfrm>
            <a:off x="5652120" y="5445224"/>
            <a:ext cx="1296144" cy="9361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95536" y="3573016"/>
            <a:ext cx="79208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Rectangle 10"/>
          <p:cNvSpPr/>
          <p:nvPr/>
        </p:nvSpPr>
        <p:spPr>
          <a:xfrm>
            <a:off x="3923928" y="1052736"/>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7" name="Rectangle 1"/>
          <p:cNvSpPr>
            <a:spLocks noChangeArrowheads="1"/>
          </p:cNvSpPr>
          <p:nvPr/>
        </p:nvSpPr>
        <p:spPr bwMode="auto">
          <a:xfrm rot="16200000">
            <a:off x="6740007" y="3689303"/>
            <a:ext cx="439248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1050" dirty="0" smtClean="0"/>
              <a:t>Holmes (1997: 29)</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4"/>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0" y="836712"/>
            <a:ext cx="18722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47</a:t>
            </a:fld>
            <a:endParaRPr lang="fr-FR" dirty="0"/>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5" name="Titre 14"/>
          <p:cNvSpPr>
            <a:spLocks noGrp="1"/>
          </p:cNvSpPr>
          <p:nvPr>
            <p:ph type="title"/>
          </p:nvPr>
        </p:nvSpPr>
        <p:spPr>
          <a:xfrm>
            <a:off x="0" y="0"/>
            <a:ext cx="5796136" cy="664884"/>
          </a:xfrm>
        </p:spPr>
        <p:txBody>
          <a:bodyPr/>
          <a:lstStyle/>
          <a:p>
            <a:pPr algn="ctr"/>
            <a:r>
              <a:rPr lang="en-GB" dirty="0" smtClean="0">
                <a:solidFill>
                  <a:srgbClr val="FF0000"/>
                </a:solidFill>
              </a:rPr>
              <a:t>+ LED generate electronic waste</a:t>
            </a:r>
            <a:endParaRPr lang="en-GB" dirty="0">
              <a:solidFill>
                <a:srgbClr val="FF0000"/>
              </a:solidFill>
            </a:endParaRPr>
          </a:p>
        </p:txBody>
      </p:sp>
      <p:sp>
        <p:nvSpPr>
          <p:cNvPr id="16" name="Rectangle 15"/>
          <p:cNvSpPr/>
          <p:nvPr/>
        </p:nvSpPr>
        <p:spPr>
          <a:xfrm rot="16200000">
            <a:off x="6638981" y="3611179"/>
            <a:ext cx="4271375" cy="738664"/>
          </a:xfrm>
          <a:prstGeom prst="rect">
            <a:avLst/>
          </a:prstGeom>
        </p:spPr>
        <p:txBody>
          <a:bodyPr wrap="square">
            <a:spAutoFit/>
          </a:bodyPr>
          <a:lstStyle/>
          <a:p>
            <a:r>
              <a:rPr lang="en-US" sz="700" u="sng" dirty="0" smtClean="0"/>
              <a:t>Source</a:t>
            </a:r>
            <a:r>
              <a:rPr lang="en-US" sz="700" dirty="0" smtClean="0"/>
              <a:t>: New research shows CFLs and LED light bulbs have higher toxicity and resource depletion than incandescent bulbs. 16/01/2013, </a:t>
            </a:r>
            <a:r>
              <a:rPr lang="en-US" sz="700" dirty="0" smtClean="0">
                <a:hlinkClick r:id="rId3"/>
              </a:rPr>
              <a:t>http://www.electronicstakeback.com/2013/01/16/new-research-shows-cfls-and-led-lightbulbs-have-higher-toxicity-and-resource-depletion-than-incandescent/</a:t>
            </a:r>
            <a:r>
              <a:rPr lang="en-US" sz="700" dirty="0" smtClean="0"/>
              <a:t>. </a:t>
            </a:r>
          </a:p>
          <a:p>
            <a:r>
              <a:rPr lang="en-US" sz="700" dirty="0" smtClean="0"/>
              <a:t>Original article: </a:t>
            </a:r>
            <a:r>
              <a:rPr lang="en-US" sz="700" dirty="0" smtClean="0">
                <a:hlinkClick r:id="rId4"/>
              </a:rPr>
              <a:t>http://www.researchgate.net/publication/233913041_Potential_Environmental_Impacts_from_the_Metals_in_Incandescent_Compact_Fluorescent_Lamp_(CFL)_and_Light-Emitting_Diode_(LED)_Bulbs</a:t>
            </a:r>
            <a:r>
              <a:rPr lang="en-US" sz="700" dirty="0" smtClean="0"/>
              <a:t>.  </a:t>
            </a:r>
            <a:endParaRPr lang="en-GB" sz="700" dirty="0"/>
          </a:p>
        </p:txBody>
      </p:sp>
      <p:pic>
        <p:nvPicPr>
          <p:cNvPr id="87042" name="Picture 2"/>
          <p:cNvPicPr>
            <a:picLocks noGrp="1" noChangeAspect="1" noChangeArrowheads="1"/>
          </p:cNvPicPr>
          <p:nvPr>
            <p:ph idx="1"/>
          </p:nvPr>
        </p:nvPicPr>
        <p:blipFill>
          <a:blip r:embed="rId5" cstate="email"/>
          <a:srcRect/>
          <a:stretch>
            <a:fillRect/>
          </a:stretch>
        </p:blipFill>
        <p:spPr bwMode="auto">
          <a:xfrm>
            <a:off x="0" y="1844824"/>
            <a:ext cx="7354441" cy="4541794"/>
          </a:xfrm>
          <a:prstGeom prst="rect">
            <a:avLst/>
          </a:prstGeom>
          <a:noFill/>
          <a:ln w="9525">
            <a:noFill/>
            <a:miter lim="800000"/>
            <a:headEnd/>
            <a:tailEnd/>
          </a:ln>
        </p:spPr>
      </p:pic>
      <p:pic>
        <p:nvPicPr>
          <p:cNvPr id="87043" name="Picture 3"/>
          <p:cNvPicPr>
            <a:picLocks noChangeAspect="1" noChangeArrowheads="1"/>
          </p:cNvPicPr>
          <p:nvPr/>
        </p:nvPicPr>
        <p:blipFill>
          <a:blip r:embed="rId6" cstate="email"/>
          <a:srcRect/>
          <a:stretch>
            <a:fillRect/>
          </a:stretch>
        </p:blipFill>
        <p:spPr bwMode="auto">
          <a:xfrm>
            <a:off x="5796136" y="0"/>
            <a:ext cx="3347864" cy="178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9392"/>
            <a:ext cx="7560840" cy="720080"/>
          </a:xfrm>
        </p:spPr>
        <p:txBody>
          <a:bodyPr>
            <a:noAutofit/>
          </a:bodyPr>
          <a:lstStyle/>
          <a:p>
            <a:r>
              <a:rPr lang="en-GB" dirty="0" smtClean="0"/>
              <a:t>What is the environmental future of lighting?</a:t>
            </a:r>
            <a:endParaRPr lang="fr-FR"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48</a:t>
            </a:fld>
            <a:endParaRPr lang="fr-FR" dirty="0"/>
          </a:p>
        </p:txBody>
      </p:sp>
      <p:pic>
        <p:nvPicPr>
          <p:cNvPr id="5" name="Espace réservé du contenu 4"/>
          <p:cNvPicPr>
            <a:picLocks noGrp="1"/>
          </p:cNvPicPr>
          <p:nvPr>
            <p:ph idx="1"/>
          </p:nvPr>
        </p:nvPicPr>
        <p:blipFill>
          <a:blip r:embed="rId2" cstate="email"/>
          <a:srcRect/>
          <a:stretch>
            <a:fillRect/>
          </a:stretch>
        </p:blipFill>
        <p:spPr bwMode="auto">
          <a:xfrm>
            <a:off x="251520" y="1052736"/>
            <a:ext cx="7848872" cy="5328592"/>
          </a:xfrm>
          <a:prstGeom prst="rect">
            <a:avLst/>
          </a:prstGeom>
          <a:noFill/>
          <a:ln w="9525">
            <a:noFill/>
            <a:miter lim="800000"/>
            <a:headEnd/>
            <a:tailEnd/>
          </a:ln>
        </p:spPr>
      </p:pic>
      <p:sp>
        <p:nvSpPr>
          <p:cNvPr id="1028" name="AutoShape 4" descr="data:image/jpeg;base64,/9j/4AAQSkZJRgABAQAAAQABAAD/2wCEAAkGBhAQEBAPEA0PDw8PEA4QDQ8PEA8QDw8QFRAWFxUQFBQXHCYeFxkkGhIWHy8gIycpLCwsFR4xNTAqNSYrLCkBCQoKDgwOGg8PGiwkHCQqLCkpKSkpLCksKSkqKSkpKSwsNC8uLCksKSwpLCwsLCkpLCwsKSwpKSw1KSwpKSksNf/AABEIAMIBAwMBIgACEQEDEQH/xAAbAAEAAQUBAAAAAAAAAAAAAAAABgECBAUHA//EAFAQAAEDAgMCCAgICA0FAAAAAAEAAgMEEQUGEiExBxMiQVFhcbMyNIGRkqGxwSMkUnKCg7LCFBUzQlNztNEWJTVUYmNkdJOkw+HwQ0Sio/H/xAAaAQEBAAMBAQAAAAAAAAAAAAAAAQIDBAUG/8QAKBEBAQACAQQCAQIHAAAAAAAAAAECEQMEEiExQVETIpEUMjNhcYGx/9oADAMBAAIRAxEAPwDhqIiAiIgIiICIiAiIgIiICIiAiIgIiICIiAiIgIiICIiAiIgIiICIiDo+UvE4fre9ciZS8Th+t71yIOcIq6ShCCiIq2QURVsqICIiAiIgIiICIiAiIgIiICIiAiIgIiICIiAiIgIiICIiDo+UvE4fre9ciZS8Th+t71yIOfoiIgiIgJZFWyCiK8MVeKU2uq89PUlleWK0hDSllTSOhVRVFNI6EsrkAQW6AmgdC9RGruJKht4aR0KmgL2MStsqbefFhV0DoVVVBZxYTiwr0QW8WFQxhellXSmh5cUE4sL10q0hB5mNOLXpZEFnFKhjV6ILOLTi+tXog6FlJvxOH63vXorspeJxdsvfPRBztERAREQVAXvFFdWRtW0oae615ZadPBw/kq2CgvzLK/FnUpRl7LE9UdMMRfbwnbmN7XHYFMouCWoLbumhaei0jvWAufeeXqPb/BwcU1nlJXHJ6C3MsCWGy6lmHg7q6drnmNsrBtc6I6i0dJba/qXPq6ntdZ45WeK5OfpsLj3cd3GnIVq9ZGKyy6I8jKao0XWTBT3VkMa3eG0lysbdNOeWo8qbCyeZZv4lNtyn+WMhTVDQ8NEcZ3PfcX+aN5UtHBcNP5fb+r2e1au7K+o5u7PL+WOD1OFkcy1k1PZdhzPwfTQNLwGysAuTHtLR0lu+y5viFJYlXHK/LPDku9VHXMVqypo1jOC3SumVSyua1GhZMEV1sxx2VSOnJWUzDyeZbGgoLkbFNcMyBVyNDm0zgDuL7Mv6S7cOGe8q13Jzl+HkcyxZKchdQxPIVVE0udTPsN5aA8DzKHYhh1uZM+Ca3KTJGHMsrVmVENliuC4ssdNkqxEVVgqiIiDomUvE4u2XvnomUvE4u2Xvnog52iIgK4BWq5qLHvANqlOVcKdUzxwt/ON3EbbNG8/86QoxEuscC9RDCayplbcxinjYbAka3Ovb0QtFnddPW6e9mPdJuunZfw0UzWxtjLGststbyk8561vX10bd8jB2vaFzXhBr5IavSZn8XJG2SNuo6QNoIA3bx61j0+cqdjWN/BgTYAuJaSTbad3Sr+SY3Tdegy58Zy73v6dMldFM0gPYXcxa5pIPkK4jwrZZ4h4nbDxbXnTKGj4Mv5nt6L846VXG8WDpXPYNANiA07jbmstzi2MmfAnxyXkdZ5a9xJLTG9p39hKTOcm42/wWXTzcu5fj6cVnG1eQaveVebQspXi9RNVk0zF0Lg7y6aqbwNTY7XBHJJ5rno2XUBpgu7cEdSIqBnJuZ6t7Cd1rNbbtWvOz5eZy6s1bqJdQ64CQ8AC1rl7WjqtfmWZ+OoxvfEOx9/coFnGYQVrxqvrDJACSSNQ2jzgrX/wh5WkAWt5brG8lx8SPNvUcnDbhjPE37dDrJ21FmRyRA79esah1ADeuQ8J2XBTStkazQ2a+po8Fsg36eog386yanEbu32283aszhDqy7DoGHbodE4OJu65DwRfyBYfk3fLLj6juz/VNWuQVLFguatnUBYEgXVi9bCrY2rY0ce0LCiCleQaITYhSRuF2mVrnA7QQ27jfzLu4oyyrpGRsnuiibUvhLnmxDi2+j5o966ZRyDSLh17bbtN1osexd0lA+eFzodDgeS6xLQ/SRccxuojSZks1zpJpXEWsA9231rfOLLnm741XDny/iu5526m5zbdHqK5dn3LDJhJLC0CVgL3aBZszR4WzdqHVv2869avNTmta6KaQXvdrnFw3dB2LY4Hmt1VeGoYzQ0E8c2zSy3VuPRs6VZ0+fFO5Z1Hfr4cCrY9pWrkapDj0IZPMxpu1ksjQeoOIC0czVz8uLtxYpRVcFauRmIiIOiZS8Ti7Ze+eiZS8Th7Ze+eiK52iIiCvarFc1SrGRGplkaqIbVMF7FsDz9F5H31DGFS7g8iMlRLC0XfLTvEbedzmvY4AeRpWmzy9ro8pMpv0n3CzLdmHTfLp3C/oH3rnkldyW7dyn3CHTyS4fhhDTqZrY8HZp5AFzfdtaod/A6p0EubYDSfCa3VqGzTfetfJhblt6nTW48fbPu/9YlRV3tt5lJMFk43Dp4t+l8gA+fC73sWqqMrPaxjjLGHOH5Myx6x2j/dZuXJm0xcyVzXNldHyBtJIdbeNgHKKx4725eXVlLlN/DnT1axeta0NkeBsAe8AdQcV4NK6Y+Q6n2z4F2rg0PxCl/v03sauI07l1zg5zLTQ0sUU4fdlRNIwsseVZu8dC0c/8rxuo1J5+49eFeW1e39TD7XKICqPGD/nMuh5gGH1tSJnvkJ0MZp0PG6+3Z2q9mUqIuvoGnZ+Yb+1cfL1fFjfNn7uHkz787cZv/cc7FQS7fzn2qR5720ER6oPa5bWsyhSA3Be3eSQ1wt6ytTnupjNIYmO1cVxIB0kG2s3v6QWvDqOPkznbWjH+rj4cvnKwZFlzuWE9y9jF7+L1iU54K2fHw/9FT1MnZaIge1QSIqccHGKRU80zptQbJAYi5u0tD3AEgdNgu/i8+E5PGLpOZZ+LwT9Y6Idt5dX3VzBleQy195XSczz0lZSQU0NYxjGPaTxnIcWtaQN433KjbuDwFreLnElxcFkkTvIV6XBnjjLu63a4rlJqNFJiJ0sF+ZSLKs3wczvmN872rAxHIVTGLjlNAG0g229YuthgdI6CmkEg0vLrtHOQwFxI8y6blLj4rTlZ8Ob4jLqkkd8p7z53FauZZkrt6wpSvF5a9XGMdysVzlauOtgiIoOiZS8Ti7Ze+eiZSPxOLtl756IOdoiICqFRVRXqwrb5crnxVMT43uY8Gwc02Ivs3rSArOwyQCWMncHtv51pznh39Lyazm/t0uumqJw287y4OBOqRxFufnXrUUgk0E2BZ6zdZMIAwqrla1vG08upjiL2aSy47LEqL0+egAQ+lDj0tk0+ogrThwcdkudv7vrJ1fHjbPWkimw7XZwdYA7gPUo/UQO448ZC4Qh9muuAXgHavGqz1I5hEULItu8kvd7gtdQ17nyOdI8vLmkXJvzjcrnxcUn6I1cnW43xK02OsDaidoFgJZLDfYajZYGpbPM7bVLz8sRvHXqjBv7VqV0Y+nx/Pd53/LKhep9kqBssRABMgk+D28naBst0rnTXLpvBU4WJIuRNHY9G0bVo6nHeDzOq4+/DUSrA8AqWOf+Fgargs0k3A23v1blJY6WxsHP8riVC+FzEHxV7eLkfGRBFtY4tPhO6FD5M1VheGmsnsbbOMcvP5Ogwyu7J+zz/wCGuOV06fj9bBTgmaV23dHqu93YFC8xztkoZJWs0auLIFySBxoG0+RRWerLnPLnFxJ2lxJJ2dJW7xCa+FvtzNj78bfWs+Po8OOy4z5WdP8Arxy/ugs0ixSVc968rr1o9nGPeJylOUqdshlDgTyW6bEAXvuPTuUSa5T/AINqcP4wlt7vY1vNtXXwZyZeWvml7fCa1WWI4XQsdNZ8sYfGDp2kAaha28ErbU1I+NoGphG6xaR7CoxwxVZFTAxpI4qEEWJBBc87R0eCFHqThArI9LC5koFvyrbu9IEHzrunDjyYy2OL8dl8Og4k9zWl+hgDWk3aSDsCh0mPvqI5HNkk0Rxy6g4u52OPT2LHq+ESpfdojgZstcNc4+s2VstW51FNK913OjdcgNHhPDQLBZY8GHHLWOstzaDyOWHK5essixnlebnk9ORYVRVuqLnZCIiDomUvE4u2XvnomUvE4u2Xvnog52iIgIiIKrZ4Bhj6iYMYWgt5Z1EjYCN2zetWtnl7GfwScTaNYAc0tvpuD1rHKfTPDLVdn/FD2UErBZ7KhuqVrRd7hu0s6D1qKQ5YHNhju2ecC/kFl5M4ZXiNsLaGOwGkufK4m199gAsvOeeJ6OofDFBTaRpLXvY9xIdEx4O11vz/AFLCT4epj1s91l0eXpfzaagiHzeNI84IVuL0ddCGgSRvDwbiKJkTW2O61tqhVRwl4k7wakRDoiiij9Ybf1rLzZjdTJBBIamYhzY7/CPAOph6D8qNx8qys+mjk6u5emtzfG8OjdIDrIIJO87v3qOq5zyTckk9ZurVlJqOHK7u1brpnBW4iNxAB0yA36Nm/wBS5ks/DseqacEQzujB2kDSQT5QscsdzTHW3esYw6eeTjo6WnnuG3dOI3SEgdJO5YgwqtB/k3Dx2tg/eoSMz1bcIhqW1DhM6pq2Pksy5a1jC0brbLnzqNnhFxT+fy+QRj7qkwabxT26hiWEVLQXPo8PaBYksbDrO3cADcqyow2OaIRvY0seGh7W2bblA22dYChWF5qrZqWd8lXK9zXuDXFwuB+DyG2wdIB8iixzPWHfWT/4jgsbgzxwkeWN07Y6meNgsxk0jWC5NmhxAF1hKskhcS5zi5ziS4k3JJ5yVRbWb3w+DjJYozufJGz0nAe9dkwjBY6PWIRyWuc8FxJNx/8AFxWN5aQ5pIc0gtI2EEHYQVuYs51zf+6eR/SDHe0Juz0lm3TqyldVu4+fC5qjVsEzJJBcN2WFgQOda+bBqC/Koq6F3U8Ot52hW4znyqoYaJ0fFF81JTyzamHa95fc8ki2xoWJDw41Y8Olhd2STN9RJXXh1NkabxfT3p8oU079MM1Q0nmliaAPpA+5eGa6QUtE+EP1XLGX5/DDj7Ft5+FEmlbO6lDdVyWtLCfDa3eWdZPkUJzbnNlbG1jIXxkO1EuLSDs6kz6nLLwY8XzUXe9eZKEqi5rdt4iIoCIiDomUvE4u2XvnomUvE4u2Xvnog52iIgIiICIiApnwh8v8Dm/TUVFIT0niiw+uJQxTLMnwmGYXLzinliP1VSQPVKpRDVKK8a8Ohd8ljQe1kxb7JlF1KaLl4a4c7HVA/wDFsg7lBFkRFQREQTK/8RRdVdV/s7SocphF/ITeqvqf2T/ZQ5SCUZaF6Wo/WD1wSqLhSrKu2mqR/WR/YePeoq1IKoiWVBUKK+Jl3Nb0kDzmyCYcJHJkp4v0VJQs81OHf6ihl1LuFB/8YSt+Q5rPQgib7lEVJ6VJ8W5OH07elkJ875T9wKMKU5o5NPTs6GU480b3f6gUXSIoiIqCIiAiIg6JlLxOLtl756JlLxOLtl756IOdoiICIiAiIgKdQU4mwMXvqpn1T2EbrPczU0j6IKgqnGVpCcNqG3uHT8QWnm42EkP87LW61jksQdTzIVIyairmOBLm3czaRYmF4GzynzqBhTLINQWw4kGkhzaeKZpG8cXMNXna4jyplNwntDlRZOIxaZpW8zZJAOwONljrJBUVUQTzCo2uwOcEA6XzytvvbJYN1D6JsoGprQSacIAB2yvrmyDm0tiDhbo2qFLGRU74PqJj6WuLgbs0ltjbaI3EesKCAKcZGlLaGtLTY/hNAwnZ4Dy9rm+UbFCHbyknmnwoioiyRVbDL1OJKunYdxmjv5Df3LXhb7ItLxlfA0u0gcY8u6A2Jxv6lL6GXwlWNe9wveQCVwvcBzySQOrYoxEy7gOkgDylbbNlaZqnjCLExQ7N9rxg29axMFh11NOz5c8LfO8KTxFSLhBonQmBjrbW6hY32NijZ7WuUQKmPCdWiSpaBe0XHQ7bbSyYtLh1H3KGpj68lERFkgiIgIiIOiZS8Ti7Ze+eiZS8Ti7Ze+eiDnaKqIKKqIgIiIKKT5UqyIZovzTNSyH6LiPZdRlbjLh2zN6YrjtB2e1QaqePS5zfkuc3zGyk3B2dVTPD/OKGtiHWeKLh62rRYw21RN+seR2E3962vB7OGYnRk7nTCN3Y9pZ95BrMcHxiQ/K0P9JjXe9YK2uZYdM9v6tg8rLs+4tUgIiKiTUEpNCG32AVhA6CY3X9ijKkmHj4mfm1X2HqNqCbZI20VcOioww/+0hQp+89pU0yKfileP63DT/mFDJN57SkFiKqKgt1lSYxyySDe2CYdmoW960q3eW4riY9LWMH0if3KUYWN/l5B8nQz0WNb7lnZGh14lQt/tMJ8zr+5a3FJNU8x6ZZPtFb3g2b/GdO79Hx0h+hC8pfQw83Ta579Ilf6dRI73haNbLHX3mHVFCD28WCfW5a5IKIqqioIiICIiDomUvE4u2XvnomUvE4u2Xvnog54ioqoCIiAiIgLa5ad8Pb5THj2H3LVLPwN1qiLrJb6TSPegrjrbTE/KZC49pibf1grzwap4qpp5P0c0L/ADPBWVmVvwjD0sI9GR4/ctSDzqCUcIdPoq3jmEtS0dnHOePVIoupjwicqRko/wCpxMn+JSxH2sKhyQERFRJcOHxM/MqvsSKNKS4cfif0anu5FGlBM8iH4tXjrw8/5ofvUOkG09p9qluRnfAV4/o0J/zbVEpfCd2n2pBaiIqCkmVmchx6Zoh5GkE/aUbUmwTk0pd/Tmd6MV/uqURt7rknpJPnUl4PtlRUSfoqCuf5eJLfvKLhS3ITOTiDv7Hxf+JPG33pRocbPxibqfp9EBvuWCvevk1Syu+VJIfO4rwSAlkRUEREFEREHRMpeJxdsvfPRMpeJxdsvfPRBzwKiIqCIiAiIoKhZWFfl4f1kf2giINhmfwo/rftBaVEUgmWc/F6T+7UHcyqGoiQCiIqJLh3ifkqu7kUaRFBLcjfkq/5lH+1sUUm8J3zne1VRBYgRFQUkovEvoVP2HoilEbKl+RfyNf2UP7W1ESiJS+E7tPtVqIqCIiAqIiAqlURUdEyl4nD2y989ERR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cstate="email"/>
          <a:srcRect/>
          <a:stretch>
            <a:fillRect/>
          </a:stretch>
        </p:blipFill>
        <p:spPr bwMode="auto">
          <a:xfrm>
            <a:off x="4932039" y="908720"/>
            <a:ext cx="1226865" cy="864096"/>
          </a:xfrm>
          <a:prstGeom prst="rect">
            <a:avLst/>
          </a:prstGeom>
          <a:noFill/>
          <a:ln w="9525">
            <a:noFill/>
            <a:miter lim="800000"/>
            <a:headEnd/>
            <a:tailEnd/>
          </a:ln>
        </p:spPr>
      </p:pic>
      <p:sp>
        <p:nvSpPr>
          <p:cNvPr id="11" name="ZoneTexte 10"/>
          <p:cNvSpPr txBox="1"/>
          <p:nvPr/>
        </p:nvSpPr>
        <p:spPr>
          <a:xfrm>
            <a:off x="6084168" y="980728"/>
            <a:ext cx="1080120" cy="461665"/>
          </a:xfrm>
          <a:prstGeom prst="rect">
            <a:avLst/>
          </a:prstGeom>
          <a:noFill/>
        </p:spPr>
        <p:txBody>
          <a:bodyPr wrap="square" rtlCol="0">
            <a:spAutoFit/>
          </a:bodyPr>
          <a:lstStyle/>
          <a:p>
            <a:pPr algn="ctr"/>
            <a:r>
              <a:rPr lang="fr-FR" sz="2400" dirty="0" smtClean="0">
                <a:solidFill>
                  <a:srgbClr val="FF0000"/>
                </a:solidFill>
              </a:rPr>
              <a:t>L</a:t>
            </a:r>
            <a:r>
              <a:rPr lang="fr-FR" sz="2400" dirty="0" smtClean="0">
                <a:solidFill>
                  <a:srgbClr val="00B050"/>
                </a:solidFill>
              </a:rPr>
              <a:t>E</a:t>
            </a:r>
            <a:r>
              <a:rPr lang="fr-FR" sz="2400" dirty="0" smtClean="0">
                <a:solidFill>
                  <a:srgbClr val="0070C0"/>
                </a:solidFill>
              </a:rPr>
              <a:t>D</a:t>
            </a:r>
            <a:endParaRPr lang="fr-FR" sz="2400" dirty="0"/>
          </a:p>
        </p:txBody>
      </p:sp>
      <p:pic>
        <p:nvPicPr>
          <p:cNvPr id="1030" name="Picture 6"/>
          <p:cNvPicPr>
            <a:picLocks noChangeAspect="1" noChangeArrowheads="1"/>
          </p:cNvPicPr>
          <p:nvPr/>
        </p:nvPicPr>
        <p:blipFill>
          <a:blip r:embed="rId4" cstate="email"/>
          <a:srcRect/>
          <a:stretch>
            <a:fillRect/>
          </a:stretch>
        </p:blipFill>
        <p:spPr bwMode="auto">
          <a:xfrm>
            <a:off x="7596336" y="0"/>
            <a:ext cx="1547664" cy="1312396"/>
          </a:xfrm>
          <a:prstGeom prst="rect">
            <a:avLst/>
          </a:prstGeom>
          <a:noFill/>
          <a:ln w="9525">
            <a:noFill/>
            <a:miter lim="800000"/>
            <a:headEnd/>
            <a:tailEnd/>
          </a:ln>
        </p:spPr>
      </p:pic>
      <p:cxnSp>
        <p:nvCxnSpPr>
          <p:cNvPr id="20" name="Connecteur droit avec flèche 19"/>
          <p:cNvCxnSpPr/>
          <p:nvPr/>
        </p:nvCxnSpPr>
        <p:spPr>
          <a:xfrm flipH="1">
            <a:off x="3563888" y="1340768"/>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7584" y="1124744"/>
            <a:ext cx="2736304" cy="738664"/>
          </a:xfrm>
          <a:prstGeom prst="rect">
            <a:avLst/>
          </a:prstGeom>
          <a:noFill/>
          <a:ln>
            <a:solidFill>
              <a:schemeClr val="accent1">
                <a:lumMod val="20000"/>
                <a:lumOff val="80000"/>
              </a:schemeClr>
            </a:solidFill>
          </a:ln>
        </p:spPr>
        <p:txBody>
          <a:bodyPr wrap="square" rtlCol="0">
            <a:spAutoFit/>
          </a:bodyPr>
          <a:lstStyle/>
          <a:p>
            <a:r>
              <a:rPr lang="fr-FR" sz="1400" dirty="0" err="1" smtClean="0">
                <a:solidFill>
                  <a:srgbClr val="0070C0"/>
                </a:solidFill>
              </a:rPr>
              <a:t>Highly</a:t>
            </a:r>
            <a:r>
              <a:rPr lang="fr-FR" sz="1400" dirty="0" smtClean="0">
                <a:solidFill>
                  <a:srgbClr val="0070C0"/>
                </a:solidFill>
              </a:rPr>
              <a:t> </a:t>
            </a:r>
            <a:r>
              <a:rPr lang="fr-FR" sz="1400" dirty="0" err="1" smtClean="0">
                <a:solidFill>
                  <a:srgbClr val="0070C0"/>
                </a:solidFill>
              </a:rPr>
              <a:t>innovative</a:t>
            </a:r>
            <a:r>
              <a:rPr lang="fr-FR" sz="1400" dirty="0" smtClean="0">
                <a:solidFill>
                  <a:srgbClr val="0070C0"/>
                </a:solidFill>
              </a:rPr>
              <a:t> </a:t>
            </a:r>
            <a:r>
              <a:rPr lang="fr-FR" sz="1400" dirty="0" err="1" smtClean="0">
                <a:solidFill>
                  <a:srgbClr val="0070C0"/>
                </a:solidFill>
              </a:rPr>
              <a:t>field</a:t>
            </a:r>
            <a:r>
              <a:rPr lang="fr-FR" sz="1400" dirty="0" smtClean="0">
                <a:solidFill>
                  <a:srgbClr val="0070C0"/>
                </a:solidFill>
              </a:rPr>
              <a:t> (</a:t>
            </a:r>
            <a:r>
              <a:rPr lang="fr-FR" sz="1400" dirty="0" err="1" smtClean="0">
                <a:solidFill>
                  <a:srgbClr val="0070C0"/>
                </a:solidFill>
              </a:rPr>
              <a:t>see</a:t>
            </a:r>
            <a:r>
              <a:rPr lang="fr-FR" sz="1400" dirty="0" smtClean="0">
                <a:solidFill>
                  <a:srgbClr val="0070C0"/>
                </a:solidFill>
              </a:rPr>
              <a:t> </a:t>
            </a:r>
            <a:r>
              <a:rPr lang="fr-FR" sz="1400" dirty="0" err="1" smtClean="0">
                <a:solidFill>
                  <a:srgbClr val="0070C0"/>
                </a:solidFill>
              </a:rPr>
              <a:t>my</a:t>
            </a:r>
            <a:r>
              <a:rPr lang="fr-FR" sz="1400" dirty="0" smtClean="0">
                <a:solidFill>
                  <a:srgbClr val="0070C0"/>
                </a:solidFill>
              </a:rPr>
              <a:t> </a:t>
            </a:r>
            <a:r>
              <a:rPr lang="fr-FR" sz="1400" dirty="0" err="1" smtClean="0">
                <a:solidFill>
                  <a:srgbClr val="0070C0"/>
                </a:solidFill>
              </a:rPr>
              <a:t>paper</a:t>
            </a:r>
            <a:r>
              <a:rPr lang="fr-FR" sz="1400" dirty="0" smtClean="0">
                <a:solidFill>
                  <a:srgbClr val="0070C0"/>
                </a:solidFill>
              </a:rPr>
              <a:t> </a:t>
            </a:r>
            <a:r>
              <a:rPr lang="fr-FR" sz="1400" dirty="0" err="1" smtClean="0">
                <a:solidFill>
                  <a:srgbClr val="0070C0"/>
                </a:solidFill>
              </a:rPr>
              <a:t>with</a:t>
            </a:r>
            <a:r>
              <a:rPr lang="fr-FR" sz="1400" dirty="0" smtClean="0">
                <a:solidFill>
                  <a:srgbClr val="0070C0"/>
                </a:solidFill>
              </a:rPr>
              <a:t> Cecere et al., </a:t>
            </a:r>
            <a:r>
              <a:rPr lang="fr-FR" sz="1400" i="1" dirty="0" err="1" smtClean="0">
                <a:solidFill>
                  <a:srgbClr val="0070C0"/>
                </a:solidFill>
                <a:hlinkClick r:id="rId5"/>
              </a:rPr>
              <a:t>Research</a:t>
            </a:r>
            <a:r>
              <a:rPr lang="fr-FR" sz="1400" i="1" dirty="0" smtClean="0">
                <a:solidFill>
                  <a:srgbClr val="0070C0"/>
                </a:solidFill>
                <a:hlinkClick r:id="rId5"/>
              </a:rPr>
              <a:t> Policy</a:t>
            </a:r>
            <a:r>
              <a:rPr lang="fr-FR" sz="1400" i="1" dirty="0" smtClean="0">
                <a:solidFill>
                  <a:srgbClr val="0070C0"/>
                </a:solidFill>
              </a:rPr>
              <a:t>, July 2014</a:t>
            </a:r>
            <a:r>
              <a:rPr lang="fr-FR" sz="1400" dirty="0" smtClean="0">
                <a:solidFill>
                  <a:srgbClr val="0070C0"/>
                </a:solidFill>
              </a:rPr>
              <a:t>).</a:t>
            </a:r>
          </a:p>
        </p:txBody>
      </p:sp>
      <p:sp>
        <p:nvSpPr>
          <p:cNvPr id="1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9"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22" name="Rectangle 1"/>
          <p:cNvSpPr>
            <a:spLocks noChangeArrowheads="1"/>
          </p:cNvSpPr>
          <p:nvPr/>
        </p:nvSpPr>
        <p:spPr bwMode="auto">
          <a:xfrm rot="16200000">
            <a:off x="6668000" y="3617294"/>
            <a:ext cx="4536504"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lang="en-GB" sz="1050" dirty="0" smtClean="0">
                <a:latin typeface="Times New Roman" pitchFamily="18" charset="0"/>
                <a:ea typeface="Calibri" pitchFamily="34" charset="0"/>
                <a:cs typeface="Times New Roman" pitchFamily="18" charset="0"/>
              </a:rPr>
              <a:t>: Wissema (1982), quoted in Olleros (1986: 7).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6"/>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49</a:t>
            </a:fld>
            <a:endParaRPr lang="fr-FR" dirty="0"/>
          </a:p>
        </p:txBody>
      </p:sp>
      <p:pic>
        <p:nvPicPr>
          <p:cNvPr id="1027" name="Picture 3"/>
          <p:cNvPicPr>
            <a:picLocks noGrp="1" noChangeAspect="1" noChangeArrowheads="1"/>
          </p:cNvPicPr>
          <p:nvPr>
            <p:ph idx="1"/>
          </p:nvPr>
        </p:nvPicPr>
        <p:blipFill>
          <a:blip r:embed="rId2" cstate="email"/>
          <a:srcRect/>
          <a:stretch>
            <a:fillRect/>
          </a:stretch>
        </p:blipFill>
        <p:spPr bwMode="auto">
          <a:xfrm>
            <a:off x="395536" y="1196752"/>
            <a:ext cx="7491442" cy="5123175"/>
          </a:xfrm>
          <a:prstGeom prst="rect">
            <a:avLst/>
          </a:prstGeom>
          <a:noFill/>
          <a:ln w="9525">
            <a:noFill/>
            <a:miter lim="800000"/>
            <a:headEnd/>
            <a:tailEnd/>
          </a:ln>
        </p:spPr>
      </p:pic>
      <p:sp>
        <p:nvSpPr>
          <p:cNvPr id="7" name="Ellipse 6"/>
          <p:cNvSpPr/>
          <p:nvPr/>
        </p:nvSpPr>
        <p:spPr>
          <a:xfrm>
            <a:off x="6300192" y="2996952"/>
            <a:ext cx="1872208" cy="15841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5"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7" name="Rectangle 1"/>
          <p:cNvSpPr>
            <a:spLocks noChangeArrowheads="1"/>
          </p:cNvSpPr>
          <p:nvPr/>
        </p:nvSpPr>
        <p:spPr bwMode="auto">
          <a:xfrm rot="16200000">
            <a:off x="6668000" y="3617294"/>
            <a:ext cx="4536504"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lang="en-GB" sz="1050" dirty="0" smtClean="0">
                <a:latin typeface="Times New Roman" pitchFamily="18" charset="0"/>
                <a:ea typeface="Calibri" pitchFamily="34" charset="0"/>
                <a:cs typeface="Times New Roman" pitchFamily="18" charset="0"/>
              </a:rPr>
              <a:t>: Geels and Schot (2007: 410).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Ellipse 20"/>
          <p:cNvSpPr/>
          <p:nvPr/>
        </p:nvSpPr>
        <p:spPr>
          <a:xfrm>
            <a:off x="899592" y="2708920"/>
            <a:ext cx="3312368" cy="1872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p:cNvSpPr>
            <a:spLocks noGrp="1"/>
          </p:cNvSpPr>
          <p:nvPr>
            <p:ph type="title"/>
          </p:nvPr>
        </p:nvSpPr>
        <p:spPr>
          <a:xfrm>
            <a:off x="1403648" y="116632"/>
            <a:ext cx="5184576" cy="692268"/>
          </a:xfrm>
          <a:ln>
            <a:solidFill>
              <a:schemeClr val="bg1">
                <a:lumMod val="75000"/>
              </a:schemeClr>
            </a:solidFill>
          </a:ln>
        </p:spPr>
        <p:txBody>
          <a:bodyPr>
            <a:normAutofit fontScale="90000"/>
          </a:bodyPr>
          <a:lstStyle/>
          <a:p>
            <a:pPr algn="ctr"/>
            <a:r>
              <a:rPr lang="en-GB" dirty="0" smtClean="0"/>
              <a:t>Which ‘aspects’ will drive the ecological transition of lighting?</a:t>
            </a:r>
            <a:endParaRPr lang="en-GB" dirty="0"/>
          </a:p>
        </p:txBody>
      </p:sp>
      <p:pic>
        <p:nvPicPr>
          <p:cNvPr id="23"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cxnSp>
        <p:nvCxnSpPr>
          <p:cNvPr id="25" name="Connecteur droit avec flèche 24"/>
          <p:cNvCxnSpPr>
            <a:stCxn id="22" idx="3"/>
            <a:endCxn id="23" idx="1"/>
          </p:cNvCxnSpPr>
          <p:nvPr/>
        </p:nvCxnSpPr>
        <p:spPr>
          <a:xfrm flipV="1">
            <a:off x="6588224" y="147638"/>
            <a:ext cx="898426" cy="31512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35" presetClass="emph" presetSubtype="0" repeatCount="indefinite" fill="hold" nodeType="withEffect">
                                  <p:stCondLst>
                                    <p:cond delay="0"/>
                                  </p:stCondLst>
                                  <p:endCondLst>
                                    <p:cond evt="onNext" delay="0">
                                      <p:tgtEl>
                                        <p:sldTgt/>
                                      </p:tgtEl>
                                    </p:cond>
                                  </p:endCondLst>
                                  <p:childTnLst>
                                    <p:anim calcmode="discrete" valueType="str">
                                      <p:cBhvr>
                                        <p:cTn id="20"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47664" y="188640"/>
            <a:ext cx="7139136" cy="864096"/>
          </a:xfrm>
        </p:spPr>
        <p:txBody>
          <a:bodyPr/>
          <a:lstStyle/>
          <a:p>
            <a:r>
              <a:rPr lang="en-US" dirty="0" smtClean="0"/>
              <a:t>This presentation</a:t>
            </a:r>
            <a:endParaRPr lang="en-US" dirty="0"/>
          </a:p>
        </p:txBody>
      </p:sp>
      <p:sp>
        <p:nvSpPr>
          <p:cNvPr id="8" name="Espace réservé du contenu 7"/>
          <p:cNvSpPr>
            <a:spLocks noGrp="1"/>
          </p:cNvSpPr>
          <p:nvPr>
            <p:ph idx="1"/>
          </p:nvPr>
        </p:nvSpPr>
        <p:spPr>
          <a:xfrm>
            <a:off x="395536" y="1556792"/>
            <a:ext cx="8258294" cy="4392489"/>
          </a:xfrm>
        </p:spPr>
        <p:txBody>
          <a:bodyPr>
            <a:normAutofit/>
          </a:bodyPr>
          <a:lstStyle/>
          <a:p>
            <a:pPr marL="514350" indent="-514350">
              <a:lnSpc>
                <a:spcPct val="150000"/>
              </a:lnSpc>
              <a:buFont typeface="+mj-lt"/>
              <a:buAutoNum type="romanUcPeriod"/>
            </a:pPr>
            <a:r>
              <a:rPr lang="en-GB" sz="2400" dirty="0" smtClean="0"/>
              <a:t>What </a:t>
            </a:r>
            <a:r>
              <a:rPr lang="en-GB" sz="2400" dirty="0" smtClean="0"/>
              <a:t>is eco-innovation?</a:t>
            </a:r>
          </a:p>
          <a:p>
            <a:pPr marL="971550" lvl="1" indent="-514350">
              <a:lnSpc>
                <a:spcPct val="150000"/>
              </a:lnSpc>
            </a:pPr>
            <a:r>
              <a:rPr lang="en-GB" dirty="0" smtClean="0"/>
              <a:t>Definitions</a:t>
            </a:r>
          </a:p>
          <a:p>
            <a:pPr marL="971550" lvl="1" indent="-514350">
              <a:lnSpc>
                <a:spcPct val="150000"/>
              </a:lnSpc>
            </a:pPr>
            <a:r>
              <a:rPr lang="en-GB" dirty="0" smtClean="0"/>
              <a:t>Case studies</a:t>
            </a:r>
          </a:p>
          <a:p>
            <a:pPr marL="514350" indent="-514350">
              <a:lnSpc>
                <a:spcPct val="150000"/>
              </a:lnSpc>
              <a:buFont typeface="+mj-lt"/>
              <a:buAutoNum type="romanUcPeriod"/>
            </a:pPr>
            <a:endParaRPr lang="en-GB" sz="2400" dirty="0" smtClean="0"/>
          </a:p>
          <a:p>
            <a:pPr marL="514350" indent="-514350">
              <a:lnSpc>
                <a:spcPct val="150000"/>
              </a:lnSpc>
              <a:buFont typeface="+mj-lt"/>
              <a:buAutoNum type="romanUcPeriod"/>
            </a:pPr>
            <a:r>
              <a:rPr lang="en-GB" sz="2400" dirty="0" smtClean="0"/>
              <a:t>The social aspects of eco-innovation</a:t>
            </a:r>
          </a:p>
          <a:p>
            <a:pPr marL="971550" lvl="1" indent="-514350">
              <a:lnSpc>
                <a:spcPct val="150000"/>
              </a:lnSpc>
            </a:pPr>
            <a:r>
              <a:rPr lang="en-GB" dirty="0" smtClean="0"/>
              <a:t>Definition</a:t>
            </a:r>
          </a:p>
          <a:p>
            <a:pPr marL="971550" lvl="1" indent="-514350">
              <a:lnSpc>
                <a:spcPct val="150000"/>
              </a:lnSpc>
            </a:pPr>
            <a:r>
              <a:rPr lang="en-GB" dirty="0" smtClean="0"/>
              <a:t>The case of lighting transition</a:t>
            </a:r>
          </a:p>
          <a:p>
            <a:pPr marL="971550" lvl="1" indent="-514350">
              <a:lnSpc>
                <a:spcPct val="150000"/>
              </a:lnSpc>
            </a:pPr>
            <a:endParaRPr lang="en-GB" dirty="0" smtClean="0"/>
          </a:p>
          <a:p>
            <a:pPr marL="182563" lvl="1" indent="-182563" algn="l">
              <a:lnSpc>
                <a:spcPct val="150000"/>
              </a:lnSpc>
              <a:buNone/>
            </a:pPr>
            <a:endParaRPr lang="en-GB" dirty="0" smtClean="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5" name="Espace réservé du pied de page 4"/>
          <p:cNvSpPr>
            <a:spLocks noGrp="1"/>
          </p:cNvSpPr>
          <p:nvPr>
            <p:ph type="ftr" sz="quarter" idx="11"/>
          </p:nvPr>
        </p:nvSpPr>
        <p:spPr>
          <a:xfrm>
            <a:off x="4067944" y="6381328"/>
            <a:ext cx="4104456" cy="360000"/>
          </a:xfrm>
        </p:spPr>
        <p:txBody>
          <a:bodyPr/>
          <a:lstStyle/>
          <a:p>
            <a:r>
              <a:rPr lang="fr-FR" smtClean="0"/>
              <a:t>Télécom École de Management</a:t>
            </a:r>
            <a:endParaRPr lang="fr-FR"/>
          </a:p>
        </p:txBody>
      </p:sp>
      <p:sp>
        <p:nvSpPr>
          <p:cNvPr id="6"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5</a:t>
            </a:fld>
            <a:endParaRPr lang="fr-FR"/>
          </a:p>
        </p:txBody>
      </p:sp>
    </p:spTree>
    <p:extLst>
      <p:ext uri="{BB962C8B-B14F-4D97-AF65-F5344CB8AC3E}">
        <p14:creationId xmlns:p14="http://schemas.microsoft.com/office/powerpoint/2010/main" xmlns="" val="2295327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email"/>
          <a:srcRect/>
          <a:stretch>
            <a:fillRect/>
          </a:stretch>
        </p:blipFill>
        <p:spPr>
          <a:xfrm>
            <a:off x="0" y="0"/>
            <a:ext cx="5883275" cy="4581525"/>
          </a:xfrm>
          <a:noFill/>
        </p:spPr>
      </p:pic>
      <p:pic>
        <p:nvPicPr>
          <p:cNvPr id="19460" name="Picture 3"/>
          <p:cNvPicPr>
            <a:picLocks noChangeAspect="1" noChangeArrowheads="1"/>
          </p:cNvPicPr>
          <p:nvPr/>
        </p:nvPicPr>
        <p:blipFill>
          <a:blip r:embed="rId3" cstate="email"/>
          <a:srcRect/>
          <a:stretch>
            <a:fillRect/>
          </a:stretch>
        </p:blipFill>
        <p:spPr bwMode="auto">
          <a:xfrm>
            <a:off x="5829300" y="4562475"/>
            <a:ext cx="3314700" cy="2295525"/>
          </a:xfrm>
          <a:prstGeom prst="rect">
            <a:avLst/>
          </a:prstGeom>
          <a:noFill/>
          <a:ln w="9525">
            <a:noFill/>
            <a:miter lim="800000"/>
            <a:headEnd/>
            <a:tailEnd/>
          </a:ln>
        </p:spPr>
      </p:pic>
      <p:sp>
        <p:nvSpPr>
          <p:cNvPr id="19461" name="Titre 1"/>
          <p:cNvSpPr>
            <a:spLocks noGrp="1"/>
          </p:cNvSpPr>
          <p:nvPr>
            <p:ph type="title"/>
          </p:nvPr>
        </p:nvSpPr>
        <p:spPr>
          <a:xfrm>
            <a:off x="6084888" y="476672"/>
            <a:ext cx="3059112" cy="3312368"/>
          </a:xfrm>
        </p:spPr>
        <p:txBody>
          <a:bodyPr>
            <a:noAutofit/>
          </a:bodyPr>
          <a:lstStyle/>
          <a:p>
            <a:pPr algn="ctr">
              <a:lnSpc>
                <a:spcPct val="150000"/>
              </a:lnSpc>
            </a:pPr>
            <a:r>
              <a:rPr lang="en-GB" sz="2400" u="sng" dirty="0" smtClean="0">
                <a:solidFill>
                  <a:srgbClr val="0070C0"/>
                </a:solidFill>
              </a:rPr>
              <a:t>The multilevel perspective (MLP</a:t>
            </a:r>
            <a:r>
              <a:rPr lang="en-GB" sz="2400" u="sng" dirty="0" smtClean="0">
                <a:solidFill>
                  <a:srgbClr val="0070C0"/>
                </a:solidFill>
              </a:rPr>
              <a:t>) on transitions</a:t>
            </a:r>
            <a:r>
              <a:rPr lang="en-GB" sz="2400" dirty="0" smtClean="0">
                <a:solidFill>
                  <a:srgbClr val="0070C0"/>
                </a:solidFill>
              </a:rPr>
              <a:t>: </a:t>
            </a:r>
            <a:br>
              <a:rPr lang="en-GB" sz="2400" dirty="0" smtClean="0">
                <a:solidFill>
                  <a:srgbClr val="0070C0"/>
                </a:solidFill>
              </a:rPr>
            </a:br>
            <a:r>
              <a:rPr lang="en-GB" sz="2400" dirty="0" smtClean="0">
                <a:solidFill>
                  <a:srgbClr val="0070C0"/>
                </a:solidFill>
              </a:rPr>
              <a:t>A useful approach </a:t>
            </a:r>
            <a:r>
              <a:rPr lang="en-GB" sz="2400" dirty="0" smtClean="0">
                <a:solidFill>
                  <a:srgbClr val="0070C0"/>
                </a:solidFill>
              </a:rPr>
              <a:t>to analyse the SAEI</a:t>
            </a:r>
            <a:endParaRPr lang="en-GB" sz="2400" dirty="0">
              <a:solidFill>
                <a:srgbClr val="0070C0"/>
              </a:solidFill>
            </a:endParaRPr>
          </a:p>
        </p:txBody>
      </p:sp>
      <p:sp>
        <p:nvSpPr>
          <p:cNvPr id="8" name="Ellipse 7"/>
          <p:cNvSpPr/>
          <p:nvPr/>
        </p:nvSpPr>
        <p:spPr>
          <a:xfrm>
            <a:off x="3132138" y="2133600"/>
            <a:ext cx="1655762" cy="136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19463" name="ZoneTexte 8"/>
          <p:cNvSpPr txBox="1">
            <a:spLocks noChangeArrowheads="1"/>
          </p:cNvSpPr>
          <p:nvPr/>
        </p:nvSpPr>
        <p:spPr bwMode="auto">
          <a:xfrm>
            <a:off x="1187450" y="5013325"/>
            <a:ext cx="3744913" cy="369888"/>
          </a:xfrm>
          <a:prstGeom prst="rect">
            <a:avLst/>
          </a:prstGeom>
          <a:noFill/>
          <a:ln w="9525">
            <a:solidFill>
              <a:srgbClr val="FF0000"/>
            </a:solidFill>
            <a:miter lim="800000"/>
            <a:headEnd/>
            <a:tailEnd/>
          </a:ln>
        </p:spPr>
        <p:txBody>
          <a:bodyPr>
            <a:spAutoFit/>
          </a:bodyPr>
          <a:lstStyle/>
          <a:p>
            <a:pPr algn="ctr"/>
            <a:r>
              <a:rPr lang="fr-FR" b="1">
                <a:solidFill>
                  <a:srgbClr val="FF0000"/>
                </a:solidFill>
              </a:rPr>
              <a:t>New sociotechnical regime</a:t>
            </a:r>
          </a:p>
        </p:txBody>
      </p:sp>
      <p:cxnSp>
        <p:nvCxnSpPr>
          <p:cNvPr id="11" name="Connecteur droit avec flèche 10"/>
          <p:cNvCxnSpPr/>
          <p:nvPr/>
        </p:nvCxnSpPr>
        <p:spPr>
          <a:xfrm flipV="1">
            <a:off x="4356100" y="3429000"/>
            <a:ext cx="0" cy="1584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1475656" y="5949280"/>
            <a:ext cx="3995936" cy="369332"/>
          </a:xfrm>
          <a:prstGeom prst="rect">
            <a:avLst/>
          </a:prstGeom>
          <a:noFill/>
          <a:ln w="9525">
            <a:noFill/>
            <a:miter lim="800000"/>
            <a:headEnd/>
            <a:tailEnd/>
          </a:ln>
        </p:spPr>
        <p:txBody>
          <a:bodyPr wrap="square">
            <a:spAutoFit/>
          </a:bodyPr>
          <a:lstStyle/>
          <a:p>
            <a:r>
              <a:rPr lang="fr-FR" sz="900" u="sng" dirty="0"/>
              <a:t>Source</a:t>
            </a:r>
            <a:r>
              <a:rPr lang="fr-FR" sz="900" dirty="0"/>
              <a:t> : </a:t>
            </a:r>
            <a:r>
              <a:rPr lang="en-US" sz="900" dirty="0" err="1"/>
              <a:t>Geels</a:t>
            </a:r>
            <a:r>
              <a:rPr lang="en-US" sz="900" dirty="0"/>
              <a:t>, F. and J. </a:t>
            </a:r>
            <a:r>
              <a:rPr lang="en-US" sz="900" dirty="0" err="1"/>
              <a:t>Schot</a:t>
            </a:r>
            <a:r>
              <a:rPr lang="en-US" sz="900" dirty="0"/>
              <a:t> (2007). "Typology of </a:t>
            </a:r>
            <a:r>
              <a:rPr lang="en-US" sz="900" dirty="0" err="1"/>
              <a:t>sociotechnical</a:t>
            </a:r>
            <a:r>
              <a:rPr lang="en-US" sz="900" dirty="0"/>
              <a:t> transition pathways." Research Policy 36(3): 399-417.</a:t>
            </a:r>
            <a:endParaRPr lang="fr-FR" sz="900" dirty="0"/>
          </a:p>
        </p:txBody>
      </p:sp>
      <p:sp>
        <p:nvSpPr>
          <p:cNvPr id="10"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50</a:t>
            </a:fld>
            <a:endParaRPr lang="fr-FR" dirty="0"/>
          </a:p>
        </p:txBody>
      </p:sp>
      <p:sp>
        <p:nvSpPr>
          <p:cNvPr id="12"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340768"/>
            <a:ext cx="8568952" cy="4701909"/>
          </a:xfrm>
        </p:spPr>
        <p:txBody>
          <a:bodyPr/>
          <a:lstStyle/>
          <a:p>
            <a:r>
              <a:rPr lang="en-GB" b="0" dirty="0" smtClean="0">
                <a:solidFill>
                  <a:srgbClr val="FF0000"/>
                </a:solidFill>
              </a:rPr>
              <a:t>The </a:t>
            </a:r>
            <a:r>
              <a:rPr lang="en-GB" u="sng" dirty="0" smtClean="0">
                <a:solidFill>
                  <a:srgbClr val="FF0000"/>
                </a:solidFill>
              </a:rPr>
              <a:t>social aspects of eco-innovation</a:t>
            </a:r>
            <a:r>
              <a:rPr lang="en-GB" dirty="0" smtClean="0">
                <a:solidFill>
                  <a:srgbClr val="FF0000"/>
                </a:solidFill>
              </a:rPr>
              <a:t> </a:t>
            </a:r>
            <a:r>
              <a:rPr lang="en-GB" b="0" dirty="0" smtClean="0">
                <a:solidFill>
                  <a:srgbClr val="FF0000"/>
                </a:solidFill>
              </a:rPr>
              <a:t>largely </a:t>
            </a:r>
            <a:r>
              <a:rPr lang="en-GB" b="0" dirty="0" smtClean="0">
                <a:solidFill>
                  <a:srgbClr val="FF0000"/>
                </a:solidFill>
              </a:rPr>
              <a:t>determine the emergence and diffusion of </a:t>
            </a:r>
            <a:r>
              <a:rPr lang="en-GB" b="0" dirty="0" smtClean="0">
                <a:solidFill>
                  <a:srgbClr val="FF0000"/>
                </a:solidFill>
              </a:rPr>
              <a:t>eco-innovations</a:t>
            </a:r>
            <a:r>
              <a:rPr lang="en-GB" b="0" dirty="0" smtClean="0"/>
              <a:t>.</a:t>
            </a:r>
          </a:p>
          <a:p>
            <a:r>
              <a:rPr lang="en-GB" b="0" dirty="0" smtClean="0"/>
              <a:t>We can learn about the social aspects of eco-innovation by studying the role of these social aspects </a:t>
            </a:r>
            <a:r>
              <a:rPr lang="en-GB" b="0" dirty="0" smtClean="0">
                <a:solidFill>
                  <a:srgbClr val="FF0000"/>
                </a:solidFill>
              </a:rPr>
              <a:t>in past technological transitions</a:t>
            </a:r>
            <a:r>
              <a:rPr lang="en-GB" b="0" dirty="0" smtClean="0"/>
              <a:t> (including lighting).</a:t>
            </a:r>
          </a:p>
          <a:p>
            <a:r>
              <a:rPr lang="en-GB" b="0" dirty="0" smtClean="0"/>
              <a:t>Ex. </a:t>
            </a:r>
            <a:r>
              <a:rPr lang="en-GB" b="0" dirty="0" smtClean="0"/>
              <a:t>role of social aspects in a transition: </a:t>
            </a:r>
            <a:r>
              <a:rPr lang="en-GB" b="0" dirty="0" smtClean="0"/>
              <a:t>government policy (e.g. </a:t>
            </a:r>
            <a:r>
              <a:rPr lang="en-GB" b="0" dirty="0" smtClean="0"/>
              <a:t>phasing out of IL </a:t>
            </a:r>
            <a:r>
              <a:rPr lang="en-GB" b="0" dirty="0" smtClean="0"/>
              <a:t>bulbs or of CFCs).</a:t>
            </a: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51</a:t>
            </a:fld>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0" name="Titre 1"/>
          <p:cNvSpPr>
            <a:spLocks noGrp="1"/>
          </p:cNvSpPr>
          <p:nvPr>
            <p:ph type="title"/>
          </p:nvPr>
        </p:nvSpPr>
        <p:spPr>
          <a:xfrm>
            <a:off x="1475656" y="428"/>
            <a:ext cx="7668344" cy="1124316"/>
          </a:xfrm>
        </p:spPr>
        <p:txBody>
          <a:bodyPr>
            <a:noAutofit/>
          </a:bodyPr>
          <a:lstStyle/>
          <a:p>
            <a:r>
              <a:rPr lang="en-GB" dirty="0" smtClean="0"/>
              <a:t>How can we learn more from these aspects?</a:t>
            </a:r>
            <a:endParaRPr lang="fr-FR" dirty="0"/>
          </a:p>
        </p:txBody>
      </p:sp>
      <p:pic>
        <p:nvPicPr>
          <p:cNvPr id="11"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pic>
        <p:nvPicPr>
          <p:cNvPr id="12" name="Picture 2"/>
          <p:cNvPicPr>
            <a:picLocks noChangeAspect="1" noChangeArrowheads="1"/>
          </p:cNvPicPr>
          <p:nvPr/>
        </p:nvPicPr>
        <p:blipFill>
          <a:blip r:embed="rId3" cstate="email"/>
          <a:srcRect/>
          <a:stretch>
            <a:fillRect/>
          </a:stretch>
        </p:blipFill>
        <p:spPr>
          <a:xfrm>
            <a:off x="3563888" y="3861048"/>
            <a:ext cx="4669698" cy="2520802"/>
          </a:xfrm>
          <a:prstGeom prst="rect">
            <a:avLst/>
          </a:prstGeom>
          <a:noFill/>
        </p:spPr>
      </p:pic>
      <p:sp>
        <p:nvSpPr>
          <p:cNvPr id="13" name="Rectangle 4"/>
          <p:cNvSpPr>
            <a:spLocks noChangeArrowheads="1"/>
          </p:cNvSpPr>
          <p:nvPr/>
        </p:nvSpPr>
        <p:spPr bwMode="auto">
          <a:xfrm rot="16200000">
            <a:off x="7614957" y="4596988"/>
            <a:ext cx="2411760" cy="507831"/>
          </a:xfrm>
          <a:prstGeom prst="rect">
            <a:avLst/>
          </a:prstGeom>
          <a:noFill/>
          <a:ln w="9525">
            <a:noFill/>
            <a:miter lim="800000"/>
            <a:headEnd/>
            <a:tailEnd/>
          </a:ln>
        </p:spPr>
        <p:txBody>
          <a:bodyPr wrap="square">
            <a:spAutoFit/>
          </a:bodyPr>
          <a:lstStyle/>
          <a:p>
            <a:r>
              <a:rPr lang="fr-FR" sz="900" u="sng" dirty="0"/>
              <a:t>Source</a:t>
            </a:r>
            <a:r>
              <a:rPr lang="fr-FR" sz="900" dirty="0"/>
              <a:t> : </a:t>
            </a:r>
            <a:r>
              <a:rPr lang="en-US" sz="900" dirty="0" err="1"/>
              <a:t>Geels</a:t>
            </a:r>
            <a:r>
              <a:rPr lang="en-US" sz="900" dirty="0"/>
              <a:t>, F. and J. </a:t>
            </a:r>
            <a:r>
              <a:rPr lang="en-US" sz="900" dirty="0" err="1"/>
              <a:t>Schot</a:t>
            </a:r>
            <a:r>
              <a:rPr lang="en-US" sz="900" dirty="0"/>
              <a:t> (2007). "Typology of </a:t>
            </a:r>
            <a:r>
              <a:rPr lang="en-US" sz="900" dirty="0" err="1"/>
              <a:t>sociotechnical</a:t>
            </a:r>
            <a:r>
              <a:rPr lang="en-US" sz="900" dirty="0"/>
              <a:t> transition pathways." Research Policy 36(3): 399-417.</a:t>
            </a:r>
            <a:endParaRPr lang="fr-FR" sz="9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2" cstate="email"/>
          <a:srcRect/>
          <a:stretch>
            <a:fillRect/>
          </a:stretch>
        </p:blipFill>
        <p:spPr>
          <a:xfrm>
            <a:off x="9525" y="692696"/>
            <a:ext cx="9134475" cy="6189117"/>
          </a:xfrm>
          <a:noFill/>
          <a:ln>
            <a:noFill/>
          </a:ln>
        </p:spPr>
      </p:pic>
      <p:sp>
        <p:nvSpPr>
          <p:cNvPr id="5" name="Ellipse 4"/>
          <p:cNvSpPr/>
          <p:nvPr/>
        </p:nvSpPr>
        <p:spPr>
          <a:xfrm>
            <a:off x="5292725" y="3357563"/>
            <a:ext cx="1655763" cy="136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cxnSp>
        <p:nvCxnSpPr>
          <p:cNvPr id="6" name="Connecteur droit avec flèche 5"/>
          <p:cNvCxnSpPr/>
          <p:nvPr/>
        </p:nvCxnSpPr>
        <p:spPr>
          <a:xfrm flipV="1">
            <a:off x="5364163" y="4724400"/>
            <a:ext cx="576262" cy="1873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48038" y="6524625"/>
            <a:ext cx="2447925"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20487" name="Rectangle 7"/>
          <p:cNvSpPr>
            <a:spLocks noChangeArrowheads="1"/>
          </p:cNvSpPr>
          <p:nvPr/>
        </p:nvSpPr>
        <p:spPr bwMode="auto">
          <a:xfrm>
            <a:off x="1259632" y="188640"/>
            <a:ext cx="7311745" cy="400110"/>
          </a:xfrm>
          <a:prstGeom prst="rect">
            <a:avLst/>
          </a:prstGeom>
          <a:noFill/>
          <a:ln w="9525">
            <a:noFill/>
            <a:miter lim="800000"/>
            <a:headEnd/>
            <a:tailEnd/>
          </a:ln>
        </p:spPr>
        <p:txBody>
          <a:bodyPr wrap="none">
            <a:spAutoFit/>
          </a:bodyPr>
          <a:lstStyle/>
          <a:p>
            <a:r>
              <a:rPr lang="en-GB" sz="2000" b="1" u="sng" noProof="1" smtClean="0">
                <a:solidFill>
                  <a:srgbClr val="7030A0"/>
                </a:solidFill>
              </a:rPr>
              <a:t>Example n°1</a:t>
            </a:r>
            <a:r>
              <a:rPr lang="en-GB" sz="2000" b="1" noProof="1" smtClean="0">
                <a:solidFill>
                  <a:srgbClr val="7030A0"/>
                </a:solidFill>
              </a:rPr>
              <a:t>: Waste water management in the Netherlands</a:t>
            </a:r>
            <a:endParaRPr lang="en-GB" sz="2000" b="1" noProof="1">
              <a:solidFill>
                <a:srgbClr val="7030A0"/>
              </a:solidFill>
            </a:endParaRPr>
          </a:p>
        </p:txBody>
      </p:sp>
      <p:cxnSp>
        <p:nvCxnSpPr>
          <p:cNvPr id="8" name="Connecteur droit 7"/>
          <p:cNvCxnSpPr/>
          <p:nvPr/>
        </p:nvCxnSpPr>
        <p:spPr>
          <a:xfrm flipV="1">
            <a:off x="0" y="0"/>
            <a:ext cx="1259632" cy="11247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403648" y="260648"/>
            <a:ext cx="6452407" cy="400110"/>
          </a:xfrm>
          <a:prstGeom prst="rect">
            <a:avLst/>
          </a:prstGeom>
          <a:noFill/>
          <a:ln w="9525">
            <a:noFill/>
            <a:miter lim="800000"/>
            <a:headEnd/>
            <a:tailEnd/>
          </a:ln>
        </p:spPr>
        <p:txBody>
          <a:bodyPr wrap="none">
            <a:spAutoFit/>
          </a:bodyPr>
          <a:lstStyle/>
          <a:p>
            <a:r>
              <a:rPr lang="en-GB" sz="2000" b="1" u="sng" dirty="0" smtClean="0">
                <a:solidFill>
                  <a:srgbClr val="7030A0"/>
                </a:solidFill>
              </a:rPr>
              <a:t>Example n°2</a:t>
            </a:r>
            <a:r>
              <a:rPr lang="en-GB" sz="2000" b="1" dirty="0" smtClean="0">
                <a:solidFill>
                  <a:srgbClr val="7030A0"/>
                </a:solidFill>
              </a:rPr>
              <a:t>: From horse carriages to automobiles.</a:t>
            </a:r>
            <a:endParaRPr lang="en-GB" sz="2000" b="1" dirty="0">
              <a:solidFill>
                <a:srgbClr val="7030A0"/>
              </a:solidFill>
            </a:endParaRPr>
          </a:p>
        </p:txBody>
      </p:sp>
      <p:pic>
        <p:nvPicPr>
          <p:cNvPr id="21507" name="Picture 2"/>
          <p:cNvPicPr>
            <a:picLocks noChangeAspect="1" noChangeArrowheads="1"/>
          </p:cNvPicPr>
          <p:nvPr/>
        </p:nvPicPr>
        <p:blipFill>
          <a:blip r:embed="rId2" cstate="email"/>
          <a:srcRect/>
          <a:stretch>
            <a:fillRect/>
          </a:stretch>
        </p:blipFill>
        <p:spPr bwMode="auto">
          <a:xfrm>
            <a:off x="1547813" y="1008063"/>
            <a:ext cx="5883275" cy="4581525"/>
          </a:xfrm>
          <a:prstGeom prst="rect">
            <a:avLst/>
          </a:prstGeom>
          <a:noFill/>
          <a:ln w="9525">
            <a:noFill/>
            <a:miter lim="800000"/>
            <a:headEnd/>
            <a:tailEnd/>
          </a:ln>
        </p:spPr>
      </p:pic>
      <p:sp>
        <p:nvSpPr>
          <p:cNvPr id="6" name="Ellipse 5"/>
          <p:cNvSpPr/>
          <p:nvPr/>
        </p:nvSpPr>
        <p:spPr>
          <a:xfrm>
            <a:off x="4679950" y="3348038"/>
            <a:ext cx="1655763" cy="136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21509" name="ZoneTexte 8"/>
          <p:cNvSpPr txBox="1">
            <a:spLocks noChangeArrowheads="1"/>
          </p:cNvSpPr>
          <p:nvPr/>
        </p:nvSpPr>
        <p:spPr bwMode="auto">
          <a:xfrm>
            <a:off x="2915816" y="5877272"/>
            <a:ext cx="3744912" cy="369887"/>
          </a:xfrm>
          <a:prstGeom prst="rect">
            <a:avLst/>
          </a:prstGeom>
          <a:noFill/>
          <a:ln w="9525">
            <a:solidFill>
              <a:srgbClr val="FF0000"/>
            </a:solidFill>
            <a:miter lim="800000"/>
            <a:headEnd/>
            <a:tailEnd/>
          </a:ln>
        </p:spPr>
        <p:txBody>
          <a:bodyPr>
            <a:spAutoFit/>
          </a:bodyPr>
          <a:lstStyle/>
          <a:p>
            <a:pPr algn="ctr"/>
            <a:r>
              <a:rPr lang="en-GB" b="1" dirty="0" smtClean="0">
                <a:solidFill>
                  <a:srgbClr val="FF0000"/>
                </a:solidFill>
              </a:rPr>
              <a:t>New sociotechnical regime</a:t>
            </a:r>
            <a:endParaRPr lang="en-GB" b="1" dirty="0">
              <a:solidFill>
                <a:srgbClr val="FF0000"/>
              </a:solidFill>
            </a:endParaRPr>
          </a:p>
        </p:txBody>
      </p:sp>
      <p:cxnSp>
        <p:nvCxnSpPr>
          <p:cNvPr id="8" name="Connecteur droit avec flèche 7"/>
          <p:cNvCxnSpPr/>
          <p:nvPr/>
        </p:nvCxnSpPr>
        <p:spPr>
          <a:xfrm flipH="1" flipV="1">
            <a:off x="5903914" y="4643440"/>
            <a:ext cx="36238" cy="12338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53</a:t>
            </a:fld>
            <a:endParaRPr lang="fr-FR" dirty="0"/>
          </a:p>
        </p:txBody>
      </p:sp>
      <p:sp>
        <p:nvSpPr>
          <p:cNvPr id="11"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2"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cxnSp>
        <p:nvCxnSpPr>
          <p:cNvPr id="13" name="Connecteur droit 12"/>
          <p:cNvCxnSpPr/>
          <p:nvPr/>
        </p:nvCxnSpPr>
        <p:spPr>
          <a:xfrm flipV="1">
            <a:off x="0" y="0"/>
            <a:ext cx="1259632" cy="11247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403648" y="333375"/>
            <a:ext cx="7633990" cy="400110"/>
          </a:xfrm>
          <a:prstGeom prst="rect">
            <a:avLst/>
          </a:prstGeom>
          <a:noFill/>
          <a:ln w="9525">
            <a:noFill/>
            <a:miter lim="800000"/>
            <a:headEnd/>
            <a:tailEnd/>
          </a:ln>
        </p:spPr>
        <p:txBody>
          <a:bodyPr wrap="square">
            <a:spAutoFit/>
          </a:bodyPr>
          <a:lstStyle/>
          <a:p>
            <a:pPr marL="1616075" indent="-1616075"/>
            <a:r>
              <a:rPr lang="en-GB" sz="2000" b="1" u="sng" dirty="0" smtClean="0">
                <a:solidFill>
                  <a:srgbClr val="7030A0"/>
                </a:solidFill>
              </a:rPr>
              <a:t>Example n°3</a:t>
            </a:r>
            <a:r>
              <a:rPr lang="en-GB" sz="2000" b="1" dirty="0" smtClean="0">
                <a:solidFill>
                  <a:srgbClr val="7030A0"/>
                </a:solidFill>
              </a:rPr>
              <a:t>: From sailing ships to steam-powered boats</a:t>
            </a:r>
            <a:endParaRPr lang="en-GB" sz="2000" b="1" dirty="0">
              <a:solidFill>
                <a:srgbClr val="7030A0"/>
              </a:solidFill>
            </a:endParaRPr>
          </a:p>
        </p:txBody>
      </p:sp>
      <p:sp>
        <p:nvSpPr>
          <p:cNvPr id="6" name="Ellipse 5"/>
          <p:cNvSpPr/>
          <p:nvPr/>
        </p:nvSpPr>
        <p:spPr>
          <a:xfrm>
            <a:off x="4500563" y="1628775"/>
            <a:ext cx="1943100"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9" name="Ellipse 8"/>
          <p:cNvSpPr/>
          <p:nvPr/>
        </p:nvSpPr>
        <p:spPr>
          <a:xfrm>
            <a:off x="4859338" y="3644900"/>
            <a:ext cx="1944687"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cxnSp>
        <p:nvCxnSpPr>
          <p:cNvPr id="10" name="Connecteur droit avec flèche 9"/>
          <p:cNvCxnSpPr/>
          <p:nvPr/>
        </p:nvCxnSpPr>
        <p:spPr>
          <a:xfrm flipH="1">
            <a:off x="5219700" y="2276475"/>
            <a:ext cx="215900" cy="1728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54</a:t>
            </a:fld>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22530" name="Picture 2"/>
          <p:cNvPicPr>
            <a:picLocks noGrp="1" noChangeAspect="1" noChangeArrowheads="1"/>
          </p:cNvPicPr>
          <p:nvPr>
            <p:ph idx="1"/>
          </p:nvPr>
        </p:nvPicPr>
        <p:blipFill>
          <a:blip r:embed="rId2" cstate="email"/>
          <a:srcRect/>
          <a:stretch>
            <a:fillRect/>
          </a:stretch>
        </p:blipFill>
        <p:spPr>
          <a:xfrm>
            <a:off x="611188" y="1196974"/>
            <a:ext cx="8425308" cy="5661025"/>
          </a:xfrm>
          <a:noFill/>
        </p:spPr>
      </p:pic>
      <p:sp>
        <p:nvSpPr>
          <p:cNvPr id="12" name="ZoneTexte 8"/>
          <p:cNvSpPr txBox="1">
            <a:spLocks noChangeArrowheads="1"/>
          </p:cNvSpPr>
          <p:nvPr/>
        </p:nvSpPr>
        <p:spPr bwMode="auto">
          <a:xfrm>
            <a:off x="3995936" y="1556792"/>
            <a:ext cx="2664296" cy="1446550"/>
          </a:xfrm>
          <a:prstGeom prst="rect">
            <a:avLst/>
          </a:prstGeom>
          <a:noFill/>
          <a:ln w="9525">
            <a:solidFill>
              <a:srgbClr val="FF0000"/>
            </a:solidFill>
            <a:miter lim="800000"/>
            <a:headEnd/>
            <a:tailEnd/>
          </a:ln>
        </p:spPr>
        <p:txBody>
          <a:bodyPr wrap="square">
            <a:spAutoFit/>
          </a:bodyPr>
          <a:lstStyle/>
          <a:p>
            <a:pPr algn="ctr"/>
            <a:r>
              <a:rPr lang="en-GB" sz="1400" b="1" dirty="0" smtClean="0">
                <a:solidFill>
                  <a:srgbClr val="FF0000"/>
                </a:solidFill>
              </a:rPr>
              <a:t>1838 </a:t>
            </a:r>
            <a:r>
              <a:rPr lang="en-GB" sz="1400" b="1" dirty="0" smtClean="0">
                <a:solidFill>
                  <a:srgbClr val="FF0000"/>
                </a:solidFill>
              </a:rPr>
              <a:t> </a:t>
            </a:r>
          </a:p>
          <a:p>
            <a:pPr algn="ctr"/>
            <a:endParaRPr lang="en-GB" sz="1400" b="1" dirty="0" smtClean="0">
              <a:solidFill>
                <a:srgbClr val="FF0000"/>
              </a:solidFill>
            </a:endParaRPr>
          </a:p>
          <a:p>
            <a:pPr algn="ctr"/>
            <a:endParaRPr lang="en-GB" sz="1100" b="1" dirty="0" smtClean="0">
              <a:solidFill>
                <a:srgbClr val="FF0000"/>
              </a:solidFill>
            </a:endParaRPr>
          </a:p>
          <a:p>
            <a:pPr algn="ctr"/>
            <a:r>
              <a:rPr lang="en-GB" sz="1400" b="1" dirty="0" smtClean="0">
                <a:solidFill>
                  <a:srgbClr val="FF0000"/>
                </a:solidFill>
              </a:rPr>
              <a:t>   </a:t>
            </a:r>
          </a:p>
          <a:p>
            <a:pPr algn="ctr">
              <a:lnSpc>
                <a:spcPct val="150000"/>
              </a:lnSpc>
            </a:pPr>
            <a:r>
              <a:rPr lang="en-GB" sz="1400" b="1" dirty="0" smtClean="0">
                <a:solidFill>
                  <a:srgbClr val="FF0000"/>
                </a:solidFill>
              </a:rPr>
              <a:t>social </a:t>
            </a:r>
            <a:r>
              <a:rPr lang="en-GB" sz="1400" b="1" dirty="0" smtClean="0">
                <a:solidFill>
                  <a:srgbClr val="FF0000"/>
                </a:solidFill>
              </a:rPr>
              <a:t>innovation </a:t>
            </a:r>
            <a:endParaRPr lang="en-GB" sz="1400" b="1" dirty="0" smtClean="0">
              <a:solidFill>
                <a:srgbClr val="FF0000"/>
              </a:solidFill>
            </a:endParaRPr>
          </a:p>
          <a:p>
            <a:pPr algn="ctr"/>
            <a:r>
              <a:rPr lang="en-GB" sz="1400" b="1" dirty="0" smtClean="0">
                <a:solidFill>
                  <a:srgbClr val="FF0000"/>
                </a:solidFill>
              </a:rPr>
              <a:t>(</a:t>
            </a:r>
            <a:r>
              <a:rPr lang="en-GB" sz="1400" b="1" dirty="0" smtClean="0">
                <a:solidFill>
                  <a:srgbClr val="FF0000"/>
                </a:solidFill>
              </a:rPr>
              <a:t>public policy)</a:t>
            </a:r>
            <a:endParaRPr lang="en-GB" sz="1400" b="1" dirty="0">
              <a:solidFill>
                <a:srgbClr val="FF0000"/>
              </a:solidFill>
            </a:endParaRPr>
          </a:p>
        </p:txBody>
      </p:sp>
      <p:cxnSp>
        <p:nvCxnSpPr>
          <p:cNvPr id="14" name="Connecteur droit 13"/>
          <p:cNvCxnSpPr/>
          <p:nvPr/>
        </p:nvCxnSpPr>
        <p:spPr>
          <a:xfrm>
            <a:off x="5436096" y="2204864"/>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email"/>
          <a:srcRect/>
          <a:stretch>
            <a:fillRect/>
          </a:stretch>
        </p:blipFill>
        <p:spPr>
          <a:xfrm>
            <a:off x="0" y="1196975"/>
            <a:ext cx="9117013" cy="5146675"/>
          </a:xfrm>
          <a:noFill/>
        </p:spPr>
      </p:pic>
      <p:cxnSp>
        <p:nvCxnSpPr>
          <p:cNvPr id="4" name="Connecteur droit avec flèche 3"/>
          <p:cNvCxnSpPr/>
          <p:nvPr/>
        </p:nvCxnSpPr>
        <p:spPr>
          <a:xfrm>
            <a:off x="2771775" y="3284538"/>
            <a:ext cx="0" cy="1800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7" name="ZoneTexte 8"/>
          <p:cNvSpPr txBox="1">
            <a:spLocks noChangeArrowheads="1"/>
          </p:cNvSpPr>
          <p:nvPr/>
        </p:nvSpPr>
        <p:spPr bwMode="auto">
          <a:xfrm>
            <a:off x="1475656" y="2636912"/>
            <a:ext cx="2808312" cy="646331"/>
          </a:xfrm>
          <a:prstGeom prst="rect">
            <a:avLst/>
          </a:prstGeom>
          <a:solidFill>
            <a:schemeClr val="bg1"/>
          </a:solidFill>
          <a:ln w="9525">
            <a:solidFill>
              <a:srgbClr val="FF0000"/>
            </a:solidFill>
            <a:miter lim="800000"/>
            <a:headEnd/>
            <a:tailEnd/>
          </a:ln>
        </p:spPr>
        <p:txBody>
          <a:bodyPr wrap="square">
            <a:spAutoFit/>
          </a:bodyPr>
          <a:lstStyle/>
          <a:p>
            <a:pPr algn="ctr"/>
            <a:r>
              <a:rPr lang="en-GB" b="1" dirty="0" smtClean="0">
                <a:solidFill>
                  <a:srgbClr val="FF0000"/>
                </a:solidFill>
              </a:rPr>
              <a:t>1838 : social innovation (public policy)</a:t>
            </a:r>
            <a:endParaRPr lang="en-GB" b="1" dirty="0">
              <a:solidFill>
                <a:srgbClr val="FF0000"/>
              </a:solidFill>
            </a:endParaRPr>
          </a:p>
        </p:txBody>
      </p:sp>
      <p:sp>
        <p:nvSpPr>
          <p:cNvPr id="6"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55</a:t>
            </a:fld>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9" name="Rectangle 3"/>
          <p:cNvSpPr>
            <a:spLocks noChangeArrowheads="1"/>
          </p:cNvSpPr>
          <p:nvPr/>
        </p:nvSpPr>
        <p:spPr bwMode="auto">
          <a:xfrm>
            <a:off x="1403648" y="333375"/>
            <a:ext cx="7633990" cy="400110"/>
          </a:xfrm>
          <a:prstGeom prst="rect">
            <a:avLst/>
          </a:prstGeom>
          <a:noFill/>
          <a:ln w="9525">
            <a:noFill/>
            <a:miter lim="800000"/>
            <a:headEnd/>
            <a:tailEnd/>
          </a:ln>
        </p:spPr>
        <p:txBody>
          <a:bodyPr wrap="square">
            <a:spAutoFit/>
          </a:bodyPr>
          <a:lstStyle/>
          <a:p>
            <a:pPr marL="1616075" indent="-1616075"/>
            <a:r>
              <a:rPr lang="en-GB" sz="2000" b="1" u="sng" dirty="0" smtClean="0">
                <a:solidFill>
                  <a:srgbClr val="7030A0"/>
                </a:solidFill>
              </a:rPr>
              <a:t>Example n°3</a:t>
            </a:r>
            <a:r>
              <a:rPr lang="en-GB" sz="2000" b="1" dirty="0" smtClean="0">
                <a:solidFill>
                  <a:srgbClr val="7030A0"/>
                </a:solidFill>
              </a:rPr>
              <a:t>: From sailing ships to steam-powered boats</a:t>
            </a:r>
            <a:endParaRPr lang="en-GB" sz="2000" b="1" dirty="0">
              <a:solidFill>
                <a:srgbClr val="7030A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052308"/>
          </a:xfrm>
        </p:spPr>
        <p:txBody>
          <a:bodyPr/>
          <a:lstStyle/>
          <a:p>
            <a:r>
              <a:rPr lang="en-GB" dirty="0" smtClean="0"/>
              <a:t>Past lighting transitions</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56</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9"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pic>
        <p:nvPicPr>
          <p:cNvPr id="10" name="Espace réservé du contenu 9" descr="http://t3.gstatic.com/images?q=tbn:ANd9GcSlP71Akn_uIGzBh1ALa0Q9JfVSPhc5-TkzFG3jWx8iNg8HE6WW"/>
          <p:cNvPicPr>
            <a:picLocks noGrp="1"/>
          </p:cNvPicPr>
          <p:nvPr>
            <p:ph idx="1"/>
          </p:nvPr>
        </p:nvPicPr>
        <p:blipFill>
          <a:blip r:embed="rId3" cstate="email"/>
          <a:srcRect/>
          <a:stretch>
            <a:fillRect/>
          </a:stretch>
        </p:blipFill>
        <p:spPr bwMode="auto">
          <a:xfrm>
            <a:off x="467544" y="1484784"/>
            <a:ext cx="3485996" cy="4484687"/>
          </a:xfrm>
          <a:prstGeom prst="rect">
            <a:avLst/>
          </a:prstGeom>
          <a:noFill/>
          <a:ln w="9525">
            <a:noFill/>
            <a:miter lim="800000"/>
            <a:headEnd/>
            <a:tailEnd/>
          </a:ln>
        </p:spPr>
      </p:pic>
      <p:sp>
        <p:nvSpPr>
          <p:cNvPr id="11" name="Rectangle 10"/>
          <p:cNvSpPr/>
          <p:nvPr/>
        </p:nvSpPr>
        <p:spPr>
          <a:xfrm>
            <a:off x="4355976" y="5013176"/>
            <a:ext cx="4572000" cy="923330"/>
          </a:xfrm>
          <a:prstGeom prst="rect">
            <a:avLst/>
          </a:prstGeom>
        </p:spPr>
        <p:txBody>
          <a:bodyPr>
            <a:spAutoFit/>
          </a:bodyPr>
          <a:lstStyle/>
          <a:p>
            <a:r>
              <a:rPr lang="en-GB" u="sng" dirty="0" smtClean="0"/>
              <a:t>Source</a:t>
            </a:r>
            <a:r>
              <a:rPr lang="en-GB" dirty="0" smtClean="0"/>
              <a:t>: Bowers, B. (1998), </a:t>
            </a:r>
            <a:r>
              <a:rPr lang="en-GB" i="1" dirty="0" smtClean="0"/>
              <a:t>Lengthening the day: A History of Lighting Technology</a:t>
            </a:r>
            <a:r>
              <a:rPr lang="en-GB" dirty="0" smtClean="0"/>
              <a:t>, Oxford University Press.</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668344" cy="1124316"/>
          </a:xfrm>
        </p:spPr>
        <p:txBody>
          <a:bodyPr/>
          <a:lstStyle/>
          <a:p>
            <a:r>
              <a:rPr lang="en-GB" dirty="0" smtClean="0"/>
              <a:t>The social aspects of past lighting transitions</a:t>
            </a:r>
            <a:endParaRPr lang="en-GB" dirty="0"/>
          </a:p>
        </p:txBody>
      </p:sp>
      <p:sp>
        <p:nvSpPr>
          <p:cNvPr id="3" name="Espace réservé du contenu 2"/>
          <p:cNvSpPr>
            <a:spLocks noGrp="1"/>
          </p:cNvSpPr>
          <p:nvPr>
            <p:ph idx="1"/>
          </p:nvPr>
        </p:nvSpPr>
        <p:spPr>
          <a:xfrm>
            <a:off x="971600" y="1412777"/>
            <a:ext cx="7211144" cy="504056"/>
          </a:xfrm>
        </p:spPr>
        <p:txBody>
          <a:bodyPr/>
          <a:lstStyle/>
          <a:p>
            <a:pPr algn="ctr">
              <a:buNone/>
            </a:pPr>
            <a:r>
              <a:rPr lang="en-GB" b="0" dirty="0" smtClean="0"/>
              <a:t>“Link boys”</a:t>
            </a: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57</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9"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pic>
        <p:nvPicPr>
          <p:cNvPr id="3074" name="Image 13" descr="https://baldwinhamey.files.wordpress.com/2013/02/linkboy.jpg"/>
          <p:cNvPicPr>
            <a:picLocks noChangeAspect="1" noChangeArrowheads="1"/>
          </p:cNvPicPr>
          <p:nvPr/>
        </p:nvPicPr>
        <p:blipFill>
          <a:blip r:embed="rId3" cstate="email"/>
          <a:srcRect/>
          <a:stretch>
            <a:fillRect/>
          </a:stretch>
        </p:blipFill>
        <p:spPr bwMode="auto">
          <a:xfrm>
            <a:off x="179512" y="2132856"/>
            <a:ext cx="4176464" cy="3939896"/>
          </a:xfrm>
          <a:prstGeom prst="rect">
            <a:avLst/>
          </a:prstGeom>
          <a:noFill/>
        </p:spPr>
      </p:pic>
      <p:pic>
        <p:nvPicPr>
          <p:cNvPr id="3073" name="Image 16" descr="https://janeaustensworld.files.wordpress.com/2012/04/link-boy-1827.jpg"/>
          <p:cNvPicPr>
            <a:picLocks noChangeAspect="1" noChangeArrowheads="1"/>
          </p:cNvPicPr>
          <p:nvPr/>
        </p:nvPicPr>
        <p:blipFill>
          <a:blip r:embed="rId4" cstate="email"/>
          <a:srcRect/>
          <a:stretch>
            <a:fillRect/>
          </a:stretch>
        </p:blipFill>
        <p:spPr bwMode="auto">
          <a:xfrm>
            <a:off x="4572000" y="2132856"/>
            <a:ext cx="4406156" cy="2664296"/>
          </a:xfrm>
          <a:prstGeom prst="rect">
            <a:avLst/>
          </a:prstGeom>
          <a:noFill/>
        </p:spPr>
      </p:pic>
      <p:sp>
        <p:nvSpPr>
          <p:cNvPr id="3076" name="Rectangle 4"/>
          <p:cNvSpPr>
            <a:spLocks noChangeArrowheads="1"/>
          </p:cNvSpPr>
          <p:nvPr/>
        </p:nvSpPr>
        <p:spPr bwMode="auto">
          <a:xfrm>
            <a:off x="0" y="2598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4572000" y="5589240"/>
            <a:ext cx="4572000" cy="461665"/>
          </a:xfrm>
          <a:prstGeom prst="rect">
            <a:avLst/>
          </a:prstGeom>
        </p:spPr>
        <p:txBody>
          <a:bodyPr>
            <a:spAutoFit/>
          </a:bodyPr>
          <a:lstStyle/>
          <a:p>
            <a:r>
              <a:rPr lang="en-GB" sz="1200" u="sng" dirty="0" smtClean="0"/>
              <a:t>Source</a:t>
            </a:r>
            <a:r>
              <a:rPr lang="en-GB" sz="1200" dirty="0" smtClean="0"/>
              <a:t>: </a:t>
            </a:r>
            <a:r>
              <a:rPr lang="en-GB" sz="1200" u="sng" dirty="0" smtClean="0">
                <a:hlinkClick r:id="rId5"/>
              </a:rPr>
              <a:t>https://janeaustensworld.wordpress.com/2012/04/25/the-difficulties-of-travel-and-transportation-in-early-19th-c-britain/</a:t>
            </a:r>
            <a:r>
              <a:rPr lang="en-GB" sz="1200" dirty="0" smtClean="0"/>
              <a:t> </a:t>
            </a:r>
            <a:endParaRPr lang="en-GB" sz="1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solidFill>
                  <a:schemeClr val="tx1"/>
                </a:solidFill>
              </a:rPr>
              <a:t>Lighting and socialising in the 19</a:t>
            </a:r>
            <a:r>
              <a:rPr lang="en-GB" sz="2400" baseline="30000" dirty="0" smtClean="0">
                <a:solidFill>
                  <a:schemeClr val="tx1"/>
                </a:solidFill>
              </a:rPr>
              <a:t>th</a:t>
            </a:r>
            <a:r>
              <a:rPr lang="en-GB" sz="2400" dirty="0" smtClean="0">
                <a:solidFill>
                  <a:schemeClr val="tx1"/>
                </a:solidFill>
              </a:rPr>
              <a:t> c.</a:t>
            </a:r>
            <a:endParaRPr lang="en-GB" sz="240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58</a:t>
            </a:fld>
            <a:endParaRPr lang="fr-FR"/>
          </a:p>
        </p:txBody>
      </p:sp>
      <p:pic>
        <p:nvPicPr>
          <p:cNvPr id="82946" name="Picture 2"/>
          <p:cNvPicPr>
            <a:picLocks noGrp="1" noChangeAspect="1" noChangeArrowheads="1"/>
          </p:cNvPicPr>
          <p:nvPr>
            <p:ph idx="1"/>
          </p:nvPr>
        </p:nvPicPr>
        <p:blipFill>
          <a:blip r:embed="rId2" cstate="email"/>
          <a:srcRect/>
          <a:stretch>
            <a:fillRect/>
          </a:stretch>
        </p:blipFill>
        <p:spPr bwMode="auto">
          <a:xfrm>
            <a:off x="2195736" y="1340768"/>
            <a:ext cx="3672408" cy="4754321"/>
          </a:xfrm>
          <a:prstGeom prst="rect">
            <a:avLst/>
          </a:prstGeom>
          <a:noFill/>
          <a:ln w="9525">
            <a:no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Two main categories of lighting</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59</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539552" y="1484784"/>
            <a:ext cx="6031364" cy="4484687"/>
          </a:xfrm>
          <a:prstGeom prst="rect">
            <a:avLst/>
          </a:prstGeom>
          <a:noFill/>
          <a:ln w="9525">
            <a:noFill/>
            <a:miter lim="800000"/>
            <a:headEnd/>
            <a:tailEnd/>
          </a:ln>
        </p:spPr>
      </p:pic>
      <p:sp>
        <p:nvSpPr>
          <p:cNvPr id="8" name="ZoneTexte 7"/>
          <p:cNvSpPr txBox="1"/>
          <p:nvPr/>
        </p:nvSpPr>
        <p:spPr>
          <a:xfrm>
            <a:off x="6876256" y="1196752"/>
            <a:ext cx="2123728" cy="2862322"/>
          </a:xfrm>
          <a:prstGeom prst="rect">
            <a:avLst/>
          </a:prstGeom>
          <a:noFill/>
        </p:spPr>
        <p:txBody>
          <a:bodyPr wrap="square" rtlCol="0">
            <a:spAutoFit/>
          </a:bodyPr>
          <a:lstStyle/>
          <a:p>
            <a:pPr algn="ctr">
              <a:lnSpc>
                <a:spcPct val="150000"/>
              </a:lnSpc>
            </a:pPr>
            <a:r>
              <a:rPr lang="en-GB" sz="2400" dirty="0" smtClean="0">
                <a:solidFill>
                  <a:srgbClr val="0070C0"/>
                </a:solidFill>
              </a:rPr>
              <a:t>What are the social aspects of their ecological transition?</a:t>
            </a:r>
            <a:endParaRPr lang="en-GB" sz="2400" dirty="0">
              <a:solidFill>
                <a:srgbClr val="0070C0"/>
              </a:solidFill>
            </a:endParaRPr>
          </a:p>
        </p:txBody>
      </p:sp>
      <p:pic>
        <p:nvPicPr>
          <p:cNvPr id="9"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p:cNvSpPr>
            <a:spLocks noGrp="1"/>
          </p:cNvSpPr>
          <p:nvPr>
            <p:ph idx="1"/>
          </p:nvPr>
        </p:nvSpPr>
        <p:spPr>
          <a:xfrm>
            <a:off x="251521" y="1628800"/>
            <a:ext cx="6264695" cy="3683000"/>
          </a:xfrm>
        </p:spPr>
        <p:txBody>
          <a:bodyPr>
            <a:normAutofit/>
          </a:bodyPr>
          <a:lstStyle/>
          <a:p>
            <a:pPr marL="0" indent="0">
              <a:lnSpc>
                <a:spcPct val="150000"/>
              </a:lnSpc>
              <a:buFont typeface="Wingdings 2" pitchFamily="18" charset="2"/>
              <a:buNone/>
              <a:defRPr/>
            </a:pPr>
            <a:r>
              <a:rPr lang="en-GB" sz="2400" b="0" dirty="0" smtClean="0"/>
              <a:t>Kemp and Oltra (2011: 249):</a:t>
            </a:r>
          </a:p>
          <a:p>
            <a:pPr marL="0" indent="0">
              <a:lnSpc>
                <a:spcPct val="150000"/>
              </a:lnSpc>
              <a:buFont typeface="Wingdings 2" pitchFamily="18" charset="2"/>
              <a:buNone/>
              <a:defRPr/>
            </a:pPr>
            <a:endParaRPr lang="en-GB" sz="1600" b="0" dirty="0" smtClean="0"/>
          </a:p>
          <a:p>
            <a:pPr marL="0" indent="0" algn="ctr">
              <a:lnSpc>
                <a:spcPct val="200000"/>
              </a:lnSpc>
              <a:buFont typeface="Wingdings 2" pitchFamily="18" charset="2"/>
              <a:buNone/>
              <a:defRPr/>
            </a:pPr>
            <a:r>
              <a:rPr lang="en-GB" sz="2400" b="0" dirty="0" smtClean="0"/>
              <a:t>Eco-innovations are “</a:t>
            </a:r>
            <a:r>
              <a:rPr lang="en-GB" sz="2400" b="0" dirty="0" smtClean="0">
                <a:solidFill>
                  <a:srgbClr val="FF0000"/>
                </a:solidFill>
              </a:rPr>
              <a:t>innovations whose environmental impact on a life cycle basis is lower than those of relevant alternatives</a:t>
            </a:r>
            <a:r>
              <a:rPr lang="en-GB" sz="2400" b="0" dirty="0" smtClean="0"/>
              <a:t>”.</a:t>
            </a:r>
            <a:endParaRPr lang="fr-FR" sz="2400" b="0" dirty="0" smtClean="0"/>
          </a:p>
        </p:txBody>
      </p:sp>
      <p:pic>
        <p:nvPicPr>
          <p:cNvPr id="4"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6"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dirty="0" smtClean="0">
                <a:ln>
                  <a:noFill/>
                </a:ln>
                <a:solidFill>
                  <a:schemeClr val="tx1"/>
                </a:solidFill>
                <a:effectLst/>
                <a:uLnTx/>
                <a:uFillTx/>
                <a:latin typeface="+mj-lt"/>
                <a:ea typeface="+mj-ea"/>
                <a:cs typeface="+mj-cs"/>
              </a:rPr>
              <a:t> Definitions </a:t>
            </a:r>
            <a:r>
              <a:rPr kumimoji="0" lang="en-US" sz="1400" b="0" i="0" u="none" strike="noStrike" kern="1200" cap="none" spc="0" normalizeH="0" baseline="0" dirty="0" smtClean="0">
                <a:ln>
                  <a:noFill/>
                </a:ln>
                <a:solidFill>
                  <a:schemeClr val="tx1"/>
                </a:solidFill>
                <a:effectLst/>
                <a:uLnTx/>
                <a:uFillTx/>
                <a:latin typeface="+mj-lt"/>
                <a:ea typeface="+mj-ea"/>
                <a:cs typeface="+mj-cs"/>
              </a:rPr>
              <a:t>(references in </a:t>
            </a:r>
            <a:r>
              <a:rPr kumimoji="0" lang="en-US" sz="1400" b="0" i="1" u="none" strike="noStrike" kern="1200" cap="none" spc="0" normalizeH="0" baseline="0" dirty="0" smtClean="0">
                <a:ln>
                  <a:noFill/>
                </a:ln>
                <a:solidFill>
                  <a:schemeClr val="tx1"/>
                </a:solidFill>
                <a:effectLst/>
                <a:uLnTx/>
                <a:uFillTx/>
                <a:latin typeface="+mj-lt"/>
                <a:ea typeface="+mj-ea"/>
                <a:cs typeface="+mj-cs"/>
              </a:rPr>
              <a:t>JEE</a:t>
            </a:r>
            <a:r>
              <a:rPr kumimoji="0" lang="en-US" sz="1400" b="0" i="0" u="none" strike="noStrike" kern="1200" cap="none" spc="0" normalizeH="0" baseline="0" dirty="0" smtClean="0">
                <a:ln>
                  <a:noFill/>
                </a:ln>
                <a:solidFill>
                  <a:schemeClr val="tx1"/>
                </a:solidFill>
                <a:effectLst/>
                <a:uLnTx/>
                <a:uFillTx/>
                <a:latin typeface="+mj-lt"/>
                <a:ea typeface="+mj-ea"/>
                <a:cs typeface="+mj-cs"/>
              </a:rPr>
              <a:t> paper) </a:t>
            </a:r>
            <a:endParaRPr kumimoji="0" lang="en-US" sz="2600" b="0" i="0" u="none" strike="noStrike" kern="1200" cap="none" spc="0" normalizeH="0" baseline="0" dirty="0" smtClean="0">
              <a:ln>
                <a:noFill/>
              </a:ln>
              <a:solidFill>
                <a:schemeClr val="tx1"/>
              </a:solidFill>
              <a:effectLst/>
              <a:uLnTx/>
              <a:uFillTx/>
              <a:latin typeface="+mj-lt"/>
              <a:ea typeface="+mj-ea"/>
              <a:cs typeface="+mj-cs"/>
            </a:endParaRPr>
          </a:p>
        </p:txBody>
      </p:sp>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6</a:t>
            </a:fld>
            <a:endParaRPr lang="fr-FR" dirty="0"/>
          </a:p>
        </p:txBody>
      </p:sp>
      <p:sp>
        <p:nvSpPr>
          <p:cNvPr id="10" name="Rectangle 9"/>
          <p:cNvSpPr/>
          <p:nvPr/>
        </p:nvSpPr>
        <p:spPr>
          <a:xfrm>
            <a:off x="2123728" y="5877272"/>
            <a:ext cx="6048672" cy="430887"/>
          </a:xfrm>
          <a:prstGeom prst="rect">
            <a:avLst/>
          </a:prstGeom>
        </p:spPr>
        <p:txBody>
          <a:bodyPr wrap="square">
            <a:spAutoFit/>
          </a:bodyPr>
          <a:lstStyle/>
          <a:p>
            <a:pPr marL="538163" indent="-538163"/>
            <a:r>
              <a:rPr lang="en-GB" sz="1100" u="sng" dirty="0" smtClean="0"/>
              <a:t>Source</a:t>
            </a:r>
            <a:r>
              <a:rPr lang="en-GB" sz="1100" dirty="0" smtClean="0"/>
              <a:t>: Cecere, G., N. Corrocher, et al. (2014). Lock-in and path dependence: An evolutionary approach to eco-innovations. </a:t>
            </a:r>
            <a:r>
              <a:rPr lang="en-GB" sz="1100" i="1" dirty="0" smtClean="0"/>
              <a:t>Journal of Evolutionary Economics </a:t>
            </a:r>
            <a:r>
              <a:rPr lang="en-GB" sz="1100" dirty="0" smtClean="0"/>
              <a:t>24(5): 1037-1065.</a:t>
            </a:r>
            <a:endParaRPr lang="fr-FR" sz="1100" dirty="0"/>
          </a:p>
        </p:txBody>
      </p:sp>
      <p:cxnSp>
        <p:nvCxnSpPr>
          <p:cNvPr id="12" name="Connecteur droit 11"/>
          <p:cNvCxnSpPr/>
          <p:nvPr/>
        </p:nvCxnSpPr>
        <p:spPr>
          <a:xfrm>
            <a:off x="6588224" y="1556792"/>
            <a:ext cx="0" cy="41044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804248" y="1772816"/>
            <a:ext cx="2160240" cy="3693319"/>
          </a:xfrm>
          <a:prstGeom prst="rect">
            <a:avLst/>
          </a:prstGeom>
          <a:noFill/>
        </p:spPr>
        <p:txBody>
          <a:bodyPr wrap="square" rtlCol="0">
            <a:spAutoFit/>
          </a:bodyPr>
          <a:lstStyle/>
          <a:p>
            <a:pPr>
              <a:lnSpc>
                <a:spcPct val="150000"/>
              </a:lnSpc>
            </a:pPr>
            <a:r>
              <a:rPr lang="en-GB" dirty="0" smtClean="0">
                <a:solidFill>
                  <a:srgbClr val="0070C0"/>
                </a:solidFill>
              </a:rPr>
              <a:t>3 categories of </a:t>
            </a:r>
            <a:r>
              <a:rPr lang="en-GB" dirty="0" err="1" smtClean="0">
                <a:solidFill>
                  <a:srgbClr val="0070C0"/>
                </a:solidFill>
              </a:rPr>
              <a:t>env</a:t>
            </a:r>
            <a:r>
              <a:rPr lang="en-GB" dirty="0" smtClean="0">
                <a:solidFill>
                  <a:srgbClr val="0070C0"/>
                </a:solidFill>
              </a:rPr>
              <a:t>. impacts:</a:t>
            </a:r>
          </a:p>
          <a:p>
            <a:pPr>
              <a:lnSpc>
                <a:spcPct val="150000"/>
              </a:lnSpc>
            </a:pPr>
            <a:endParaRPr lang="en-GB" dirty="0" smtClean="0">
              <a:solidFill>
                <a:srgbClr val="0070C0"/>
              </a:solidFill>
            </a:endParaRPr>
          </a:p>
          <a:p>
            <a:pPr marL="342900" indent="-342900">
              <a:buAutoNum type="arabicParenR"/>
            </a:pPr>
            <a:r>
              <a:rPr lang="en-GB" dirty="0" smtClean="0">
                <a:solidFill>
                  <a:srgbClr val="0070C0"/>
                </a:solidFill>
              </a:rPr>
              <a:t>Pollutions</a:t>
            </a:r>
          </a:p>
          <a:p>
            <a:pPr marL="342900" indent="-342900">
              <a:buAutoNum type="arabicParenR"/>
            </a:pPr>
            <a:endParaRPr lang="en-GB" dirty="0" smtClean="0">
              <a:solidFill>
                <a:srgbClr val="0070C0"/>
              </a:solidFill>
            </a:endParaRPr>
          </a:p>
          <a:p>
            <a:pPr marL="342900" indent="-342900">
              <a:buAutoNum type="arabicParenR"/>
            </a:pPr>
            <a:r>
              <a:rPr lang="en-GB" dirty="0" smtClean="0">
                <a:solidFill>
                  <a:srgbClr val="0070C0"/>
                </a:solidFill>
              </a:rPr>
              <a:t>Exhaustion of nat. resources</a:t>
            </a:r>
          </a:p>
          <a:p>
            <a:pPr marL="342900" indent="-342900">
              <a:buAutoNum type="arabicParenR"/>
            </a:pPr>
            <a:endParaRPr lang="en-GB" dirty="0" smtClean="0">
              <a:solidFill>
                <a:srgbClr val="0070C0"/>
              </a:solidFill>
            </a:endParaRPr>
          </a:p>
          <a:p>
            <a:pPr marL="342900" indent="-342900">
              <a:buAutoNum type="arabicParenR"/>
            </a:pPr>
            <a:r>
              <a:rPr lang="en-GB" dirty="0" smtClean="0">
                <a:solidFill>
                  <a:srgbClr val="0070C0"/>
                </a:solidFill>
              </a:rPr>
              <a:t>Global </a:t>
            </a:r>
            <a:r>
              <a:rPr lang="en-GB" dirty="0" err="1" smtClean="0">
                <a:solidFill>
                  <a:srgbClr val="0070C0"/>
                </a:solidFill>
              </a:rPr>
              <a:t>env</a:t>
            </a:r>
            <a:r>
              <a:rPr lang="en-GB" dirty="0" smtClean="0">
                <a:solidFill>
                  <a:srgbClr val="0070C0"/>
                </a:solidFill>
              </a:rPr>
              <a:t>. changes</a:t>
            </a:r>
          </a:p>
          <a:p>
            <a:pPr marL="342900" indent="-342900">
              <a:lnSpc>
                <a:spcPct val="150000"/>
              </a:lnSpc>
              <a:buAutoNum type="arabicParenR"/>
            </a:pPr>
            <a:endParaRPr lang="en-GB" dirty="0">
              <a:solidFill>
                <a:srgbClr val="0070C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196324"/>
          </a:xfrm>
        </p:spPr>
        <p:txBody>
          <a:bodyPr>
            <a:normAutofit/>
          </a:bodyPr>
          <a:lstStyle/>
          <a:p>
            <a:r>
              <a:rPr lang="en-GB" sz="2400" dirty="0" smtClean="0">
                <a:solidFill>
                  <a:srgbClr val="FF0000"/>
                </a:solidFill>
              </a:rPr>
              <a:t>Flame-based light</a:t>
            </a:r>
            <a:r>
              <a:rPr lang="en-GB" sz="2400" dirty="0" smtClean="0">
                <a:solidFill>
                  <a:schemeClr val="tx1"/>
                </a:solidFill>
              </a:rPr>
              <a:t>: carbon compounds are heated, become incandescent.</a:t>
            </a:r>
            <a:endParaRPr lang="en-GB" sz="240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60</a:t>
            </a:fld>
            <a:endParaRPr lang="fr-FR"/>
          </a:p>
        </p:txBody>
      </p:sp>
      <p:pic>
        <p:nvPicPr>
          <p:cNvPr id="7" name="Espace réservé du contenu 6" descr="http://images.worthpoint.com/files/harlowp/auctionimages/7872/3460/7872_3460_26E0VLLI3.jpg"/>
          <p:cNvPicPr>
            <a:picLocks noGrp="1"/>
          </p:cNvPicPr>
          <p:nvPr>
            <p:ph idx="1"/>
          </p:nvPr>
        </p:nvPicPr>
        <p:blipFill>
          <a:blip r:embed="rId2" cstate="email"/>
          <a:srcRect/>
          <a:stretch>
            <a:fillRect/>
          </a:stretch>
        </p:blipFill>
        <p:spPr bwMode="auto">
          <a:xfrm>
            <a:off x="323528" y="1700808"/>
            <a:ext cx="2808312" cy="3240360"/>
          </a:xfrm>
          <a:prstGeom prst="rect">
            <a:avLst/>
          </a:prstGeom>
          <a:noFill/>
          <a:ln w="9525">
            <a:noFill/>
            <a:miter lim="800000"/>
            <a:headEnd/>
            <a:tailEnd/>
          </a:ln>
        </p:spPr>
      </p:pic>
      <p:sp>
        <p:nvSpPr>
          <p:cNvPr id="8" name="Rectangle 7"/>
          <p:cNvSpPr/>
          <p:nvPr/>
        </p:nvSpPr>
        <p:spPr>
          <a:xfrm>
            <a:off x="539552" y="5013176"/>
            <a:ext cx="2544286" cy="369332"/>
          </a:xfrm>
          <a:prstGeom prst="rect">
            <a:avLst/>
          </a:prstGeom>
        </p:spPr>
        <p:txBody>
          <a:bodyPr wrap="none">
            <a:spAutoFit/>
          </a:bodyPr>
          <a:lstStyle/>
          <a:p>
            <a:r>
              <a:rPr lang="en-GB" dirty="0" smtClean="0"/>
              <a:t>Scottish </a:t>
            </a:r>
            <a:r>
              <a:rPr lang="en-GB" dirty="0" err="1" smtClean="0"/>
              <a:t>crusie</a:t>
            </a:r>
            <a:r>
              <a:rPr lang="en-GB" dirty="0" smtClean="0"/>
              <a:t> oil lamp</a:t>
            </a:r>
            <a:endParaRPr lang="en-GB" dirty="0"/>
          </a:p>
        </p:txBody>
      </p:sp>
      <p:sp>
        <p:nvSpPr>
          <p:cNvPr id="14" name="ZoneTexte 13"/>
          <p:cNvSpPr txBox="1"/>
          <p:nvPr/>
        </p:nvSpPr>
        <p:spPr>
          <a:xfrm>
            <a:off x="3563888" y="1916832"/>
            <a:ext cx="5400600" cy="2308324"/>
          </a:xfrm>
          <a:prstGeom prst="rect">
            <a:avLst/>
          </a:prstGeom>
          <a:noFill/>
        </p:spPr>
        <p:txBody>
          <a:bodyPr wrap="square" rtlCol="0">
            <a:spAutoFit/>
          </a:bodyPr>
          <a:lstStyle/>
          <a:p>
            <a:pPr lvl="0"/>
            <a:r>
              <a:rPr lang="en-GB" b="1" dirty="0" smtClean="0"/>
              <a:t>Examples of lighting fuels:</a:t>
            </a:r>
          </a:p>
          <a:p>
            <a:pPr lvl="0"/>
            <a:endParaRPr lang="en-GB" dirty="0" smtClean="0"/>
          </a:p>
          <a:p>
            <a:pPr marL="182563" lvl="0" indent="-182563">
              <a:lnSpc>
                <a:spcPct val="150000"/>
              </a:lnSpc>
              <a:buFont typeface="Arial" pitchFamily="34" charset="0"/>
              <a:buChar char="•"/>
            </a:pPr>
            <a:r>
              <a:rPr lang="en-GB" dirty="0" smtClean="0"/>
              <a:t>Spermaceti</a:t>
            </a:r>
          </a:p>
          <a:p>
            <a:pPr marL="182563" lvl="0" indent="-182563">
              <a:lnSpc>
                <a:spcPct val="150000"/>
              </a:lnSpc>
              <a:buFont typeface="Arial" pitchFamily="34" charset="0"/>
              <a:buChar char="•"/>
            </a:pPr>
            <a:r>
              <a:rPr lang="en-GB" dirty="0" smtClean="0"/>
              <a:t>Stearine</a:t>
            </a:r>
          </a:p>
          <a:p>
            <a:pPr marL="182563" lvl="0" indent="-182563">
              <a:lnSpc>
                <a:spcPct val="150000"/>
              </a:lnSpc>
              <a:buFont typeface="Arial" pitchFamily="34" charset="0"/>
              <a:buChar char="•"/>
            </a:pPr>
            <a:r>
              <a:rPr lang="en-GB" dirty="0" smtClean="0"/>
              <a:t>Beeswax</a:t>
            </a:r>
            <a:endParaRPr lang="fr-FR" dirty="0" smtClean="0"/>
          </a:p>
          <a:p>
            <a:pPr marL="182563" lvl="0" indent="-182563">
              <a:lnSpc>
                <a:spcPct val="150000"/>
              </a:lnSpc>
              <a:buFont typeface="Arial" pitchFamily="34" charset="0"/>
              <a:buChar char="•"/>
            </a:pPr>
            <a:r>
              <a:rPr lang="en-GB" dirty="0" smtClean="0"/>
              <a:t>Tallow</a:t>
            </a:r>
            <a:endParaRPr lang="en-GB" dirty="0"/>
          </a:p>
        </p:txBody>
      </p:sp>
      <p:pic>
        <p:nvPicPr>
          <p:cNvPr id="15" name="Image 14" descr="https://encrypted-tbn2.gstatic.com/images?q=tbn:ANd9GcR43ORJmdpLWMhP1XzOfu3h09QHqsUnevfUc_6ndpqtHHD8cjC3_w"/>
          <p:cNvPicPr/>
          <p:nvPr/>
        </p:nvPicPr>
        <p:blipFill>
          <a:blip r:embed="rId3" cstate="email"/>
          <a:srcRect/>
          <a:stretch>
            <a:fillRect/>
          </a:stretch>
        </p:blipFill>
        <p:spPr bwMode="auto">
          <a:xfrm>
            <a:off x="6444208" y="2348880"/>
            <a:ext cx="2448272" cy="1368152"/>
          </a:xfrm>
          <a:prstGeom prst="rect">
            <a:avLst/>
          </a:prstGeom>
          <a:noFill/>
          <a:ln w="9525">
            <a:noFill/>
            <a:miter lim="800000"/>
            <a:headEnd/>
            <a:tailEnd/>
          </a:ln>
        </p:spPr>
      </p:pic>
      <p:pic>
        <p:nvPicPr>
          <p:cNvPr id="16" name="Image 15" descr="http://www.nealauction.com/archive/0212/lot/lottext/images/0089_1a.jpg"/>
          <p:cNvPicPr/>
          <p:nvPr/>
        </p:nvPicPr>
        <p:blipFill>
          <a:blip r:embed="rId4" cstate="email"/>
          <a:srcRect/>
          <a:stretch>
            <a:fillRect/>
          </a:stretch>
        </p:blipFill>
        <p:spPr bwMode="auto">
          <a:xfrm>
            <a:off x="5004048" y="4221088"/>
            <a:ext cx="1254378" cy="1881567"/>
          </a:xfrm>
          <a:prstGeom prst="rect">
            <a:avLst/>
          </a:prstGeom>
          <a:noFill/>
          <a:ln w="9525">
            <a:noFill/>
            <a:miter lim="800000"/>
            <a:headEnd/>
            <a:tailEnd/>
          </a:ln>
        </p:spPr>
      </p:pic>
      <p:sp>
        <p:nvSpPr>
          <p:cNvPr id="17" name="Rectangle 16"/>
          <p:cNvSpPr/>
          <p:nvPr/>
        </p:nvSpPr>
        <p:spPr>
          <a:xfrm>
            <a:off x="6372200" y="5301208"/>
            <a:ext cx="2089033" cy="261610"/>
          </a:xfrm>
          <a:prstGeom prst="rect">
            <a:avLst/>
          </a:prstGeom>
        </p:spPr>
        <p:txBody>
          <a:bodyPr wrap="none">
            <a:spAutoFit/>
          </a:bodyPr>
          <a:lstStyle/>
          <a:p>
            <a:r>
              <a:rPr lang="en-GB" sz="1100" dirty="0" smtClean="0"/>
              <a:t>smoke bells for candle holders</a:t>
            </a:r>
            <a:endParaRPr lang="en-GB" sz="1100" dirty="0"/>
          </a:p>
        </p:txBody>
      </p:sp>
      <p:pic>
        <p:nvPicPr>
          <p:cNvPr id="12" name="Picture 2"/>
          <p:cNvPicPr>
            <a:picLocks noChangeAspect="1" noChangeArrowheads="1"/>
          </p:cNvPicPr>
          <p:nvPr/>
        </p:nvPicPr>
        <p:blipFill>
          <a:blip r:embed="rId5"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3"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Argand lamp (1780)</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61</a:t>
            </a:fld>
            <a:endParaRPr lang="fr-FR"/>
          </a:p>
        </p:txBody>
      </p:sp>
      <p:pic>
        <p:nvPicPr>
          <p:cNvPr id="7" name="Espace réservé du contenu 6" descr="https://upload.wikimedia.org/wikipedia/commons/b/ba/James_Peale_by_Charles_Wilson_Peale.jpg"/>
          <p:cNvPicPr>
            <a:picLocks noGrp="1"/>
          </p:cNvPicPr>
          <p:nvPr>
            <p:ph idx="1"/>
          </p:nvPr>
        </p:nvPicPr>
        <p:blipFill>
          <a:blip r:embed="rId2" cstate="email"/>
          <a:srcRect/>
          <a:stretch>
            <a:fillRect/>
          </a:stretch>
        </p:blipFill>
        <p:spPr bwMode="auto">
          <a:xfrm>
            <a:off x="1043608" y="1628800"/>
            <a:ext cx="3492500" cy="4038600"/>
          </a:xfrm>
          <a:prstGeom prst="rect">
            <a:avLst/>
          </a:prstGeom>
          <a:noFill/>
          <a:ln w="9525">
            <a:noFill/>
            <a:miter lim="800000"/>
            <a:headEnd/>
            <a:tailEnd/>
          </a:ln>
        </p:spPr>
      </p:pic>
      <p:sp>
        <p:nvSpPr>
          <p:cNvPr id="8" name="Rectangle 7"/>
          <p:cNvSpPr/>
          <p:nvPr/>
        </p:nvSpPr>
        <p:spPr>
          <a:xfrm>
            <a:off x="5220072" y="1556792"/>
            <a:ext cx="3491880" cy="4247317"/>
          </a:xfrm>
          <a:prstGeom prst="rect">
            <a:avLst/>
          </a:prstGeom>
        </p:spPr>
        <p:txBody>
          <a:bodyPr wrap="square">
            <a:spAutoFit/>
          </a:bodyPr>
          <a:lstStyle/>
          <a:p>
            <a:pPr marL="182563" indent="-182563">
              <a:lnSpc>
                <a:spcPct val="150000"/>
              </a:lnSpc>
            </a:pPr>
            <a:r>
              <a:rPr lang="en-GB" b="1" dirty="0" smtClean="0"/>
              <a:t>An eco-innovation?</a:t>
            </a:r>
          </a:p>
          <a:p>
            <a:pPr marL="182563" indent="-182563">
              <a:lnSpc>
                <a:spcPct val="150000"/>
              </a:lnSpc>
              <a:buFont typeface="Arial" pitchFamily="34" charset="0"/>
              <a:buChar char="•"/>
            </a:pPr>
            <a:r>
              <a:rPr lang="en-GB" dirty="0" smtClean="0"/>
              <a:t>Improvement in brightness,</a:t>
            </a:r>
          </a:p>
          <a:p>
            <a:pPr marL="182563" indent="-182563">
              <a:lnSpc>
                <a:spcPct val="150000"/>
              </a:lnSpc>
              <a:buFont typeface="Arial" pitchFamily="34" charset="0"/>
              <a:buChar char="•"/>
            </a:pPr>
            <a:r>
              <a:rPr lang="en-GB" dirty="0" smtClean="0"/>
              <a:t>More complete combustion of the wick and oil.</a:t>
            </a:r>
          </a:p>
          <a:p>
            <a:pPr marL="182563" indent="-182563">
              <a:lnSpc>
                <a:spcPct val="150000"/>
              </a:lnSpc>
              <a:buFont typeface="Arial" pitchFamily="34" charset="0"/>
              <a:buChar char="•"/>
            </a:pPr>
            <a:endParaRPr lang="en-GB" dirty="0" smtClean="0"/>
          </a:p>
          <a:p>
            <a:pPr>
              <a:lnSpc>
                <a:spcPct val="150000"/>
              </a:lnSpc>
            </a:pPr>
            <a:r>
              <a:rPr lang="en-GB" b="1" dirty="0" smtClean="0"/>
              <a:t>Noticeable social aspect: </a:t>
            </a:r>
            <a:r>
              <a:rPr lang="en-GB" dirty="0" smtClean="0"/>
              <a:t>meets a social need for greater efficiency + comfort improvement + saving raw materials. </a:t>
            </a:r>
            <a:endParaRPr lang="en-GB" dirty="0"/>
          </a:p>
        </p:txBody>
      </p:sp>
      <p:pic>
        <p:nvPicPr>
          <p:cNvPr id="9"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solidFill>
                  <a:schemeClr val="tx1"/>
                </a:solidFill>
              </a:rPr>
              <a:t>The consequences of the diffusion of gas light</a:t>
            </a:r>
            <a:endParaRPr lang="en-GB" sz="2400" dirty="0">
              <a:solidFill>
                <a:schemeClr val="tx1"/>
              </a:solidFill>
            </a:endParaRPr>
          </a:p>
        </p:txBody>
      </p:sp>
      <p:sp>
        <p:nvSpPr>
          <p:cNvPr id="3" name="Espace réservé du contenu 2"/>
          <p:cNvSpPr>
            <a:spLocks noGrp="1"/>
          </p:cNvSpPr>
          <p:nvPr>
            <p:ph idx="1"/>
          </p:nvPr>
        </p:nvSpPr>
        <p:spPr>
          <a:xfrm>
            <a:off x="539552" y="1412776"/>
            <a:ext cx="7715200" cy="4752528"/>
          </a:xfrm>
        </p:spPr>
        <p:txBody>
          <a:bodyPr>
            <a:normAutofit lnSpcReduction="10000"/>
          </a:bodyPr>
          <a:lstStyle/>
          <a:p>
            <a:pPr>
              <a:lnSpc>
                <a:spcPct val="200000"/>
              </a:lnSpc>
            </a:pPr>
            <a:r>
              <a:rPr lang="en-US" b="0" dirty="0" smtClean="0"/>
              <a:t>Fast diffusion of street lighting </a:t>
            </a:r>
            <a:r>
              <a:rPr lang="en-US" b="0" dirty="0" smtClean="0">
                <a:sym typeface="Wingdings" pitchFamily="2" charset="2"/>
              </a:rPr>
              <a:t> electric lighting:</a:t>
            </a:r>
          </a:p>
          <a:p>
            <a:pPr lvl="1">
              <a:lnSpc>
                <a:spcPct val="200000"/>
              </a:lnSpc>
            </a:pPr>
            <a:r>
              <a:rPr lang="en-US" b="0" dirty="0" smtClean="0"/>
              <a:t>First public street lighting with gas: London 1807</a:t>
            </a:r>
          </a:p>
          <a:p>
            <a:pPr lvl="1">
              <a:lnSpc>
                <a:spcPct val="200000"/>
              </a:lnSpc>
            </a:pPr>
            <a:r>
              <a:rPr lang="en-US" b="0" dirty="0" smtClean="0"/>
              <a:t>1813: Westminster Bridge lit by gas</a:t>
            </a:r>
          </a:p>
          <a:p>
            <a:pPr lvl="1">
              <a:lnSpc>
                <a:spcPct val="200000"/>
              </a:lnSpc>
            </a:pPr>
            <a:r>
              <a:rPr lang="en-US" b="0" dirty="0" smtClean="0"/>
              <a:t>1820: 15 towns</a:t>
            </a:r>
          </a:p>
          <a:p>
            <a:pPr lvl="1">
              <a:lnSpc>
                <a:spcPct val="200000"/>
              </a:lnSpc>
            </a:pPr>
            <a:r>
              <a:rPr lang="en-US" b="0" dirty="0" smtClean="0"/>
              <a:t>1840: 200 towns</a:t>
            </a:r>
          </a:p>
          <a:p>
            <a:pPr lvl="1">
              <a:lnSpc>
                <a:spcPct val="200000"/>
              </a:lnSpc>
            </a:pPr>
            <a:r>
              <a:rPr lang="en-US" b="0" dirty="0" smtClean="0"/>
              <a:t>1849: 99% towns in Britain</a:t>
            </a:r>
          </a:p>
          <a:p>
            <a:pPr>
              <a:lnSpc>
                <a:spcPct val="200000"/>
              </a:lnSpc>
            </a:pPr>
            <a:r>
              <a:rPr lang="en-US" b="0" dirty="0" smtClean="0"/>
              <a:t>Ecological and social aspects of electric lighting?</a:t>
            </a:r>
          </a:p>
          <a:p>
            <a:pPr>
              <a:lnSpc>
                <a:spcPct val="200000"/>
              </a:lnSpc>
            </a:pPr>
            <a:endParaRPr lang="en-US"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62</a:t>
            </a:fld>
            <a:endParaRPr lang="fr-FR"/>
          </a:p>
        </p:txBody>
      </p:sp>
      <p:pic>
        <p:nvPicPr>
          <p:cNvPr id="7"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rgbClr val="FFC000"/>
                </a:solidFill>
              </a:rPr>
              <a:t>Electricity-based light</a:t>
            </a:r>
            <a:endParaRPr lang="en-GB" dirty="0">
              <a:solidFill>
                <a:srgbClr val="FFC000"/>
              </a:solidFill>
            </a:endParaRPr>
          </a:p>
        </p:txBody>
      </p:sp>
      <p:sp>
        <p:nvSpPr>
          <p:cNvPr id="3" name="Espace réservé du contenu 2"/>
          <p:cNvSpPr>
            <a:spLocks noGrp="1"/>
          </p:cNvSpPr>
          <p:nvPr>
            <p:ph idx="1"/>
          </p:nvPr>
        </p:nvSpPr>
        <p:spPr>
          <a:xfrm>
            <a:off x="323528" y="1340768"/>
            <a:ext cx="8330302" cy="2232248"/>
          </a:xfrm>
        </p:spPr>
        <p:txBody>
          <a:bodyPr>
            <a:normAutofit/>
          </a:bodyPr>
          <a:lstStyle/>
          <a:p>
            <a:pPr lvl="0"/>
            <a:r>
              <a:rPr lang="en-GB" sz="2000" b="0" dirty="0" smtClean="0"/>
              <a:t>Humphrey Davy (</a:t>
            </a:r>
            <a:r>
              <a:rPr lang="en-GB" sz="2000" b="0" dirty="0" smtClean="0">
                <a:solidFill>
                  <a:srgbClr val="FFC000"/>
                </a:solidFill>
              </a:rPr>
              <a:t>1808</a:t>
            </a:r>
            <a:r>
              <a:rPr lang="en-GB" sz="2000" b="0" dirty="0" smtClean="0"/>
              <a:t>), demonstrated a large-scale arc: </a:t>
            </a:r>
            <a:r>
              <a:rPr lang="en-GB" sz="2000" dirty="0" smtClean="0">
                <a:solidFill>
                  <a:srgbClr val="FFC000"/>
                </a:solidFill>
              </a:rPr>
              <a:t>light without combustion</a:t>
            </a:r>
            <a:r>
              <a:rPr lang="en-GB" sz="2000" b="0" dirty="0" smtClean="0"/>
              <a:t>.</a:t>
            </a:r>
            <a:endParaRPr lang="fr-FR" sz="2000" b="0" dirty="0" smtClean="0"/>
          </a:p>
          <a:p>
            <a:pPr lvl="0"/>
            <a:r>
              <a:rPr lang="en-GB" sz="2000" b="0" dirty="0" smtClean="0"/>
              <a:t>1848: first public demo of an arc lamp in National Gallery, but batteries very expensive (SA barrier = electricity generation.</a:t>
            </a:r>
            <a:endParaRPr lang="fr-FR" sz="2000" b="0" dirty="0" smtClean="0"/>
          </a:p>
          <a:p>
            <a:pPr lvl="0"/>
            <a:r>
              <a:rPr lang="en-GB" sz="2000" b="0" dirty="0" smtClean="0"/>
              <a:t>But not very convenient for domestic lighting =&gt; </a:t>
            </a:r>
            <a:r>
              <a:rPr lang="en-GB" sz="2000" dirty="0" smtClean="0">
                <a:solidFill>
                  <a:srgbClr val="FFC000"/>
                </a:solidFill>
              </a:rPr>
              <a:t>lighting by incandescence</a:t>
            </a:r>
            <a:r>
              <a:rPr lang="en-GB" sz="2000" b="0" dirty="0" smtClean="0"/>
              <a:t>: first demo February 1879 by Joseph Swan.</a:t>
            </a:r>
            <a:endParaRPr lang="fr-FR" sz="2000" b="0" dirty="0" smtClean="0"/>
          </a:p>
          <a:p>
            <a:pPr>
              <a:buNone/>
            </a:pPr>
            <a:endParaRPr lang="en-GB" sz="2000"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63</a:t>
            </a:fld>
            <a:endParaRPr lang="fr-FR"/>
          </a:p>
        </p:txBody>
      </p:sp>
      <p:pic>
        <p:nvPicPr>
          <p:cNvPr id="7" name="Image 6" descr="http://www.rt17.hr/wp-content/uploads/Replica_of_Swan_lamp.jpg"/>
          <p:cNvPicPr/>
          <p:nvPr/>
        </p:nvPicPr>
        <p:blipFill>
          <a:blip r:embed="rId2" cstate="email"/>
          <a:srcRect/>
          <a:stretch>
            <a:fillRect/>
          </a:stretch>
        </p:blipFill>
        <p:spPr bwMode="auto">
          <a:xfrm>
            <a:off x="2411760" y="3573016"/>
            <a:ext cx="3384376" cy="2664296"/>
          </a:xfrm>
          <a:prstGeom prst="rect">
            <a:avLst/>
          </a:prstGeom>
          <a:noFill/>
          <a:ln w="9525">
            <a:noFill/>
            <a:miter lim="800000"/>
            <a:headEnd/>
            <a:tailEnd/>
          </a:ln>
        </p:spPr>
      </p:pic>
      <p:pic>
        <p:nvPicPr>
          <p:cNvPr id="8"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Electrification</a:t>
            </a:r>
            <a:r>
              <a:rPr lang="en-GB" b="0" dirty="0" smtClean="0">
                <a:solidFill>
                  <a:schemeClr val="tx1"/>
                </a:solidFill>
              </a:rPr>
              <a:t> (=&gt; IL, CFL, LED, …)</a:t>
            </a:r>
            <a:endParaRPr lang="en-GB" b="0" dirty="0">
              <a:solidFill>
                <a:schemeClr val="tx1"/>
              </a:solidFill>
            </a:endParaRPr>
          </a:p>
        </p:txBody>
      </p:sp>
      <p:sp>
        <p:nvSpPr>
          <p:cNvPr id="3" name="Espace réservé du contenu 2"/>
          <p:cNvSpPr>
            <a:spLocks noGrp="1"/>
          </p:cNvSpPr>
          <p:nvPr>
            <p:ph idx="1"/>
          </p:nvPr>
        </p:nvSpPr>
        <p:spPr>
          <a:xfrm>
            <a:off x="323528" y="1484784"/>
            <a:ext cx="8640960" cy="4557893"/>
          </a:xfrm>
        </p:spPr>
        <p:txBody>
          <a:bodyPr/>
          <a:lstStyle/>
          <a:p>
            <a:pPr>
              <a:lnSpc>
                <a:spcPct val="150000"/>
              </a:lnSpc>
              <a:buNone/>
            </a:pPr>
            <a:r>
              <a:rPr lang="en-GB" b="0" dirty="0" smtClean="0"/>
              <a:t>Result from the deployment of </a:t>
            </a:r>
            <a:r>
              <a:rPr lang="en-GB" b="0" dirty="0" smtClean="0">
                <a:solidFill>
                  <a:srgbClr val="FFC000"/>
                </a:solidFill>
              </a:rPr>
              <a:t>public infrastructures</a:t>
            </a:r>
          </a:p>
          <a:p>
            <a:pPr>
              <a:lnSpc>
                <a:spcPct val="150000"/>
              </a:lnSpc>
            </a:pPr>
            <a:r>
              <a:rPr lang="en-GB" b="0" dirty="0" smtClean="0"/>
              <a:t>1</a:t>
            </a:r>
            <a:r>
              <a:rPr lang="en-GB" b="0" baseline="30000" dirty="0" smtClean="0"/>
              <a:t>st</a:t>
            </a:r>
            <a:r>
              <a:rPr lang="en-GB" b="0" dirty="0" smtClean="0"/>
              <a:t> </a:t>
            </a:r>
            <a:r>
              <a:rPr lang="en-GB" b="0" dirty="0" smtClean="0"/>
              <a:t>power station = water mill in 1881, then steam engines (1882</a:t>
            </a:r>
            <a:r>
              <a:rPr lang="en-GB" b="0" dirty="0" smtClean="0"/>
              <a:t>)</a:t>
            </a:r>
            <a:endParaRPr lang="en-GB" b="0" dirty="0" smtClean="0"/>
          </a:p>
          <a:p>
            <a:pPr>
              <a:lnSpc>
                <a:spcPct val="150000"/>
              </a:lnSpc>
            </a:pPr>
            <a:r>
              <a:rPr lang="en-GB" b="0" dirty="0" smtClean="0"/>
              <a:t>Noticeable social aspects of electrical inventions:</a:t>
            </a:r>
          </a:p>
          <a:p>
            <a:pPr lvl="1">
              <a:lnSpc>
                <a:spcPct val="150000"/>
              </a:lnSpc>
            </a:pPr>
            <a:r>
              <a:rPr lang="en-GB" dirty="0" smtClean="0"/>
              <a:t>Use of the media for public relations: 1881 Paris international electrical exhibition: flattering papers in the press about Edison’s lamps (written by his staff</a:t>
            </a:r>
            <a:r>
              <a:rPr lang="en-GB" dirty="0" smtClean="0"/>
              <a:t>)</a:t>
            </a:r>
            <a:endParaRPr lang="en-GB" dirty="0" smtClean="0"/>
          </a:p>
          <a:p>
            <a:pPr lvl="1">
              <a:lnSpc>
                <a:spcPct val="150000"/>
              </a:lnSpc>
            </a:pPr>
            <a:r>
              <a:rPr lang="en-GB" b="0" dirty="0" smtClean="0"/>
              <a:t>Creation of organisations which are the largest firms </a:t>
            </a:r>
            <a:r>
              <a:rPr lang="en-GB" b="0" dirty="0" smtClean="0"/>
              <a:t>today</a:t>
            </a:r>
            <a:endParaRPr lang="en-GB" b="0" dirty="0" smtClean="0"/>
          </a:p>
          <a:p>
            <a:pPr lvl="1">
              <a:lnSpc>
                <a:spcPct val="150000"/>
              </a:lnSpc>
            </a:pPr>
            <a:r>
              <a:rPr lang="en-GB" dirty="0" smtClean="0"/>
              <a:t>1909: first newspaper campaign for an electrical product (Osram</a:t>
            </a:r>
            <a:r>
              <a:rPr lang="en-GB" dirty="0" smtClean="0"/>
              <a:t>)</a:t>
            </a:r>
            <a:endParaRPr lang="fr-FR" dirty="0" smtClean="0"/>
          </a:p>
          <a:p>
            <a:pPr lvl="1">
              <a:lnSpc>
                <a:spcPct val="150000"/>
              </a:lnSpc>
            </a:pPr>
            <a:endParaRPr lang="en-GB" b="0" dirty="0" smtClean="0"/>
          </a:p>
          <a:p>
            <a:pPr lvl="1">
              <a:lnSpc>
                <a:spcPct val="150000"/>
              </a:lnSpc>
            </a:pP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64</a:t>
            </a:fld>
            <a:endParaRPr lang="fr-FR"/>
          </a:p>
        </p:txBody>
      </p:sp>
      <p:pic>
        <p:nvPicPr>
          <p:cNvPr id="7"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Ecological &amp; social issues?</a:t>
            </a:r>
            <a:endParaRPr lang="en-GB" dirty="0">
              <a:solidFill>
                <a:schemeClr val="tx1"/>
              </a:solidFill>
            </a:endParaRPr>
          </a:p>
        </p:txBody>
      </p:sp>
      <p:sp>
        <p:nvSpPr>
          <p:cNvPr id="3" name="Espace réservé du contenu 2"/>
          <p:cNvSpPr>
            <a:spLocks noGrp="1"/>
          </p:cNvSpPr>
          <p:nvPr>
            <p:ph idx="1"/>
          </p:nvPr>
        </p:nvSpPr>
        <p:spPr>
          <a:xfrm>
            <a:off x="395536" y="1556793"/>
            <a:ext cx="8640960" cy="4485884"/>
          </a:xfrm>
        </p:spPr>
        <p:txBody>
          <a:bodyPr>
            <a:normAutofit/>
          </a:bodyPr>
          <a:lstStyle/>
          <a:p>
            <a:pPr lvl="0">
              <a:lnSpc>
                <a:spcPct val="150000"/>
              </a:lnSpc>
            </a:pPr>
            <a:r>
              <a:rPr lang="en-GB" b="0" dirty="0" smtClean="0">
                <a:solidFill>
                  <a:srgbClr val="00B050"/>
                </a:solidFill>
              </a:rPr>
              <a:t>1913: gas in bulb =&gt; extension of lifetime + coiled </a:t>
            </a:r>
            <a:r>
              <a:rPr lang="en-GB" b="0" dirty="0" smtClean="0">
                <a:solidFill>
                  <a:srgbClr val="00B050"/>
                </a:solidFill>
              </a:rPr>
              <a:t>filament</a:t>
            </a:r>
            <a:endParaRPr lang="en-GB" b="0" dirty="0" smtClean="0">
              <a:solidFill>
                <a:srgbClr val="00B050"/>
              </a:solidFill>
            </a:endParaRPr>
          </a:p>
          <a:p>
            <a:pPr lvl="0">
              <a:lnSpc>
                <a:spcPct val="150000"/>
              </a:lnSpc>
            </a:pPr>
            <a:endParaRPr lang="fr-FR" sz="1600" b="0" dirty="0" smtClean="0">
              <a:solidFill>
                <a:srgbClr val="00B050"/>
              </a:solidFill>
            </a:endParaRPr>
          </a:p>
          <a:p>
            <a:pPr lvl="0">
              <a:lnSpc>
                <a:spcPct val="150000"/>
              </a:lnSpc>
            </a:pPr>
            <a:r>
              <a:rPr lang="en-GB" b="0" u="sng" dirty="0" smtClean="0">
                <a:solidFill>
                  <a:srgbClr val="FF0000"/>
                </a:solidFill>
              </a:rPr>
              <a:t>Phoebus cartel</a:t>
            </a:r>
            <a:r>
              <a:rPr lang="en-GB" b="0" dirty="0" smtClean="0">
                <a:solidFill>
                  <a:srgbClr val="FF0000"/>
                </a:solidFill>
              </a:rPr>
              <a:t> </a:t>
            </a:r>
            <a:r>
              <a:rPr lang="en-GB" b="0" dirty="0" smtClean="0"/>
              <a:t>: Osram, Philips, General Electric, … (1924 --&gt; 1939) to control the manufacture and sale of light bulbs. Firms’ networks inhibit ecological </a:t>
            </a:r>
            <a:r>
              <a:rPr lang="en-GB" b="0" dirty="0" smtClean="0"/>
              <a:t>improvements</a:t>
            </a:r>
            <a:endParaRPr lang="en-GB" b="0" dirty="0" smtClean="0"/>
          </a:p>
          <a:p>
            <a:pPr lvl="0">
              <a:lnSpc>
                <a:spcPct val="150000"/>
              </a:lnSpc>
            </a:pPr>
            <a:endParaRPr lang="fr-FR" sz="1600" b="0" dirty="0" smtClean="0"/>
          </a:p>
          <a:p>
            <a:pPr lvl="0">
              <a:lnSpc>
                <a:spcPct val="150000"/>
              </a:lnSpc>
            </a:pPr>
            <a:r>
              <a:rPr lang="en-GB" b="0" dirty="0" smtClean="0">
                <a:solidFill>
                  <a:srgbClr val="00B050"/>
                </a:solidFill>
              </a:rPr>
              <a:t>1960: halogen lamp </a:t>
            </a:r>
            <a:r>
              <a:rPr lang="en-GB" b="0" dirty="0" smtClean="0">
                <a:sym typeface="Wingdings"/>
              </a:rPr>
              <a:t></a:t>
            </a:r>
            <a:r>
              <a:rPr lang="en-GB" b="0" dirty="0" smtClean="0"/>
              <a:t> 1990s with tungsten </a:t>
            </a:r>
            <a:r>
              <a:rPr lang="en-GB" b="0" u="sng" dirty="0" smtClean="0"/>
              <a:t>halogen lamps</a:t>
            </a:r>
            <a:r>
              <a:rPr lang="en-GB" b="0" dirty="0" smtClean="0"/>
              <a:t>  (longevity, brighter, more efficient</a:t>
            </a:r>
            <a:r>
              <a:rPr lang="en-GB" b="0" dirty="0" smtClean="0"/>
              <a:t>)</a:t>
            </a:r>
            <a:endParaRPr lang="en-GB" b="0" dirty="0" smtClean="0"/>
          </a:p>
          <a:p>
            <a:pPr lvl="0">
              <a:lnSpc>
                <a:spcPct val="150000"/>
              </a:lnSpc>
            </a:pPr>
            <a:endParaRPr lang="en-GB" b="0" dirty="0" smtClean="0"/>
          </a:p>
          <a:p>
            <a:pPr lvl="0">
              <a:lnSpc>
                <a:spcPct val="150000"/>
              </a:lnSpc>
            </a:pPr>
            <a:endParaRPr lang="fr-FR" b="0" dirty="0" smtClean="0"/>
          </a:p>
          <a:p>
            <a:pPr>
              <a:lnSpc>
                <a:spcPct val="150000"/>
              </a:lnSpc>
            </a:pP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65</a:t>
            </a:fld>
            <a:endParaRPr lang="fr-FR"/>
          </a:p>
        </p:txBody>
      </p:sp>
      <p:pic>
        <p:nvPicPr>
          <p:cNvPr id="7" name="Picture 2"/>
          <p:cNvPicPr>
            <a:picLocks noChangeAspect="1" noChangeArrowheads="1"/>
          </p:cNvPicPr>
          <p:nvPr/>
        </p:nvPicPr>
        <p:blipFill>
          <a:blip r:embed="rId2"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a:t>
            </a:r>
            <a:r>
              <a:rPr lang="en-GB" dirty="0" smtClean="0">
                <a:solidFill>
                  <a:schemeClr val="tx1"/>
                </a:solidFill>
              </a:rPr>
              <a:t>lighting (EU)</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66</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323528" y="1628800"/>
            <a:ext cx="8352928" cy="4176464"/>
          </a:xfrm>
          <a:prstGeom prst="rect">
            <a:avLst/>
          </a:prstGeom>
          <a:noFill/>
          <a:ln w="9525">
            <a:noFill/>
            <a:miter lim="800000"/>
            <a:headEnd/>
            <a:tailEnd/>
          </a:ln>
        </p:spPr>
      </p:pic>
      <p:sp>
        <p:nvSpPr>
          <p:cNvPr id="8" name="Rectangle 7"/>
          <p:cNvSpPr/>
          <p:nvPr/>
        </p:nvSpPr>
        <p:spPr>
          <a:xfrm>
            <a:off x="1115616" y="6093296"/>
            <a:ext cx="7038528" cy="261610"/>
          </a:xfrm>
          <a:prstGeom prst="rect">
            <a:avLst/>
          </a:prstGeom>
        </p:spPr>
        <p:txBody>
          <a:bodyPr wrap="square">
            <a:spAutoFit/>
          </a:bodyPr>
          <a:lstStyle/>
          <a:p>
            <a:pPr algn="r"/>
            <a:r>
              <a:rPr lang="en-GB" sz="1100" u="sng" dirty="0" smtClean="0"/>
              <a:t>Source</a:t>
            </a:r>
            <a:r>
              <a:rPr lang="en-GB" sz="1100" dirty="0" smtClean="0"/>
              <a:t>: </a:t>
            </a:r>
            <a:r>
              <a:rPr lang="en-GB" sz="1100" u="sng" dirty="0" smtClean="0">
                <a:hlinkClick r:id="rId3"/>
              </a:rPr>
              <a:t>https://ec.europa.eu/jrc/sites/default/files/energy-efficiency-status-report-2012.pdf</a:t>
            </a:r>
            <a:endParaRPr lang="fr-FR" sz="1100" dirty="0"/>
          </a:p>
        </p:txBody>
      </p:sp>
      <p:pic>
        <p:nvPicPr>
          <p:cNvPr id="9"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10"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a:t>
            </a:r>
            <a:r>
              <a:rPr lang="en-GB" dirty="0" smtClean="0">
                <a:solidFill>
                  <a:schemeClr val="tx1"/>
                </a:solidFill>
              </a:rPr>
              <a:t>lighting (USA)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67</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971600" y="1196752"/>
            <a:ext cx="6696744" cy="4968552"/>
          </a:xfrm>
          <a:prstGeom prst="rect">
            <a:avLst/>
          </a:prstGeom>
          <a:noFill/>
          <a:ln w="9525">
            <a:noFill/>
            <a:miter lim="800000"/>
            <a:headEnd/>
            <a:tailEnd/>
          </a:ln>
        </p:spPr>
      </p:pic>
      <p:pic>
        <p:nvPicPr>
          <p:cNvPr id="8"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Rectangle 1"/>
          <p:cNvSpPr>
            <a:spLocks noChangeArrowheads="1"/>
          </p:cNvSpPr>
          <p:nvPr/>
        </p:nvSpPr>
        <p:spPr bwMode="auto">
          <a:xfrm rot="16200000">
            <a:off x="6199604" y="3095144"/>
            <a:ext cx="5634876"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05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050" b="0" i="0" u="none" strike="noStrike" cap="none" normalizeH="0" baseline="0" dirty="0" smtClean="0">
                <a:ln>
                  <a:noFill/>
                </a:ln>
                <a:solidFill>
                  <a:schemeClr val="tx1"/>
                </a:solidFill>
                <a:effectLst/>
                <a:latin typeface="Arial" pitchFamily="34" charset="0"/>
                <a:cs typeface="Arial" pitchFamily="34" charset="0"/>
              </a:rPr>
              <a:t>: </a:t>
            </a:r>
            <a:r>
              <a:rPr lang="en-GB" altLang="ja-JP" sz="1050" dirty="0" smtClean="0">
                <a:latin typeface="Calibri" pitchFamily="34" charset="0"/>
                <a:ea typeface="MS Mincho" pitchFamily="49" charset="-128"/>
                <a:cs typeface="Arial" pitchFamily="34" charset="0"/>
                <a:hlinkClick r:id="rId4"/>
              </a:rPr>
              <a:t>http://apps1.eere.energy.gov/buildings/publications/pdfs/ssl/2010-lmc-final-jan-2012.pdf</a:t>
            </a:r>
            <a:r>
              <a:rPr lang="fr-FR" altLang="ja-JP" sz="300" dirty="0" smtClean="0">
                <a:latin typeface="Arial" pitchFamily="34" charset="0"/>
                <a:cs typeface="Arial" pitchFamily="34" charset="0"/>
              </a:rPr>
              <a:t> </a:t>
            </a:r>
            <a:endParaRPr lang="fr-FR" altLang="ja-JP"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lighting (USA)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68</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827584" y="1628800"/>
            <a:ext cx="7084268" cy="4057645"/>
          </a:xfrm>
          <a:prstGeom prst="rect">
            <a:avLst/>
          </a:prstGeom>
          <a:noFill/>
          <a:ln w="9525">
            <a:noFill/>
            <a:miter lim="800000"/>
            <a:headEnd/>
            <a:tailEnd/>
          </a:ln>
        </p:spPr>
      </p:pic>
      <p:pic>
        <p:nvPicPr>
          <p:cNvPr id="8" name="Picture 2"/>
          <p:cNvPicPr>
            <a:picLocks noChangeAspect="1" noChangeArrowheads="1"/>
          </p:cNvPicPr>
          <p:nvPr/>
        </p:nvPicPr>
        <p:blipFill>
          <a:blip r:embed="rId3"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Rectangle 1"/>
          <p:cNvSpPr>
            <a:spLocks noChangeArrowheads="1"/>
          </p:cNvSpPr>
          <p:nvPr/>
        </p:nvSpPr>
        <p:spPr bwMode="auto">
          <a:xfrm>
            <a:off x="2267744" y="6021288"/>
            <a:ext cx="588654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10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100" b="0" i="0" u="none" strike="noStrike" cap="none" normalizeH="0" baseline="0" dirty="0" smtClean="0">
                <a:ln>
                  <a:noFill/>
                </a:ln>
                <a:solidFill>
                  <a:schemeClr val="tx1"/>
                </a:solidFill>
                <a:effectLst/>
                <a:latin typeface="Arial" pitchFamily="34" charset="0"/>
                <a:cs typeface="Arial" pitchFamily="34" charset="0"/>
              </a:rPr>
              <a:t>: </a:t>
            </a:r>
            <a:r>
              <a:rPr lang="en-GB" altLang="ja-JP" sz="1100" dirty="0" smtClean="0">
                <a:latin typeface="Calibri" pitchFamily="34" charset="0"/>
                <a:ea typeface="MS Mincho" pitchFamily="49" charset="-128"/>
                <a:cs typeface="Arial" pitchFamily="34" charset="0"/>
                <a:hlinkClick r:id="rId4"/>
              </a:rPr>
              <a:t>http://apps1.eere.energy.gov/buildings/publications/pdfs/ssl/2010-lmc-final-jan-2012.pdf</a:t>
            </a:r>
            <a:r>
              <a:rPr lang="fr-FR" altLang="ja-JP" sz="400" dirty="0" smtClean="0">
                <a:latin typeface="Arial" pitchFamily="34" charset="0"/>
                <a:cs typeface="Arial" pitchFamily="34" charset="0"/>
              </a:rPr>
              <a:t> </a:t>
            </a:r>
            <a:endParaRPr lang="fr-FR" altLang="ja-JP"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5472608" cy="1196324"/>
          </a:xfrm>
        </p:spPr>
        <p:txBody>
          <a:bodyPr>
            <a:normAutofit fontScale="90000"/>
          </a:bodyPr>
          <a:lstStyle/>
          <a:p>
            <a:r>
              <a:rPr lang="en-GB" dirty="0" smtClean="0">
                <a:solidFill>
                  <a:schemeClr val="tx1"/>
                </a:solidFill>
                <a:ea typeface="MS Mincho" pitchFamily="49" charset="-128"/>
                <a:cs typeface="Arial" pitchFamily="34" charset="0"/>
              </a:rPr>
              <a:t>Evolution of the energy consumed by street lighting in the </a:t>
            </a:r>
            <a:r>
              <a:rPr lang="en-GB" dirty="0" smtClean="0">
                <a:solidFill>
                  <a:schemeClr val="tx1"/>
                </a:solidFill>
                <a:ea typeface="MS Mincho" pitchFamily="49" charset="-128"/>
                <a:cs typeface="Arial" pitchFamily="34" charset="0"/>
              </a:rPr>
              <a:t>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69</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395536" y="1844824"/>
            <a:ext cx="8352928" cy="3168352"/>
          </a:xfrm>
          <a:prstGeom prst="rect">
            <a:avLst/>
          </a:prstGeom>
          <a:noFill/>
          <a:ln w="9525">
            <a:noFill/>
            <a:miter lim="800000"/>
            <a:headEnd/>
            <a:tailEnd/>
          </a:ln>
        </p:spPr>
      </p:pic>
      <p:sp>
        <p:nvSpPr>
          <p:cNvPr id="86017" name="Rectangle 1"/>
          <p:cNvSpPr>
            <a:spLocks noChangeArrowheads="1"/>
          </p:cNvSpPr>
          <p:nvPr/>
        </p:nvSpPr>
        <p:spPr bwMode="auto">
          <a:xfrm>
            <a:off x="2339752" y="6165304"/>
            <a:ext cx="588654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10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100" b="0" i="0" u="none" strike="noStrike" cap="none" normalizeH="0" baseline="0" dirty="0" smtClean="0">
                <a:ln>
                  <a:noFill/>
                </a:ln>
                <a:solidFill>
                  <a:schemeClr val="tx1"/>
                </a:solidFill>
                <a:effectLst/>
                <a:latin typeface="Arial" pitchFamily="34" charset="0"/>
                <a:cs typeface="Arial" pitchFamily="34" charset="0"/>
              </a:rPr>
              <a:t>: </a:t>
            </a:r>
            <a:r>
              <a:rPr lang="en-GB" altLang="ja-JP" sz="1100" dirty="0" smtClean="0">
                <a:latin typeface="Calibri" pitchFamily="34" charset="0"/>
                <a:ea typeface="MS Mincho" pitchFamily="49" charset="-128"/>
                <a:cs typeface="Arial" pitchFamily="34" charset="0"/>
                <a:hlinkClick r:id="rId3"/>
              </a:rPr>
              <a:t>http://</a:t>
            </a:r>
            <a:r>
              <a:rPr lang="en-GB" altLang="ja-JP" sz="1100" dirty="0" smtClean="0">
                <a:latin typeface="Calibri" pitchFamily="34" charset="0"/>
                <a:ea typeface="MS Mincho" pitchFamily="49" charset="-128"/>
                <a:cs typeface="Arial" pitchFamily="34" charset="0"/>
                <a:hlinkClick r:id="rId3"/>
              </a:rPr>
              <a:t>apps1.eere.energy.gov/buildings/publications/pdfs/ssl/2010-lmc-final-jan-2012.pdf</a:t>
            </a:r>
            <a:r>
              <a:rPr lang="en-GB" altLang="ja-JP" sz="1100" dirty="0" smtClean="0">
                <a:latin typeface="Calibri" pitchFamily="34" charset="0"/>
                <a:ea typeface="MS Mincho" pitchFamily="49" charset="-128"/>
                <a:cs typeface="Arial" pitchFamily="34" charset="0"/>
              </a:rPr>
              <a:t>.</a:t>
            </a:r>
            <a:r>
              <a:rPr lang="fr-FR" altLang="ja-JP" sz="400" dirty="0" smtClean="0">
                <a:latin typeface="Arial" pitchFamily="34" charset="0"/>
                <a:cs typeface="Arial" pitchFamily="34" charset="0"/>
              </a:rPr>
              <a:t> </a:t>
            </a:r>
            <a:endParaRPr lang="fr-FR" altLang="ja-JP" dirty="0" smtClean="0">
              <a:latin typeface="Arial" pitchFamily="34" charset="0"/>
              <a:cs typeface="Arial" pitchFamily="34" charset="0"/>
            </a:endParaRPr>
          </a:p>
        </p:txBody>
      </p:sp>
      <p:pic>
        <p:nvPicPr>
          <p:cNvPr id="8" name="Picture 2"/>
          <p:cNvPicPr>
            <a:picLocks noChangeAspect="1" noChangeArrowheads="1"/>
          </p:cNvPicPr>
          <p:nvPr/>
        </p:nvPicPr>
        <p:blipFill>
          <a:blip r:embed="rId4" cstate="email"/>
          <a:srcRect/>
          <a:stretch>
            <a:fillRect/>
          </a:stretch>
        </p:blipFill>
        <p:spPr bwMode="auto">
          <a:xfrm>
            <a:off x="7486650" y="0"/>
            <a:ext cx="1657350" cy="295275"/>
          </a:xfrm>
          <a:prstGeom prst="rect">
            <a:avLst/>
          </a:prstGeom>
          <a:noFill/>
          <a:ln w="9525">
            <a:solidFill>
              <a:srgbClr val="B8B8B8"/>
            </a:solid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cxnSp>
        <p:nvCxnSpPr>
          <p:cNvPr id="12" name="Connecteur droit avec flèche 11"/>
          <p:cNvCxnSpPr/>
          <p:nvPr/>
        </p:nvCxnSpPr>
        <p:spPr>
          <a:xfrm flipV="1">
            <a:off x="1835696" y="5085184"/>
            <a:ext cx="1224136"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707904" y="5085184"/>
            <a:ext cx="1080120" cy="720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339752" y="5445224"/>
            <a:ext cx="648072" cy="276999"/>
          </a:xfrm>
          <a:prstGeom prst="rect">
            <a:avLst/>
          </a:prstGeom>
          <a:noFill/>
        </p:spPr>
        <p:txBody>
          <a:bodyPr wrap="square" rtlCol="0">
            <a:spAutoFit/>
          </a:bodyPr>
          <a:lstStyle/>
          <a:p>
            <a:r>
              <a:rPr lang="en-US" sz="1200" dirty="0" smtClean="0">
                <a:solidFill>
                  <a:srgbClr val="FF0000"/>
                </a:solidFill>
              </a:rPr>
              <a:t>+18%</a:t>
            </a:r>
            <a:endParaRPr lang="en-US" sz="1200" dirty="0">
              <a:solidFill>
                <a:srgbClr val="FF0000"/>
              </a:solidFill>
            </a:endParaRPr>
          </a:p>
        </p:txBody>
      </p:sp>
      <p:sp>
        <p:nvSpPr>
          <p:cNvPr id="19" name="ZoneTexte 18"/>
          <p:cNvSpPr txBox="1"/>
          <p:nvPr/>
        </p:nvSpPr>
        <p:spPr>
          <a:xfrm>
            <a:off x="3923928" y="5229200"/>
            <a:ext cx="648072" cy="276999"/>
          </a:xfrm>
          <a:prstGeom prst="rect">
            <a:avLst/>
          </a:prstGeom>
          <a:noFill/>
        </p:spPr>
        <p:txBody>
          <a:bodyPr wrap="square" rtlCol="0">
            <a:spAutoFit/>
          </a:bodyPr>
          <a:lstStyle/>
          <a:p>
            <a:r>
              <a:rPr lang="en-US" sz="1200" dirty="0" smtClean="0">
                <a:solidFill>
                  <a:srgbClr val="00B050"/>
                </a:solidFill>
              </a:rPr>
              <a:t>-2%</a:t>
            </a:r>
            <a:endParaRPr lang="en-US" sz="1200" dirty="0">
              <a:solidFill>
                <a:srgbClr val="00B050"/>
              </a:solidFill>
            </a:endParaRPr>
          </a:p>
        </p:txBody>
      </p:sp>
      <p:cxnSp>
        <p:nvCxnSpPr>
          <p:cNvPr id="20" name="Connecteur droit avec flèche 19"/>
          <p:cNvCxnSpPr/>
          <p:nvPr/>
        </p:nvCxnSpPr>
        <p:spPr>
          <a:xfrm>
            <a:off x="5436096" y="5013176"/>
            <a:ext cx="1224136" cy="86409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580112" y="5445224"/>
            <a:ext cx="648072" cy="276999"/>
          </a:xfrm>
          <a:prstGeom prst="rect">
            <a:avLst/>
          </a:prstGeom>
          <a:noFill/>
        </p:spPr>
        <p:txBody>
          <a:bodyPr wrap="square" rtlCol="0">
            <a:spAutoFit/>
          </a:bodyPr>
          <a:lstStyle/>
          <a:p>
            <a:r>
              <a:rPr lang="en-US" sz="1200" dirty="0" smtClean="0">
                <a:solidFill>
                  <a:srgbClr val="00B050"/>
                </a:solidFill>
              </a:rPr>
              <a:t>-23%</a:t>
            </a:r>
            <a:endParaRPr lang="en-US" sz="1200" dirty="0">
              <a:solidFill>
                <a:srgbClr val="00B050"/>
              </a:solidFill>
            </a:endParaRPr>
          </a:p>
        </p:txBody>
      </p:sp>
      <p:cxnSp>
        <p:nvCxnSpPr>
          <p:cNvPr id="23" name="Connecteur droit avec flèche 22"/>
          <p:cNvCxnSpPr/>
          <p:nvPr/>
        </p:nvCxnSpPr>
        <p:spPr>
          <a:xfrm>
            <a:off x="7236296" y="5013176"/>
            <a:ext cx="1152128" cy="28803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380312" y="5157192"/>
            <a:ext cx="648072" cy="276999"/>
          </a:xfrm>
          <a:prstGeom prst="rect">
            <a:avLst/>
          </a:prstGeom>
          <a:noFill/>
        </p:spPr>
        <p:txBody>
          <a:bodyPr wrap="square" rtlCol="0">
            <a:spAutoFit/>
          </a:bodyPr>
          <a:lstStyle/>
          <a:p>
            <a:r>
              <a:rPr lang="en-US" sz="1200" dirty="0" smtClean="0">
                <a:solidFill>
                  <a:srgbClr val="00B050"/>
                </a:solidFill>
              </a:rPr>
              <a:t>-9%</a:t>
            </a:r>
            <a:endParaRPr lang="en-US" sz="1200"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ce réservé du contenu 2"/>
          <p:cNvSpPr>
            <a:spLocks noGrp="1"/>
          </p:cNvSpPr>
          <p:nvPr>
            <p:ph idx="1"/>
          </p:nvPr>
        </p:nvSpPr>
        <p:spPr>
          <a:xfrm>
            <a:off x="251520" y="1700808"/>
            <a:ext cx="8640068" cy="3960812"/>
          </a:xfrm>
        </p:spPr>
        <p:txBody>
          <a:bodyPr/>
          <a:lstStyle/>
          <a:p>
            <a:pPr marL="0" indent="0">
              <a:lnSpc>
                <a:spcPct val="150000"/>
              </a:lnSpc>
              <a:buFont typeface="Wingdings 2" pitchFamily="18" charset="2"/>
              <a:buNone/>
            </a:pPr>
            <a:r>
              <a:rPr lang="da-DK" b="0" dirty="0" smtClean="0"/>
              <a:t>Taylor et al. (2005: 698): </a:t>
            </a:r>
            <a:r>
              <a:rPr lang="en-GB" b="0" dirty="0" smtClean="0"/>
              <a:t>eco-innovations </a:t>
            </a:r>
            <a:r>
              <a:rPr lang="en-GB" b="0" dirty="0" smtClean="0">
                <a:solidFill>
                  <a:srgbClr val="FF0000"/>
                </a:solidFill>
              </a:rPr>
              <a:t>safeguard public goods</a:t>
            </a:r>
            <a:r>
              <a:rPr lang="en-GB" b="0" dirty="0" smtClean="0"/>
              <a:t>, which are not necessarily protected by standard innovations: </a:t>
            </a:r>
          </a:p>
          <a:p>
            <a:pPr>
              <a:buFont typeface="Wingdings 2" pitchFamily="18" charset="2"/>
              <a:buNone/>
            </a:pPr>
            <a:endParaRPr lang="en-GB" b="0" dirty="0" smtClean="0"/>
          </a:p>
          <a:p>
            <a:pPr marL="179388" indent="-179388" algn="just">
              <a:lnSpc>
                <a:spcPct val="150000"/>
              </a:lnSpc>
              <a:buFont typeface="Wingdings 2" pitchFamily="18" charset="2"/>
              <a:buNone/>
            </a:pPr>
            <a:r>
              <a:rPr lang="en-GB" b="0" dirty="0" smtClean="0"/>
              <a:t>“‘Environmental technology’ refers to everything from ‘end-of-pipe’ pollution control technologies to alternative energy technologies that share the characteristic of helping to maintain the ‘public good’ of a clean environment.”</a:t>
            </a:r>
            <a:endParaRPr lang="fr-FR" b="0" dirty="0" smtClean="0"/>
          </a:p>
        </p:txBody>
      </p:sp>
      <p:pic>
        <p:nvPicPr>
          <p:cNvPr id="1026"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6"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dirty="0" smtClean="0">
                <a:ln>
                  <a:noFill/>
                </a:ln>
                <a:solidFill>
                  <a:schemeClr val="tx1"/>
                </a:solidFill>
                <a:effectLst/>
                <a:uLnTx/>
                <a:uFillTx/>
                <a:latin typeface="+mj-lt"/>
                <a:ea typeface="+mj-ea"/>
                <a:cs typeface="+mj-cs"/>
              </a:rPr>
              <a:t> Definitions </a:t>
            </a:r>
            <a:r>
              <a:rPr kumimoji="0" lang="en-US" sz="1400" b="0" i="0" u="none" strike="noStrike" kern="1200" cap="none" spc="0" normalizeH="0" baseline="0" dirty="0" smtClean="0">
                <a:ln>
                  <a:noFill/>
                </a:ln>
                <a:solidFill>
                  <a:schemeClr val="tx1"/>
                </a:solidFill>
                <a:effectLst/>
                <a:uLnTx/>
                <a:uFillTx/>
                <a:latin typeface="+mj-lt"/>
                <a:ea typeface="+mj-ea"/>
                <a:cs typeface="+mj-cs"/>
              </a:rPr>
              <a:t>(references in </a:t>
            </a:r>
            <a:r>
              <a:rPr kumimoji="0" lang="en-US" sz="1400" b="0" i="1" u="none" strike="noStrike" kern="1200" cap="none" spc="0" normalizeH="0" baseline="0" dirty="0" smtClean="0">
                <a:ln>
                  <a:noFill/>
                </a:ln>
                <a:solidFill>
                  <a:schemeClr val="tx1"/>
                </a:solidFill>
                <a:effectLst/>
                <a:uLnTx/>
                <a:uFillTx/>
                <a:latin typeface="+mj-lt"/>
                <a:ea typeface="+mj-ea"/>
                <a:cs typeface="+mj-cs"/>
              </a:rPr>
              <a:t>JEE</a:t>
            </a:r>
            <a:r>
              <a:rPr kumimoji="0" lang="en-US" sz="1400" b="0" i="0" u="none" strike="noStrike" kern="1200" cap="none" spc="0" normalizeH="0" baseline="0" dirty="0" smtClean="0">
                <a:ln>
                  <a:noFill/>
                </a:ln>
                <a:solidFill>
                  <a:schemeClr val="tx1"/>
                </a:solidFill>
                <a:effectLst/>
                <a:uLnTx/>
                <a:uFillTx/>
                <a:latin typeface="+mj-lt"/>
                <a:ea typeface="+mj-ea"/>
                <a:cs typeface="+mj-cs"/>
              </a:rPr>
              <a:t> paper) </a:t>
            </a:r>
            <a:endParaRPr kumimoji="0" lang="en-US" sz="2600" b="0" i="0" u="none" strike="noStrike" kern="1200" cap="none" spc="0" normalizeH="0" baseline="0" dirty="0" smtClean="0">
              <a:ln>
                <a:noFill/>
              </a:ln>
              <a:solidFill>
                <a:schemeClr val="tx1"/>
              </a:solidFill>
              <a:effectLst/>
              <a:uLnTx/>
              <a:uFillTx/>
              <a:latin typeface="+mj-lt"/>
              <a:ea typeface="+mj-ea"/>
              <a:cs typeface="+mj-cs"/>
            </a:endParaRPr>
          </a:p>
        </p:txBody>
      </p:sp>
      <p:sp>
        <p:nvSpPr>
          <p:cNvPr id="7" name="Rectangle 6"/>
          <p:cNvSpPr/>
          <p:nvPr/>
        </p:nvSpPr>
        <p:spPr>
          <a:xfrm>
            <a:off x="2123728" y="5877272"/>
            <a:ext cx="6048672" cy="430887"/>
          </a:xfrm>
          <a:prstGeom prst="rect">
            <a:avLst/>
          </a:prstGeom>
        </p:spPr>
        <p:txBody>
          <a:bodyPr wrap="square">
            <a:spAutoFit/>
          </a:bodyPr>
          <a:lstStyle/>
          <a:p>
            <a:pPr marL="538163" indent="-538163"/>
            <a:r>
              <a:rPr lang="en-GB" sz="1100" u="sng" dirty="0" smtClean="0"/>
              <a:t>Source</a:t>
            </a:r>
            <a:r>
              <a:rPr lang="en-GB" sz="1100" dirty="0" smtClean="0"/>
              <a:t>: Cecere, G., N. Corrocher, et al. (2014). Lock-in and path dependence: An evolutionary approach to eco-innovations. </a:t>
            </a:r>
            <a:r>
              <a:rPr lang="en-GB" sz="1100" i="1" dirty="0" smtClean="0"/>
              <a:t>Journal of Evolutionary Economics </a:t>
            </a:r>
            <a:r>
              <a:rPr lang="en-GB" sz="1100" dirty="0" smtClean="0"/>
              <a:t>24(5): 1037-1065.</a:t>
            </a:r>
            <a:endParaRPr lang="fr-FR" sz="1100"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9"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10"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7</a:t>
            </a:fld>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Final remarks</a:t>
            </a:r>
            <a:endParaRPr lang="en-GB" dirty="0"/>
          </a:p>
        </p:txBody>
      </p:sp>
      <p:sp>
        <p:nvSpPr>
          <p:cNvPr id="3" name="Espace réservé du contenu 2"/>
          <p:cNvSpPr>
            <a:spLocks noGrp="1"/>
          </p:cNvSpPr>
          <p:nvPr>
            <p:ph idx="1"/>
          </p:nvPr>
        </p:nvSpPr>
        <p:spPr>
          <a:xfrm>
            <a:off x="323528" y="1484784"/>
            <a:ext cx="8640960" cy="4680520"/>
          </a:xfrm>
        </p:spPr>
        <p:txBody>
          <a:bodyPr>
            <a:normAutofit fontScale="92500"/>
          </a:bodyPr>
          <a:lstStyle/>
          <a:p>
            <a:pPr>
              <a:lnSpc>
                <a:spcPct val="150000"/>
              </a:lnSpc>
              <a:buNone/>
            </a:pPr>
            <a:r>
              <a:rPr lang="en-GB" sz="2800" dirty="0" smtClean="0">
                <a:solidFill>
                  <a:srgbClr val="00B050"/>
                </a:solidFill>
              </a:rPr>
              <a:t>Eco-innovation needs social innovations:</a:t>
            </a:r>
          </a:p>
          <a:p>
            <a:pPr>
              <a:lnSpc>
                <a:spcPct val="150000"/>
              </a:lnSpc>
            </a:pPr>
            <a:endParaRPr lang="en-GB" sz="1100" dirty="0" smtClean="0"/>
          </a:p>
          <a:p>
            <a:pPr>
              <a:lnSpc>
                <a:spcPct val="150000"/>
              </a:lnSpc>
            </a:pPr>
            <a:r>
              <a:rPr lang="en-GB" dirty="0" smtClean="0">
                <a:solidFill>
                  <a:schemeClr val="accent1">
                    <a:lumMod val="60000"/>
                    <a:lumOff val="40000"/>
                  </a:schemeClr>
                </a:solidFill>
              </a:rPr>
              <a:t>Behavioural changes (ecodesign in firms</a:t>
            </a:r>
            <a:r>
              <a:rPr lang="en-GB" dirty="0" smtClean="0">
                <a:solidFill>
                  <a:schemeClr val="accent1">
                    <a:lumMod val="60000"/>
                    <a:lumOff val="40000"/>
                  </a:schemeClr>
                </a:solidFill>
              </a:rPr>
              <a:t>, responsible </a:t>
            </a:r>
            <a:r>
              <a:rPr lang="en-GB" dirty="0" smtClean="0">
                <a:solidFill>
                  <a:schemeClr val="accent1">
                    <a:lumMod val="60000"/>
                    <a:lumOff val="40000"/>
                  </a:schemeClr>
                </a:solidFill>
              </a:rPr>
              <a:t>consumers)</a:t>
            </a:r>
            <a:endParaRPr lang="en-GB" dirty="0" smtClean="0">
              <a:solidFill>
                <a:schemeClr val="accent1">
                  <a:lumMod val="60000"/>
                  <a:lumOff val="40000"/>
                </a:schemeClr>
              </a:solidFill>
            </a:endParaRPr>
          </a:p>
          <a:p>
            <a:pPr>
              <a:lnSpc>
                <a:spcPct val="150000"/>
              </a:lnSpc>
            </a:pPr>
            <a:r>
              <a:rPr lang="en-GB" dirty="0" smtClean="0">
                <a:solidFill>
                  <a:schemeClr val="accent1">
                    <a:lumMod val="60000"/>
                    <a:lumOff val="40000"/>
                  </a:schemeClr>
                </a:solidFill>
              </a:rPr>
              <a:t>Regulatory pressures</a:t>
            </a:r>
          </a:p>
          <a:p>
            <a:pPr>
              <a:lnSpc>
                <a:spcPct val="150000"/>
              </a:lnSpc>
            </a:pPr>
            <a:r>
              <a:rPr lang="en-GB" dirty="0" smtClean="0">
                <a:solidFill>
                  <a:schemeClr val="accent1">
                    <a:lumMod val="60000"/>
                    <a:lumOff val="40000"/>
                  </a:schemeClr>
                </a:solidFill>
              </a:rPr>
              <a:t>Knowledge diversity</a:t>
            </a:r>
          </a:p>
          <a:p>
            <a:pPr>
              <a:lnSpc>
                <a:spcPct val="150000"/>
              </a:lnSpc>
            </a:pPr>
            <a:r>
              <a:rPr lang="en-GB" dirty="0" smtClean="0">
                <a:solidFill>
                  <a:schemeClr val="accent1">
                    <a:lumMod val="60000"/>
                    <a:lumOff val="40000"/>
                  </a:schemeClr>
                </a:solidFill>
              </a:rPr>
              <a:t>Ecological awareness raising</a:t>
            </a:r>
          </a:p>
          <a:p>
            <a:pPr>
              <a:lnSpc>
                <a:spcPct val="150000"/>
              </a:lnSpc>
            </a:pPr>
            <a:r>
              <a:rPr lang="en-GB" dirty="0" smtClean="0">
                <a:solidFill>
                  <a:schemeClr val="accent1">
                    <a:lumMod val="60000"/>
                    <a:lumOff val="40000"/>
                  </a:schemeClr>
                </a:solidFill>
              </a:rPr>
              <a:t>…</a:t>
            </a:r>
          </a:p>
          <a:p>
            <a:pPr>
              <a:lnSpc>
                <a:spcPct val="150000"/>
              </a:lnSpc>
              <a:buNone/>
            </a:pPr>
            <a:endParaRPr lang="en-GB" sz="1300" dirty="0" smtClean="0">
              <a:solidFill>
                <a:schemeClr val="accent1">
                  <a:lumMod val="60000"/>
                  <a:lumOff val="40000"/>
                </a:schemeClr>
              </a:solidFill>
            </a:endParaRPr>
          </a:p>
          <a:p>
            <a:pPr algn="ctr">
              <a:lnSpc>
                <a:spcPct val="150000"/>
              </a:lnSpc>
              <a:buNone/>
            </a:pPr>
            <a:r>
              <a:rPr lang="en-GB" sz="2600" dirty="0" smtClean="0">
                <a:solidFill>
                  <a:srgbClr val="7030A0"/>
                </a:solidFill>
              </a:rPr>
              <a:t>Studying past transitions helps us shape future ones.</a:t>
            </a:r>
            <a:endParaRPr lang="en-GB" sz="2600" dirty="0">
              <a:solidFill>
                <a:srgbClr val="7030A0"/>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70</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0"/>
            <a:ext cx="9144000" cy="1052736"/>
          </a:xfrm>
          <a:prstGeom prst="rect">
            <a:avLst/>
          </a:prstGeom>
          <a:solidFill>
            <a:schemeClr val="bg1">
              <a:lumMod val="75000"/>
            </a:schemeClr>
          </a:solidFill>
          <a:ln w="9525">
            <a:noFill/>
            <a:miter lim="800000"/>
            <a:headEnd/>
            <a:tailEnd/>
          </a:ln>
        </p:spPr>
        <p:txBody>
          <a:bodyPr vert="horz" wrap="square" lIns="0" tIns="0" rIns="0" bIns="0" numCol="1" anchor="ctr" anchorCtr="0" compatLnSpc="1">
            <a:prstTxWarp prst="textNoShape">
              <a:avLst/>
            </a:prstTxWarp>
            <a:normAutofit/>
          </a:bodyPr>
          <a:lstStyle/>
          <a:p>
            <a:pPr marL="265113" indent="-265113" algn="ctr" fontAlgn="base">
              <a:spcBef>
                <a:spcPct val="0"/>
              </a:spcBef>
              <a:spcAft>
                <a:spcPct val="40000"/>
              </a:spcAft>
              <a:buClr>
                <a:schemeClr val="tx2"/>
              </a:buClr>
              <a:buFont typeface="Wingdings" pitchFamily="2" charset="2"/>
              <a:buNone/>
            </a:pPr>
            <a:r>
              <a:rPr lang="en-GB" sz="32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Thank you.</a:t>
            </a:r>
            <a:endParaRPr lang="en-GB" sz="32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Rectangle 4"/>
          <p:cNvSpPr/>
          <p:nvPr/>
        </p:nvSpPr>
        <p:spPr>
          <a:xfrm>
            <a:off x="2627784" y="2924944"/>
            <a:ext cx="3647152" cy="923330"/>
          </a:xfrm>
          <a:prstGeom prst="rect">
            <a:avLst/>
          </a:prstGeom>
        </p:spPr>
        <p:txBody>
          <a:bodyPr wrap="none">
            <a:spAutoFit/>
          </a:bodyPr>
          <a:lstStyle/>
          <a:p>
            <a:r>
              <a:rPr lang="fr-FR" dirty="0" smtClean="0">
                <a:hlinkClick r:id="rId2"/>
              </a:rPr>
              <a:t>http://gossart.wp.mines-telecom.fr</a:t>
            </a:r>
            <a:endParaRPr lang="fr-FR" dirty="0" smtClean="0"/>
          </a:p>
          <a:p>
            <a:endParaRPr lang="fr-FR" dirty="0" smtClean="0"/>
          </a:p>
          <a:p>
            <a:pPr algn="ctr"/>
            <a:r>
              <a:rPr lang="fr-FR" dirty="0" smtClean="0">
                <a:hlinkClick r:id="rId3"/>
              </a:rPr>
              <a:t>Cedric.Gossart@telecom-em.eu</a:t>
            </a:r>
            <a:r>
              <a:rPr lang="fr-FR" dirty="0" smtClean="0"/>
              <a:t>  </a:t>
            </a:r>
            <a:endParaRPr lang="fr-FR" dirty="0"/>
          </a:p>
        </p:txBody>
      </p:sp>
      <p:sp>
        <p:nvSpPr>
          <p:cNvPr id="8" name="Rectangle 7"/>
          <p:cNvSpPr/>
          <p:nvPr/>
        </p:nvSpPr>
        <p:spPr>
          <a:xfrm>
            <a:off x="0" y="4149080"/>
            <a:ext cx="8964488" cy="1038746"/>
          </a:xfrm>
          <a:prstGeom prst="rect">
            <a:avLst/>
          </a:prstGeom>
        </p:spPr>
        <p:txBody>
          <a:bodyPr wrap="square">
            <a:spAutoFit/>
          </a:bodyPr>
          <a:lstStyle/>
          <a:p>
            <a:pPr marL="457200" indent="-457200" algn="ctr">
              <a:lnSpc>
                <a:spcPct val="150000"/>
              </a:lnSpc>
            </a:pPr>
            <a:r>
              <a:rPr lang="en-GB" dirty="0" smtClean="0"/>
              <a:t>Co-animator of the interdisciplinary  </a:t>
            </a:r>
            <a:r>
              <a:rPr lang="en-GB" b="1" dirty="0" smtClean="0">
                <a:solidFill>
                  <a:srgbClr val="00B050"/>
                </a:solidFill>
              </a:rPr>
              <a:t>ICT &amp; Environment</a:t>
            </a:r>
            <a:r>
              <a:rPr lang="en-GB" dirty="0" smtClean="0">
                <a:solidFill>
                  <a:srgbClr val="00B050"/>
                </a:solidFill>
              </a:rPr>
              <a:t> </a:t>
            </a:r>
            <a:r>
              <a:rPr lang="en-GB" b="1" dirty="0" smtClean="0">
                <a:solidFill>
                  <a:srgbClr val="00B050"/>
                </a:solidFill>
              </a:rPr>
              <a:t>Research Network  </a:t>
            </a:r>
            <a:r>
              <a:rPr lang="en-GB" dirty="0" smtClean="0"/>
              <a:t>of  IMT</a:t>
            </a:r>
          </a:p>
          <a:p>
            <a:pPr marL="457200" indent="-457200" algn="ctr">
              <a:lnSpc>
                <a:spcPct val="150000"/>
              </a:lnSpc>
            </a:pPr>
            <a:endParaRPr lang="en-GB" sz="1100" b="1" dirty="0" smtClean="0"/>
          </a:p>
          <a:p>
            <a:pPr marL="457200" indent="-457200" algn="ctr"/>
            <a:r>
              <a:rPr lang="en-GB" dirty="0" smtClean="0">
                <a:solidFill>
                  <a:srgbClr val="FF0000"/>
                </a:solidFill>
                <a:hlinkClick r:id="rId4"/>
              </a:rPr>
              <a:t>http://rt08.wp.mines-telecom.fr</a:t>
            </a:r>
            <a:r>
              <a:rPr lang="en-GB" dirty="0" smtClean="0">
                <a:solidFill>
                  <a:srgbClr val="FF0000"/>
                </a:solidFill>
              </a:rPr>
              <a:t> </a:t>
            </a:r>
          </a:p>
        </p:txBody>
      </p:sp>
      <p:cxnSp>
        <p:nvCxnSpPr>
          <p:cNvPr id="10" name="Connecteur droit 9"/>
          <p:cNvCxnSpPr/>
          <p:nvPr/>
        </p:nvCxnSpPr>
        <p:spPr>
          <a:xfrm>
            <a:off x="179512" y="4005064"/>
            <a:ext cx="8712968" cy="0"/>
          </a:xfrm>
          <a:prstGeom prst="line">
            <a:avLst/>
          </a:prstGeom>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5" cstate="email"/>
          <a:srcRect/>
          <a:stretch>
            <a:fillRect/>
          </a:stretch>
        </p:blipFill>
        <p:spPr bwMode="auto">
          <a:xfrm>
            <a:off x="827584" y="1268760"/>
            <a:ext cx="7142729" cy="1440160"/>
          </a:xfrm>
          <a:prstGeom prst="rect">
            <a:avLst/>
          </a:prstGeom>
          <a:noFill/>
          <a:ln w="9525">
            <a:noFill/>
            <a:miter lim="800000"/>
            <a:headEnd/>
            <a:tailEnd/>
          </a:ln>
        </p:spPr>
      </p:pic>
      <p:pic>
        <p:nvPicPr>
          <p:cNvPr id="24579" name="Picture 3"/>
          <p:cNvPicPr>
            <a:picLocks noChangeAspect="1" noChangeArrowheads="1"/>
          </p:cNvPicPr>
          <p:nvPr/>
        </p:nvPicPr>
        <p:blipFill>
          <a:blip r:embed="rId6" cstate="email"/>
          <a:srcRect/>
          <a:stretch>
            <a:fillRect/>
          </a:stretch>
        </p:blipFill>
        <p:spPr bwMode="auto">
          <a:xfrm>
            <a:off x="3203848" y="5373216"/>
            <a:ext cx="883915" cy="819630"/>
          </a:xfrm>
          <a:prstGeom prst="rect">
            <a:avLst/>
          </a:prstGeom>
          <a:noFill/>
          <a:ln w="9525">
            <a:noFill/>
            <a:miter lim="800000"/>
            <a:headEnd/>
            <a:tailEnd/>
          </a:ln>
        </p:spPr>
      </p:pic>
      <p:pic>
        <p:nvPicPr>
          <p:cNvPr id="11" name="Picture 2" descr="C:\Users\gossart\Documents\zStock\IMT\logos &amp; autres PR docs\Logo_IMT50.jpg"/>
          <p:cNvPicPr>
            <a:picLocks noChangeAspect="1" noChangeArrowheads="1"/>
          </p:cNvPicPr>
          <p:nvPr/>
        </p:nvPicPr>
        <p:blipFill>
          <a:blip r:embed="rId7" cstate="email"/>
          <a:srcRect/>
          <a:stretch>
            <a:fillRect/>
          </a:stretch>
        </p:blipFill>
        <p:spPr bwMode="auto">
          <a:xfrm>
            <a:off x="4572000" y="5301208"/>
            <a:ext cx="1080120" cy="973629"/>
          </a:xfrm>
          <a:prstGeom prst="rect">
            <a:avLst/>
          </a:prstGeom>
          <a:noFill/>
        </p:spPr>
      </p:pic>
      <p:sp>
        <p:nvSpPr>
          <p:cNvPr id="16" name="Espace réservé du pied de page 4"/>
          <p:cNvSpPr txBox="1">
            <a:spLocks/>
          </p:cNvSpPr>
          <p:nvPr/>
        </p:nvSpPr>
        <p:spPr>
          <a:xfrm>
            <a:off x="4067944" y="6453336"/>
            <a:ext cx="4104456" cy="28799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schemeClr val="bg1"/>
                </a:solidFill>
                <a:effectLst/>
                <a:uLnTx/>
                <a:uFillTx/>
                <a:latin typeface="+mn-lt"/>
                <a:ea typeface="+mn-ea"/>
                <a:cs typeface="+mn-cs"/>
              </a:rPr>
              <a:t>Télécom École de Management</a:t>
            </a:r>
            <a:endParaRPr kumimoji="0" lang="fr-FR"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Espace réservé de la date 12"/>
          <p:cNvSpPr txBox="1">
            <a:spLocks/>
          </p:cNvSpPr>
          <p:nvPr/>
        </p:nvSpPr>
        <p:spPr>
          <a:xfrm>
            <a:off x="539552" y="6453336"/>
            <a:ext cx="870010" cy="28799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chemeClr val="bg1"/>
                </a:solidFill>
                <a:effectLst/>
                <a:uLnTx/>
                <a:uFillTx/>
                <a:latin typeface="+mn-lt"/>
                <a:ea typeface="+mn-ea"/>
                <a:cs typeface="+mn-cs"/>
              </a:rPr>
              <a:t>09/09/2015</a:t>
            </a:r>
            <a:endParaRPr kumimoji="0" lang="fr-FR"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Espace réservé du numéro de diapositive 5"/>
          <p:cNvSpPr>
            <a:spLocks noGrp="1"/>
          </p:cNvSpPr>
          <p:nvPr>
            <p:ph type="sldNum" sz="quarter" idx="4294967295"/>
          </p:nvPr>
        </p:nvSpPr>
        <p:spPr>
          <a:xfrm>
            <a:off x="6466" y="6453336"/>
            <a:ext cx="533086" cy="287992"/>
          </a:xfrm>
          <a:prstGeom prst="rect">
            <a:avLst/>
          </a:prstGeom>
        </p:spPr>
        <p:txBody>
          <a:bodyPr/>
          <a:lstStyle/>
          <a:p>
            <a:pPr algn="ctr"/>
            <a:fld id="{3A5F5595-61AE-4AA6-B423-33EDBD1DAE12}" type="slidenum">
              <a:rPr lang="fr-FR" sz="1000" b="1" smtClean="0">
                <a:solidFill>
                  <a:schemeClr val="bg1"/>
                </a:solidFill>
              </a:rPr>
              <a:pPr algn="ctr"/>
              <a:t>71</a:t>
            </a:fld>
            <a:endParaRPr lang="fr-FR" sz="105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251520" y="1124744"/>
            <a:ext cx="6769100" cy="720080"/>
          </a:xfrm>
        </p:spPr>
        <p:txBody>
          <a:bodyPr/>
          <a:lstStyle/>
          <a:p>
            <a:pPr>
              <a:buFont typeface="Arial" pitchFamily="34" charset="0"/>
              <a:buChar char="•"/>
            </a:pPr>
            <a:r>
              <a:rPr lang="en-US" dirty="0" smtClean="0">
                <a:solidFill>
                  <a:schemeClr val="tx1"/>
                </a:solidFill>
              </a:rPr>
              <a:t> Definitions </a:t>
            </a:r>
            <a:r>
              <a:rPr lang="en-US" sz="1400" b="0" dirty="0" smtClean="0">
                <a:solidFill>
                  <a:schemeClr val="tx1"/>
                </a:solidFill>
              </a:rPr>
              <a:t>(references in </a:t>
            </a:r>
            <a:r>
              <a:rPr lang="en-US" sz="1400" b="0" i="1" dirty="0" smtClean="0">
                <a:solidFill>
                  <a:schemeClr val="tx1"/>
                </a:solidFill>
              </a:rPr>
              <a:t>JEE</a:t>
            </a:r>
            <a:r>
              <a:rPr lang="en-US" sz="1400" b="0" dirty="0" smtClean="0">
                <a:solidFill>
                  <a:schemeClr val="tx1"/>
                </a:solidFill>
              </a:rPr>
              <a:t> paper) </a:t>
            </a:r>
            <a:endParaRPr lang="en-US" b="0" dirty="0" smtClean="0">
              <a:solidFill>
                <a:schemeClr val="tx1"/>
              </a:solidFill>
            </a:endParaRPr>
          </a:p>
        </p:txBody>
      </p:sp>
      <p:sp>
        <p:nvSpPr>
          <p:cNvPr id="32771" name="Espace réservé du contenu 2"/>
          <p:cNvSpPr>
            <a:spLocks noGrp="1"/>
          </p:cNvSpPr>
          <p:nvPr>
            <p:ph idx="1"/>
          </p:nvPr>
        </p:nvSpPr>
        <p:spPr>
          <a:xfrm>
            <a:off x="179512" y="2060848"/>
            <a:ext cx="8712076" cy="3599731"/>
          </a:xfrm>
        </p:spPr>
        <p:txBody>
          <a:bodyPr>
            <a:normAutofit/>
          </a:bodyPr>
          <a:lstStyle/>
          <a:p>
            <a:pPr marL="0" indent="0">
              <a:lnSpc>
                <a:spcPct val="150000"/>
              </a:lnSpc>
              <a:buFont typeface="Wingdings 2" pitchFamily="18" charset="2"/>
              <a:buNone/>
              <a:tabLst>
                <a:tab pos="0" algn="l"/>
              </a:tabLst>
            </a:pPr>
            <a:r>
              <a:rPr lang="en-GB" b="0" dirty="0" err="1" smtClean="0"/>
              <a:t>Rennings</a:t>
            </a:r>
            <a:r>
              <a:rPr lang="en-GB" b="0" dirty="0" smtClean="0"/>
              <a:t> (2013: 333): eco-innovations (EI) </a:t>
            </a:r>
            <a:r>
              <a:rPr lang="en-GB" b="0" dirty="0" smtClean="0"/>
              <a:t>can be a </a:t>
            </a:r>
            <a:r>
              <a:rPr lang="en-GB" b="0" dirty="0" smtClean="0">
                <a:solidFill>
                  <a:srgbClr val="FF0000"/>
                </a:solidFill>
              </a:rPr>
              <a:t>byproduct of other innovations</a:t>
            </a:r>
            <a:r>
              <a:rPr lang="en-GB" b="0" dirty="0" smtClean="0"/>
              <a:t>: </a:t>
            </a:r>
            <a:endParaRPr lang="en-GB" b="0" dirty="0" smtClean="0"/>
          </a:p>
          <a:p>
            <a:pPr>
              <a:buFont typeface="Wingdings 2" pitchFamily="18" charset="2"/>
              <a:buNone/>
            </a:pPr>
            <a:endParaRPr lang="en-GB" sz="1600" b="0" dirty="0" smtClean="0"/>
          </a:p>
          <a:p>
            <a:pPr marL="88900" indent="-88900" algn="just">
              <a:lnSpc>
                <a:spcPct val="150000"/>
              </a:lnSpc>
              <a:buFont typeface="Wingdings 2" pitchFamily="18" charset="2"/>
              <a:buNone/>
            </a:pPr>
            <a:r>
              <a:rPr lang="en-GB" b="0" dirty="0" smtClean="0"/>
              <a:t>“Environmental innovations consist of new or modified processes, techniques, practices, systems and products to avoid or to reduce environmental harms. Environmental innovations </a:t>
            </a:r>
            <a:r>
              <a:rPr lang="en-GB" b="0" dirty="0" smtClean="0">
                <a:solidFill>
                  <a:srgbClr val="FF0000"/>
                </a:solidFill>
              </a:rPr>
              <a:t>may be developed with or without the explicit aim of reducing environmental harm</a:t>
            </a:r>
            <a:r>
              <a:rPr lang="en-GB" b="0" dirty="0" smtClean="0"/>
              <a:t>.”</a:t>
            </a:r>
            <a:endParaRPr lang="fr-FR" b="0" dirty="0" smtClean="0"/>
          </a:p>
        </p:txBody>
      </p:sp>
      <p:sp>
        <p:nvSpPr>
          <p:cNvPr id="4" name="Rectangle 3"/>
          <p:cNvSpPr/>
          <p:nvPr/>
        </p:nvSpPr>
        <p:spPr>
          <a:xfrm>
            <a:off x="2123728" y="5877272"/>
            <a:ext cx="6048672" cy="430887"/>
          </a:xfrm>
          <a:prstGeom prst="rect">
            <a:avLst/>
          </a:prstGeom>
        </p:spPr>
        <p:txBody>
          <a:bodyPr wrap="square">
            <a:spAutoFit/>
          </a:bodyPr>
          <a:lstStyle/>
          <a:p>
            <a:pPr marL="538163" indent="-538163"/>
            <a:r>
              <a:rPr lang="en-GB" sz="1100" u="sng" dirty="0" smtClean="0"/>
              <a:t>Source</a:t>
            </a:r>
            <a:r>
              <a:rPr lang="en-GB" sz="1100" dirty="0" smtClean="0"/>
              <a:t>: Cecere, G., N. Corrocher, et al. (2014). Lock-in and path dependence: An evolutionary approach to eco-innovations. </a:t>
            </a:r>
            <a:r>
              <a:rPr lang="en-GB" sz="1100" i="1" dirty="0" smtClean="0"/>
              <a:t>Journal of Evolutionary Economics </a:t>
            </a:r>
            <a:r>
              <a:rPr lang="en-GB" sz="1100" dirty="0" smtClean="0"/>
              <a:t>24(5): 1037-1065.</a:t>
            </a:r>
            <a:endParaRPr lang="fr-FR" sz="1100" dirty="0"/>
          </a:p>
        </p:txBody>
      </p:sp>
      <p:sp>
        <p:nvSpPr>
          <p:cNvPr id="5" name="Titre 6"/>
          <p:cNvSpPr txBox="1">
            <a:spLocks/>
          </p:cNvSpPr>
          <p:nvPr/>
        </p:nvSpPr>
        <p:spPr>
          <a:xfrm>
            <a:off x="1547664" y="188640"/>
            <a:ext cx="7139136" cy="8640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tx2"/>
                </a:solidFill>
                <a:effectLst/>
                <a:uLnTx/>
                <a:uFillTx/>
                <a:latin typeface="+mj-lt"/>
                <a:ea typeface="+mj-ea"/>
                <a:cs typeface="+mj-cs"/>
              </a:rPr>
              <a:t>I. What is eco-innovation?</a:t>
            </a:r>
            <a:endParaRPr kumimoji="0" lang="fr-FR" sz="26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8</a:t>
            </a:fld>
            <a:endParaRPr lang="fr-FR" dirty="0"/>
          </a:p>
        </p:txBody>
      </p:sp>
      <p:pic>
        <p:nvPicPr>
          <p:cNvPr id="10" name="Picture 2"/>
          <p:cNvPicPr>
            <a:picLocks noChangeAspect="1" noChangeArrowheads="1"/>
          </p:cNvPicPr>
          <p:nvPr/>
        </p:nvPicPr>
        <p:blipFill>
          <a:blip r:embed="rId2" cstate="email"/>
          <a:srcRect/>
          <a:stretch>
            <a:fillRect/>
          </a:stretch>
        </p:blipFill>
        <p:spPr bwMode="auto">
          <a:xfrm>
            <a:off x="6228184" y="0"/>
            <a:ext cx="2915816" cy="284612"/>
          </a:xfrm>
          <a:prstGeom prst="rect">
            <a:avLst/>
          </a:prstGeom>
          <a:noFill/>
          <a:ln w="9525">
            <a:solidFill>
              <a:srgbClr val="B8B8B8"/>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contenu 2"/>
          <p:cNvSpPr>
            <a:spLocks noGrp="1"/>
          </p:cNvSpPr>
          <p:nvPr>
            <p:ph idx="1"/>
          </p:nvPr>
        </p:nvSpPr>
        <p:spPr>
          <a:xfrm>
            <a:off x="179512" y="1484784"/>
            <a:ext cx="8820472" cy="3816350"/>
          </a:xfrm>
        </p:spPr>
        <p:txBody>
          <a:bodyPr/>
          <a:lstStyle/>
          <a:p>
            <a:pPr>
              <a:lnSpc>
                <a:spcPct val="150000"/>
              </a:lnSpc>
              <a:buFont typeface="Wingdings 2" pitchFamily="18" charset="2"/>
              <a:buNone/>
            </a:pPr>
            <a:r>
              <a:rPr lang="en-GB" b="0" dirty="0" smtClean="0"/>
              <a:t>European Commission (2011):</a:t>
            </a:r>
          </a:p>
          <a:p>
            <a:pPr>
              <a:lnSpc>
                <a:spcPct val="150000"/>
              </a:lnSpc>
              <a:buFont typeface="Wingdings 2" pitchFamily="18" charset="2"/>
              <a:buNone/>
            </a:pPr>
            <a:endParaRPr lang="en-GB" sz="1050" b="0" dirty="0" smtClean="0"/>
          </a:p>
          <a:p>
            <a:pPr marL="92075" indent="-92075" algn="just">
              <a:lnSpc>
                <a:spcPct val="150000"/>
              </a:lnSpc>
              <a:buFont typeface="Wingdings 2" pitchFamily="18" charset="2"/>
              <a:buNone/>
            </a:pPr>
            <a:r>
              <a:rPr lang="en-GB" b="0" dirty="0" smtClean="0"/>
              <a:t>“Eco-innovation is any form of innovation resulting in or aiming at significant and demonstrable progress towards the goal of </a:t>
            </a:r>
            <a:r>
              <a:rPr lang="en-GB" b="0" dirty="0" smtClean="0">
                <a:solidFill>
                  <a:srgbClr val="FF0000"/>
                </a:solidFill>
              </a:rPr>
              <a:t>sustainable development</a:t>
            </a:r>
            <a:r>
              <a:rPr lang="en-GB" b="0" dirty="0" smtClean="0"/>
              <a:t>, through reducing impacts on the environment, enhancing resilience to environmental pressures, or achieving a more efficient and responsible use of natural resources”</a:t>
            </a:r>
            <a:endParaRPr lang="fr-FR" b="0" dirty="0" smtClean="0"/>
          </a:p>
        </p:txBody>
      </p:sp>
      <p:sp>
        <p:nvSpPr>
          <p:cNvPr id="35844" name="Rectangle 4"/>
          <p:cNvSpPr>
            <a:spLocks noChangeArrowheads="1"/>
          </p:cNvSpPr>
          <p:nvPr/>
        </p:nvSpPr>
        <p:spPr bwMode="auto">
          <a:xfrm>
            <a:off x="1879704" y="5373216"/>
            <a:ext cx="7264296" cy="338554"/>
          </a:xfrm>
          <a:prstGeom prst="rect">
            <a:avLst/>
          </a:prstGeom>
          <a:noFill/>
          <a:ln w="9525">
            <a:noFill/>
            <a:miter lim="800000"/>
            <a:headEnd/>
            <a:tailEnd/>
          </a:ln>
        </p:spPr>
        <p:txBody>
          <a:bodyPr wrap="none">
            <a:spAutoFit/>
          </a:bodyPr>
          <a:lstStyle/>
          <a:p>
            <a:r>
              <a:rPr lang="en-GB" sz="1600" i="1" u="sng" dirty="0"/>
              <a:t>NB</a:t>
            </a:r>
            <a:r>
              <a:rPr lang="en-GB" sz="1600" i="1" dirty="0"/>
              <a:t>: Other definitions are </a:t>
            </a:r>
            <a:r>
              <a:rPr lang="en-GB" sz="1600" i="1" dirty="0" smtClean="0"/>
              <a:t>listed </a:t>
            </a:r>
            <a:r>
              <a:rPr lang="en-GB" sz="1600" i="1" dirty="0"/>
              <a:t>in the Table A1 of the JEE paper (in appendix).</a:t>
            </a:r>
            <a:endParaRPr lang="fr-FR" sz="1600" i="1" dirty="0"/>
          </a:p>
        </p:txBody>
      </p:sp>
      <p:pic>
        <p:nvPicPr>
          <p:cNvPr id="5" name="Picture 2"/>
          <p:cNvPicPr>
            <a:picLocks noChangeAspect="1" noChangeArrowheads="1"/>
          </p:cNvPicPr>
          <p:nvPr/>
        </p:nvPicPr>
        <p:blipFill>
          <a:blip r:embed="rId3" cstate="email"/>
          <a:srcRect/>
          <a:stretch>
            <a:fillRect/>
          </a:stretch>
        </p:blipFill>
        <p:spPr bwMode="auto">
          <a:xfrm>
            <a:off x="6228184" y="0"/>
            <a:ext cx="2915816" cy="284612"/>
          </a:xfrm>
          <a:prstGeom prst="rect">
            <a:avLst/>
          </a:prstGeom>
          <a:noFill/>
          <a:ln w="9525">
            <a:solidFill>
              <a:srgbClr val="B8B8B8"/>
            </a:solidFill>
            <a:miter lim="800000"/>
            <a:headEnd/>
            <a:tailEnd/>
          </a:ln>
        </p:spPr>
      </p:pic>
      <p:sp>
        <p:nvSpPr>
          <p:cNvPr id="6"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smtClean="0"/>
              <a:t>09/09/2015</a:t>
            </a:r>
            <a:endParaRPr lang="fr-FR"/>
          </a:p>
        </p:txBody>
      </p:sp>
      <p:sp>
        <p:nvSpPr>
          <p:cNvPr id="8"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9</a:t>
            </a:fld>
            <a:endParaRPr lang="fr-FR" dirty="0"/>
          </a:p>
        </p:txBody>
      </p:sp>
      <p:sp>
        <p:nvSpPr>
          <p:cNvPr id="9" name="Titre 1"/>
          <p:cNvSpPr txBox="1">
            <a:spLocks/>
          </p:cNvSpPr>
          <p:nvPr/>
        </p:nvSpPr>
        <p:spPr>
          <a:xfrm>
            <a:off x="1475656" y="332656"/>
            <a:ext cx="6769100" cy="7200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dirty="0" smtClean="0">
                <a:ln>
                  <a:noFill/>
                </a:ln>
                <a:solidFill>
                  <a:schemeClr val="tx1"/>
                </a:solidFill>
                <a:effectLst/>
                <a:uLnTx/>
                <a:uFillTx/>
                <a:latin typeface="+mj-lt"/>
                <a:ea typeface="+mj-ea"/>
                <a:cs typeface="+mj-cs"/>
              </a:rPr>
              <a:t> Definitions </a:t>
            </a:r>
            <a:r>
              <a:rPr kumimoji="0" lang="en-US" sz="1400" b="0" i="0" u="none" strike="noStrike" kern="1200" cap="none" spc="0" normalizeH="0" baseline="0" dirty="0" smtClean="0">
                <a:ln>
                  <a:noFill/>
                </a:ln>
                <a:solidFill>
                  <a:schemeClr val="tx1"/>
                </a:solidFill>
                <a:effectLst/>
                <a:uLnTx/>
                <a:uFillTx/>
                <a:latin typeface="+mj-lt"/>
                <a:ea typeface="+mj-ea"/>
                <a:cs typeface="+mj-cs"/>
              </a:rPr>
              <a:t>(references in </a:t>
            </a:r>
            <a:r>
              <a:rPr kumimoji="0" lang="en-US" sz="1400" b="0" i="1" u="none" strike="noStrike" kern="1200" cap="none" spc="0" normalizeH="0" baseline="0" dirty="0" smtClean="0">
                <a:ln>
                  <a:noFill/>
                </a:ln>
                <a:solidFill>
                  <a:schemeClr val="tx1"/>
                </a:solidFill>
                <a:effectLst/>
                <a:uLnTx/>
                <a:uFillTx/>
                <a:latin typeface="+mj-lt"/>
                <a:ea typeface="+mj-ea"/>
                <a:cs typeface="+mj-cs"/>
              </a:rPr>
              <a:t>JEE</a:t>
            </a:r>
            <a:r>
              <a:rPr kumimoji="0" lang="en-US" sz="1400" b="0" i="0" u="none" strike="noStrike" kern="1200" cap="none" spc="0" normalizeH="0" baseline="0" dirty="0" smtClean="0">
                <a:ln>
                  <a:noFill/>
                </a:ln>
                <a:solidFill>
                  <a:schemeClr val="tx1"/>
                </a:solidFill>
                <a:effectLst/>
                <a:uLnTx/>
                <a:uFillTx/>
                <a:latin typeface="+mj-lt"/>
                <a:ea typeface="+mj-ea"/>
                <a:cs typeface="+mj-cs"/>
              </a:rPr>
              <a:t> paper) </a:t>
            </a:r>
            <a:endParaRPr kumimoji="0" lang="en-US" sz="2600" b="0" i="0" u="none" strike="noStrike" kern="1200" cap="none" spc="0" normalizeH="0" baseline="0" dirty="0" smtClean="0">
              <a:ln>
                <a:noFill/>
              </a:ln>
              <a:solidFill>
                <a:schemeClr val="tx1"/>
              </a:solidFill>
              <a:effectLst/>
              <a:uLnTx/>
              <a:uFillTx/>
              <a:latin typeface="+mj-lt"/>
              <a:ea typeface="+mj-ea"/>
              <a:cs typeface="+mj-cs"/>
            </a:endParaRPr>
          </a:p>
        </p:txBody>
      </p:sp>
      <p:sp>
        <p:nvSpPr>
          <p:cNvPr id="10" name="Rectangle 9"/>
          <p:cNvSpPr/>
          <p:nvPr/>
        </p:nvSpPr>
        <p:spPr>
          <a:xfrm>
            <a:off x="2123728" y="5877272"/>
            <a:ext cx="6048672" cy="430887"/>
          </a:xfrm>
          <a:prstGeom prst="rect">
            <a:avLst/>
          </a:prstGeom>
        </p:spPr>
        <p:txBody>
          <a:bodyPr wrap="square">
            <a:spAutoFit/>
          </a:bodyPr>
          <a:lstStyle/>
          <a:p>
            <a:pPr marL="538163" indent="-538163"/>
            <a:r>
              <a:rPr lang="en-GB" sz="1100" u="sng" dirty="0" smtClean="0"/>
              <a:t>Source</a:t>
            </a:r>
            <a:r>
              <a:rPr lang="en-GB" sz="1100" dirty="0" smtClean="0"/>
              <a:t>: Cecere, G., N. Corrocher, et al. (2014). Lock-in and path dependence: An evolutionary approach to eco-innovations. </a:t>
            </a:r>
            <a:r>
              <a:rPr lang="en-GB" sz="1100" i="1" dirty="0" smtClean="0"/>
              <a:t>Journal of Evolutionary Economics </a:t>
            </a:r>
            <a:r>
              <a:rPr lang="en-GB" sz="1100" dirty="0" smtClean="0"/>
              <a:t>24(5): 1037-1065.</a:t>
            </a:r>
            <a:endParaRPr lang="fr-FR"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Télécom Bretagne">
  <a:themeElements>
    <a:clrScheme name="Personnalisé 1">
      <a:dk1>
        <a:sysClr val="windowText" lastClr="000000"/>
      </a:dk1>
      <a:lt1>
        <a:sysClr val="window" lastClr="FFFFFF"/>
      </a:lt1>
      <a:dk2>
        <a:srgbClr val="7A1452"/>
      </a:dk2>
      <a:lt2>
        <a:srgbClr val="B8B8B8"/>
      </a:lt2>
      <a:accent1>
        <a:srgbClr val="001489"/>
      </a:accent1>
      <a:accent2>
        <a:srgbClr val="6D5047"/>
      </a:accent2>
      <a:accent3>
        <a:srgbClr val="7A1452"/>
      </a:accent3>
      <a:accent4>
        <a:srgbClr val="7A1452"/>
      </a:accent4>
      <a:accent5>
        <a:srgbClr val="7A1452"/>
      </a:accent5>
      <a:accent6>
        <a:srgbClr val="7A1452"/>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4064</Words>
  <Application>Microsoft Office PowerPoint</Application>
  <PresentationFormat>Affichage à l'écran (4:3)</PresentationFormat>
  <Paragraphs>616</Paragraphs>
  <Slides>71</Slides>
  <Notes>10</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Modèle Télécom Bretagne</vt:lpstr>
      <vt:lpstr>The social aspects of eco-innovation</vt:lpstr>
      <vt:lpstr>Cédric GOSSART</vt:lpstr>
      <vt:lpstr>Institut Mines-Télécom</vt:lpstr>
      <vt:lpstr>IMT: Key figures</vt:lpstr>
      <vt:lpstr>This presentation</vt:lpstr>
      <vt:lpstr>Diapositive 6</vt:lpstr>
      <vt:lpstr>Diapositive 7</vt:lpstr>
      <vt:lpstr> Definitions (references in JEE paper) </vt:lpstr>
      <vt:lpstr>Diapositive 9</vt:lpstr>
      <vt:lpstr>Commonalities between eco-innovations and standard innovations</vt:lpstr>
      <vt:lpstr>Differences between eco-innovations and standard innovations</vt:lpstr>
      <vt:lpstr>Shouldn’t all innovations be eco-innovations? Why do eco-innovations fail? Because of social events.</vt:lpstr>
      <vt:lpstr>What social aspects cause the lock-in of eco-innovations? </vt:lpstr>
      <vt:lpstr>Example of power plants (lock-in due to incremental changes)</vt:lpstr>
      <vt:lpstr>Example of cars (lock-in due to incremental changes)</vt:lpstr>
      <vt:lpstr>Other sources of lock-in: Cost-related factors</vt:lpstr>
      <vt:lpstr>Technological niches and complexity as sources of lock-in </vt:lpstr>
      <vt:lpstr>Technological niches and complexity as sources of lock-in</vt:lpstr>
      <vt:lpstr>Stakeholders can deter eco-innovations</vt:lpstr>
      <vt:lpstr>Which social aspects can unlock eco-innovations?</vt:lpstr>
      <vt:lpstr>Stakeholders can support eco-innovations</vt:lpstr>
      <vt:lpstr>Un-locking eco-innovation: The role of regulatory changes</vt:lpstr>
      <vt:lpstr>Un-locking eco-innovation: The role of lead users</vt:lpstr>
      <vt:lpstr>Un-locking eco-innovation: The role of lead users</vt:lpstr>
      <vt:lpstr>Diapositive 25</vt:lpstr>
      <vt:lpstr> Definition:</vt:lpstr>
      <vt:lpstr>Diapositive 27</vt:lpstr>
      <vt:lpstr>Diapositive 28</vt:lpstr>
      <vt:lpstr>Diapositive 29</vt:lpstr>
      <vt:lpstr>Diapositive 30</vt:lpstr>
      <vt:lpstr>Diapositive 31</vt:lpstr>
      <vt:lpstr>Diapositive 32</vt:lpstr>
      <vt:lpstr>Diapositive 33</vt:lpstr>
      <vt:lpstr>Diapositive 34</vt:lpstr>
      <vt:lpstr>Diapositive 35</vt:lpstr>
      <vt:lpstr>Lighting in the world</vt:lpstr>
      <vt:lpstr>Lighting in a nutshell: Stage 1 (flame-based lighting)</vt:lpstr>
      <vt:lpstr>200 years ago: first gasworks established in Freiburg by Wilhelm August Lampadius (German mineralogist).</vt:lpstr>
      <vt:lpstr>Lighting in a nutshell: Stage 2 (electricity-based lighting)</vt:lpstr>
      <vt:lpstr>The ecological impacts of the lighting transition</vt:lpstr>
      <vt:lpstr>The ecological impacts of the lighting transition</vt:lpstr>
      <vt:lpstr>The ecological impacts of the lighting transition</vt:lpstr>
      <vt:lpstr>The ecological impacts of the lighting transition</vt:lpstr>
      <vt:lpstr>Diapositive 44</vt:lpstr>
      <vt:lpstr>Diapositive 45</vt:lpstr>
      <vt:lpstr>… but more heat than light in current lighting systems!</vt:lpstr>
      <vt:lpstr>+ LED generate electronic waste</vt:lpstr>
      <vt:lpstr>What is the environmental future of lighting?</vt:lpstr>
      <vt:lpstr>Which ‘aspects’ will drive the ecological transition of lighting?</vt:lpstr>
      <vt:lpstr>The multilevel perspective (MLP) on transitions:  A useful approach to analyse the SAEI</vt:lpstr>
      <vt:lpstr>How can we learn more from these aspects?</vt:lpstr>
      <vt:lpstr>Diapositive 52</vt:lpstr>
      <vt:lpstr>Diapositive 53</vt:lpstr>
      <vt:lpstr>Diapositive 54</vt:lpstr>
      <vt:lpstr>Diapositive 55</vt:lpstr>
      <vt:lpstr>Past lighting transitions</vt:lpstr>
      <vt:lpstr>The social aspects of past lighting transitions</vt:lpstr>
      <vt:lpstr>Lighting and socialising in the 19th c.</vt:lpstr>
      <vt:lpstr>Two main categories of lighting</vt:lpstr>
      <vt:lpstr>Flame-based light: carbon compounds are heated, become incandescent.</vt:lpstr>
      <vt:lpstr>Argand lamp (1780)</vt:lpstr>
      <vt:lpstr>The consequences of the diffusion of gas light</vt:lpstr>
      <vt:lpstr>Electricity-based light</vt:lpstr>
      <vt:lpstr>Electrification (=&gt; IL, CFL, LED, …)</vt:lpstr>
      <vt:lpstr>Ecological &amp; social issues?</vt:lpstr>
      <vt:lpstr>Electricity consumption of lighting (EU)</vt:lpstr>
      <vt:lpstr>Electricity consumption of lighting (USA)</vt:lpstr>
      <vt:lpstr>Electricity consumption of lighting (USA)</vt:lpstr>
      <vt:lpstr>Evolution of the energy consumed by street lighting in the USA</vt:lpstr>
      <vt:lpstr>Final remarks</vt:lpstr>
      <vt:lpstr>Diapositive 71</vt:lpstr>
    </vt:vector>
  </TitlesOfParts>
  <Company>Institut Mines-Télécom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CBS 2015</dc:title>
  <dc:creator>Cédric Gossart</dc:creator>
  <cp:lastModifiedBy>Gossart</cp:lastModifiedBy>
  <cp:revision>1060</cp:revision>
  <dcterms:created xsi:type="dcterms:W3CDTF">2013-01-04T16:51:24Z</dcterms:created>
  <dcterms:modified xsi:type="dcterms:W3CDTF">2015-09-08T20:53:01Z</dcterms:modified>
</cp:coreProperties>
</file>