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264" r:id="rId3"/>
    <p:sldId id="371" r:id="rId4"/>
    <p:sldId id="359" r:id="rId5"/>
    <p:sldId id="427" r:id="rId6"/>
    <p:sldId id="429" r:id="rId7"/>
    <p:sldId id="372" r:id="rId8"/>
    <p:sldId id="258" r:id="rId9"/>
    <p:sldId id="430" r:id="rId10"/>
    <p:sldId id="267" r:id="rId11"/>
    <p:sldId id="269" r:id="rId12"/>
    <p:sldId id="432" r:id="rId13"/>
    <p:sldId id="433" r:id="rId14"/>
    <p:sldId id="434" r:id="rId15"/>
    <p:sldId id="435" r:id="rId16"/>
    <p:sldId id="436" r:id="rId17"/>
    <p:sldId id="275" r:id="rId18"/>
    <p:sldId id="373" r:id="rId19"/>
    <p:sldId id="423" r:id="rId20"/>
    <p:sldId id="425" r:id="rId21"/>
    <p:sldId id="424" r:id="rId22"/>
    <p:sldId id="375" r:id="rId23"/>
    <p:sldId id="437" r:id="rId24"/>
    <p:sldId id="438" r:id="rId25"/>
    <p:sldId id="382" r:id="rId26"/>
    <p:sldId id="383" r:id="rId27"/>
    <p:sldId id="384" r:id="rId28"/>
    <p:sldId id="385" r:id="rId29"/>
    <p:sldId id="386" r:id="rId30"/>
    <p:sldId id="439" r:id="rId31"/>
    <p:sldId id="388" r:id="rId32"/>
    <p:sldId id="392" r:id="rId33"/>
    <p:sldId id="413" r:id="rId34"/>
    <p:sldId id="414" r:id="rId35"/>
    <p:sldId id="336" r:id="rId36"/>
    <p:sldId id="431" r:id="rId37"/>
    <p:sldId id="31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édric GOSSART" initials="CG" lastIdx="2" clrIdx="0"/>
  <p:cmAuthor id="1" name="Gossart" initials="C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4C82C"/>
    <a:srgbClr val="B8B8B8"/>
    <a:srgbClr val="6D5047"/>
    <a:srgbClr val="A8B50A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0" autoAdjust="0"/>
    <p:restoredTop sz="92686" autoAdjust="0"/>
  </p:normalViewPr>
  <p:slideViewPr>
    <p:cSldViewPr>
      <p:cViewPr>
        <p:scale>
          <a:sx n="75" d="100"/>
          <a:sy n="75" d="100"/>
        </p:scale>
        <p:origin x="-55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17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pPr/>
              <a:t>12/11/2015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F18AA-99EE-4548-BF35-2336D8B7D596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F18AA-99EE-4548-BF35-2336D8B7D596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These impacts appear</a:t>
            </a:r>
            <a:r>
              <a:rPr lang="en-GB" baseline="0" smtClean="0"/>
              <a:t> at each stage of the lifecycle.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5CBEC-5DC2-4DD4-92AC-CB235A97AE4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IT / Information systems equipement waste in space...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E790D-F048-4512-BD44-029433D1071A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694655-AAA9-487F-B9A4-BCB261220CE3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ecodesign in firms: no more planned obsolescence!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4077072"/>
            <a:ext cx="5112568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BE16-9CE1-47D4-87B9-84CF13045996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373" y="768344"/>
            <a:ext cx="1535009" cy="2008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05263"/>
            <a:ext cx="9144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527914" y="54452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402691" y="54452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277468" y="54452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79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BF0-7ABD-4D5F-83BB-F2856A25D410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20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076-1FB3-483B-B9B6-1E68DBF981C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136" y="6448251"/>
            <a:ext cx="765448" cy="365125"/>
          </a:xfrm>
          <a:prstGeom prst="rect">
            <a:avLst/>
          </a:prstGeom>
        </p:spPr>
        <p:txBody>
          <a:bodyPr anchor="t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-1"/>
            <a:ext cx="1835697" cy="83005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27914" y="18448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402691" y="18448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277468" y="18448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90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0A7C-2B93-42A1-932B-623B4586657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2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6779-D8E2-4516-8486-D261ED2E4297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47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DD0-6008-4B5B-99CB-9F8E8EBDEBD9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1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CA34-D6F0-4243-B31D-F009171F145C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C6D1-CC20-4E77-B932-275A909C7ED2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14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5E8-C835-46FA-B82F-F89D9D6706D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84053"/>
            <a:ext cx="140263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6384053"/>
            <a:ext cx="410445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66" y="6381328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6" y="1556793"/>
            <a:ext cx="7211144" cy="44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6381328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44" y="6381328"/>
            <a:ext cx="4104456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467544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692696"/>
            <a:ext cx="46754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692696"/>
            <a:ext cx="467544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6381328"/>
            <a:ext cx="25202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/>
              <a:t>Institut Mines-Télécom</a:t>
            </a:r>
            <a:endParaRPr lang="fr-FR" sz="10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6042676"/>
            <a:ext cx="719724" cy="7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../../1_Publications/zMisc/_Published/_2015/REE/scan%20du%20num&#233;ro/2_Num&#233;rique-et-environnement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://telecom-em.eu/content/impacts-ecologiques-des-tic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://perso.telecom-bretagne.eu/renegarell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telecom-bretagne.eu/renegarell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world.com/article/205728/yahoo_opens_chicken_coop_green_data_center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kaliterre.fr/eng/KaliBlog/Software-Eco-design/Code-Vert-Project-a-complete-Software-Eco-Design-Repositor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ransportsdufutur.typepad.fr/blog/2011/04/personnal-travel-assistant-assistant-personnel-de-mobilit&#233;-s&#233;oul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://www.smart2020.org/case-studies/personal-travel-assistant-pt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zdnet.com/article/death-of-the-office-and-rise-of-the-telecommute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teoftheworld.ne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nep.org/resourcepanel/Publications/Decoupling/tabid/56048/Default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heenvironmentalblog.org/wp-content/uploads/2009/03/smart-grid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ethicalconsumer.org/latestnews/entryid/1687/uk-launch-of-ethical-smartphone.aspx" TargetMode="External"/><Relationship Id="rId7" Type="http://schemas.openxmlformats.org/officeDocument/2006/relationships/hyperlink" Target="http://www.independent.co.uk/life-style/gadgets-and-tech/fairphone-the-worlds-first-ethical-smartphone-launches-in-london-8829444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theguardian.com/commentisfree/2013/mar/11/search-smartphone-soaked-bloo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art.wp.mines-telecom.fr/files/2014/07/Gossart-paper_STRN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mailto:Cedric.Gossart@telecom-em.eu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gossart.wp.mines-telecom.f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rt08.wp.mines-telecom.f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ee.fr/en/methodes/default.asp?page=definitions/technologie-inform-communic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19872" y="764704"/>
            <a:ext cx="5112568" cy="2088232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mtClean="0">
                <a:solidFill>
                  <a:srgbClr val="0070C0"/>
                </a:solidFill>
              </a:rPr>
              <a:t>Ecological transition, innovation and ICT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491880" y="3645024"/>
            <a:ext cx="5112568" cy="1296144"/>
          </a:xfr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lang="fr-F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Cédric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GOSSART</a:t>
            </a:r>
          </a:p>
          <a:p>
            <a:pPr lvl="0" algn="ctr">
              <a:spcBef>
                <a:spcPct val="0"/>
              </a:spcBef>
              <a:buClrTx/>
              <a:buSzTx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lang="en-US" b="0" smtClean="0">
                <a:cs typeface="Arial" panose="020B0604020202020204" pitchFamily="34" charset="0"/>
              </a:rPr>
              <a:t>Associate professor in TEM</a:t>
            </a:r>
            <a:endParaRPr lang="en-US" b="0" dirty="0" smtClean="0">
              <a:cs typeface="Arial" panose="020B0604020202020204" pitchFamily="34" charset="0"/>
            </a:endParaRP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3203848" y="6525344"/>
            <a:ext cx="5940152" cy="332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smtClean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LITEM  seminar, </a:t>
            </a:r>
            <a:r>
              <a:rPr lang="en-US" sz="1600" i="1" smtClean="0">
                <a:solidFill>
                  <a:srgbClr val="B8B8B8"/>
                </a:solidFill>
                <a:cs typeface="Arial" panose="020B0604020202020204" pitchFamily="34" charset="0"/>
              </a:rPr>
              <a:t>12/11/ 2015</a:t>
            </a:r>
            <a:endParaRPr kumimoji="0" lang="en-US" sz="1600" b="0" i="1" u="none" strike="noStrike" kern="1200" cap="none" spc="0" normalizeH="0" baseline="0" dirty="0" smtClean="0">
              <a:ln>
                <a:noFill/>
              </a:ln>
              <a:solidFill>
                <a:srgbClr val="B8B8B8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6264695" cy="3683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Font typeface="Wingdings 2" pitchFamily="18" charset="2"/>
              <a:buNone/>
              <a:defRPr/>
            </a:pPr>
            <a:r>
              <a:rPr lang="en-GB" sz="2400" b="0" smtClean="0"/>
              <a:t>Eco-innovations </a:t>
            </a:r>
            <a:r>
              <a:rPr lang="en-GB" sz="2400" b="0" dirty="0" smtClean="0"/>
              <a:t>are “</a:t>
            </a:r>
            <a:r>
              <a:rPr lang="en-GB" sz="2400" b="0" dirty="0" smtClean="0">
                <a:solidFill>
                  <a:srgbClr val="FF0000"/>
                </a:solidFill>
              </a:rPr>
              <a:t>innovations whose </a:t>
            </a:r>
            <a:r>
              <a:rPr lang="en-GB" sz="2400" b="0" u="sng" dirty="0" smtClean="0">
                <a:solidFill>
                  <a:srgbClr val="FF0000"/>
                </a:solidFill>
              </a:rPr>
              <a:t>environmental impact</a:t>
            </a:r>
            <a:r>
              <a:rPr lang="en-GB" sz="2400" b="0" dirty="0" smtClean="0">
                <a:solidFill>
                  <a:srgbClr val="FF0000"/>
                </a:solidFill>
              </a:rPr>
              <a:t> on a life cycle basis is lower than those of </a:t>
            </a:r>
            <a:r>
              <a:rPr lang="en-GB" sz="2400" b="0" smtClean="0">
                <a:solidFill>
                  <a:srgbClr val="FF0000"/>
                </a:solidFill>
              </a:rPr>
              <a:t>relevant alternatives</a:t>
            </a:r>
            <a:r>
              <a:rPr lang="en-GB" sz="2400" b="0" smtClean="0"/>
              <a:t>”.</a:t>
            </a:r>
          </a:p>
          <a:p>
            <a:pPr marL="0" indent="0" algn="r">
              <a:lnSpc>
                <a:spcPct val="200000"/>
              </a:lnSpc>
              <a:buNone/>
              <a:defRPr/>
            </a:pPr>
            <a:endParaRPr lang="en-GB" sz="1050" b="0" i="1" smtClean="0"/>
          </a:p>
          <a:p>
            <a:pPr marL="0" indent="0" algn="r">
              <a:lnSpc>
                <a:spcPct val="200000"/>
              </a:lnSpc>
              <a:buNone/>
              <a:defRPr/>
            </a:pPr>
            <a:r>
              <a:rPr lang="en-GB" sz="1200" b="0" i="1" smtClean="0"/>
              <a:t>Kemp and Oltra (2011: 249). All eco-innovation references are in the paper quoted below.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Definition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8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5949280"/>
            <a:ext cx="7056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smtClean="0"/>
              <a:t>For a literature review on eco-innovations: </a:t>
            </a:r>
            <a:r>
              <a:rPr lang="en-GB" sz="1050" dirty="0" smtClean="0"/>
              <a:t>Cecere, G., N. Corrocher, et al. (2014). Lock-in and path dependence: An evolutionary approach to eco-innovations. </a:t>
            </a:r>
            <a:r>
              <a:rPr lang="en-GB" sz="1050" i="1" dirty="0" smtClean="0"/>
              <a:t>Journal of Evolutionary Economics </a:t>
            </a:r>
            <a:r>
              <a:rPr lang="en-GB" sz="1050" dirty="0" smtClean="0"/>
              <a:t>24(5): 1037-1065.</a:t>
            </a:r>
            <a:endParaRPr lang="fr-FR" sz="105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588224" y="155679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804248" y="2060848"/>
            <a:ext cx="216024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3 categories of </a:t>
            </a:r>
            <a:r>
              <a:rPr lang="en-GB" u="sng" dirty="0" err="1" smtClean="0">
                <a:solidFill>
                  <a:srgbClr val="FF0000"/>
                </a:solidFill>
              </a:rPr>
              <a:t>env</a:t>
            </a:r>
            <a:r>
              <a:rPr lang="en-GB" u="sng" dirty="0" smtClean="0">
                <a:solidFill>
                  <a:srgbClr val="FF0000"/>
                </a:solidFill>
              </a:rPr>
              <a:t>. impacts</a:t>
            </a:r>
            <a:r>
              <a:rPr lang="en-GB" dirty="0" smtClean="0"/>
              <a:t>: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Pollutions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Exhaustion of nat. resources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Global </a:t>
            </a:r>
            <a:r>
              <a:rPr lang="en-GB" dirty="0" err="1" smtClean="0"/>
              <a:t>env</a:t>
            </a:r>
            <a:r>
              <a:rPr lang="en-GB" smtClean="0"/>
              <a:t>. changes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20080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rgbClr val="0070C0"/>
                </a:solidFill>
              </a:rPr>
              <a:t>Commonalities</a:t>
            </a:r>
            <a:r>
              <a:rPr lang="en-GB" sz="2200" dirty="0" smtClean="0"/>
              <a:t> between eco-innovations and standard innovations</a:t>
            </a:r>
            <a:endParaRPr lang="fr-FR" sz="2200" dirty="0" smtClean="0"/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6"/>
            <a:ext cx="8711307" cy="1152128"/>
          </a:xfrm>
        </p:spPr>
        <p:txBody>
          <a:bodyPr>
            <a:normAutofit/>
          </a:bodyPr>
          <a:lstStyle/>
          <a:p>
            <a:r>
              <a:rPr lang="en-GB" sz="2000" b="0" dirty="0" smtClean="0"/>
              <a:t>Require </a:t>
            </a:r>
            <a:r>
              <a:rPr lang="en-GB" sz="2000" b="0" dirty="0" smtClean="0">
                <a:solidFill>
                  <a:srgbClr val="0070C0"/>
                </a:solidFill>
              </a:rPr>
              <a:t>similar resources </a:t>
            </a:r>
            <a:r>
              <a:rPr lang="en-GB" sz="2000" b="0" dirty="0" smtClean="0"/>
              <a:t>to be developed &amp; adopted (knowledge, capabilities, coordination and </a:t>
            </a:r>
            <a:r>
              <a:rPr lang="en-GB" sz="2000" b="0" smtClean="0"/>
              <a:t>attention).</a:t>
            </a:r>
            <a:endParaRPr lang="en-GB" sz="1400" b="0" dirty="0" smtClean="0"/>
          </a:p>
          <a:p>
            <a:r>
              <a:rPr lang="en-GB" sz="2000" b="0" dirty="0" smtClean="0"/>
              <a:t>Development </a:t>
            </a:r>
            <a:r>
              <a:rPr lang="en-GB" sz="2000" b="0" dirty="0" smtClean="0">
                <a:solidFill>
                  <a:srgbClr val="0070C0"/>
                </a:solidFill>
              </a:rPr>
              <a:t>intentional/unintentional</a:t>
            </a:r>
            <a:r>
              <a:rPr lang="en-GB" sz="2000" b="0" dirty="0" smtClean="0"/>
              <a:t>.</a:t>
            </a:r>
          </a:p>
          <a:p>
            <a:pPr>
              <a:buNone/>
            </a:pPr>
            <a:endParaRPr lang="en-GB" sz="1800" b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6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5656" y="332656"/>
            <a:ext cx="741682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Case studies: What do they </a:t>
            </a:r>
            <a:r>
              <a:rPr kumimoji="0" lang="en-US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tell us?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501008"/>
            <a:ext cx="8748464" cy="935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Differences</a:t>
            </a:r>
            <a:r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eco-innovations and standard innovations</a:t>
            </a: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9024" y="4581128"/>
            <a:ext cx="878497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Eco-innovations have to meet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environmental goals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development of eco-innovations depends upon the degree of environmental knowledge and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sensibility towards environmental issues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producers’ and consumers’ sides.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smtClean="0">
                <a:solidFill>
                  <a:srgbClr val="0070C0"/>
                </a:solidFill>
              </a:rPr>
              <a:t>Why do eco-innovations succeed? </a:t>
            </a:r>
            <a:endParaRPr kumimoji="0" lang="en-US" sz="2400" b="1" i="0" u="none" strike="noStrike" kern="1200" cap="none" spc="0" normalizeH="0" baseline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mtClean="0"/>
              <a:t>Decision making processes</a:t>
            </a:r>
          </a:p>
          <a:p>
            <a:pPr>
              <a:buNone/>
            </a:pPr>
            <a:endParaRPr lang="en-GB" sz="2000" b="0" smtClean="0"/>
          </a:p>
          <a:p>
            <a:r>
              <a:rPr lang="en-GB" sz="2000" b="0" smtClean="0"/>
              <a:t>Ex</a:t>
            </a:r>
            <a:r>
              <a:rPr lang="en-GB" sz="2000" b="0" dirty="0" smtClean="0"/>
              <a:t>. </a:t>
            </a:r>
            <a:r>
              <a:rPr lang="en-GB" sz="2000" b="0" dirty="0" smtClean="0">
                <a:solidFill>
                  <a:srgbClr val="0070C0"/>
                </a:solidFill>
              </a:rPr>
              <a:t>biopolymer technology</a:t>
            </a:r>
            <a:r>
              <a:rPr lang="en-GB" sz="2000" b="0" dirty="0" smtClean="0"/>
              <a:t>: centralised established </a:t>
            </a:r>
            <a:r>
              <a:rPr lang="en-GB" sz="2000" b="0" dirty="0" smtClean="0">
                <a:solidFill>
                  <a:srgbClr val="0070C0"/>
                </a:solidFill>
              </a:rPr>
              <a:t>decision processes </a:t>
            </a:r>
            <a:r>
              <a:rPr lang="en-GB" sz="2000" b="0" dirty="0" smtClean="0"/>
              <a:t>are the main causes of lock-in (Chadha 2011).</a:t>
            </a:r>
          </a:p>
          <a:p>
            <a:endParaRPr lang="en-GB" sz="2000" b="0" dirty="0" smtClean="0"/>
          </a:p>
          <a:p>
            <a:r>
              <a:rPr lang="en-GB" sz="2000" b="0" dirty="0" smtClean="0"/>
              <a:t>Unlocking process: escape routes found by promoting </a:t>
            </a:r>
            <a:r>
              <a:rPr lang="en-GB" sz="2000" b="0" dirty="0" smtClean="0">
                <a:solidFill>
                  <a:srgbClr val="0070C0"/>
                </a:solidFill>
              </a:rPr>
              <a:t>network diversity </a:t>
            </a:r>
            <a:r>
              <a:rPr lang="en-GB" sz="2000" b="0" dirty="0" smtClean="0"/>
              <a:t>(firm alliances, R&amp;D consortia, partnerships, standard organisations, ...). </a:t>
            </a:r>
          </a:p>
          <a:p>
            <a:endParaRPr lang="en-GB" sz="1100" b="0" dirty="0" smtClean="0"/>
          </a:p>
          <a:p>
            <a:pPr lvl="1">
              <a:lnSpc>
                <a:spcPct val="150000"/>
              </a:lnSpc>
              <a:buFont typeface="Symbol" pitchFamily="18" charset="2"/>
              <a:buChar char="Þ"/>
            </a:pPr>
            <a:r>
              <a:rPr lang="en-GB" sz="1800" b="0" smtClean="0"/>
              <a:t>Firms fostered </a:t>
            </a:r>
            <a:r>
              <a:rPr lang="en-GB" sz="1800" b="0" dirty="0" smtClean="0">
                <a:solidFill>
                  <a:srgbClr val="0070C0"/>
                </a:solidFill>
              </a:rPr>
              <a:t>knowledge diversity</a:t>
            </a:r>
            <a:r>
              <a:rPr lang="en-GB" sz="1800" b="0" dirty="0" smtClean="0"/>
              <a:t>: e.g. bootleg research (motivated employees organise part of the innovation process), technology monitoring (encourages to search outside the usual box), involve employees in firms’ road mapping. </a:t>
            </a:r>
            <a:endParaRPr lang="fr-FR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smtClean="0">
                <a:solidFill>
                  <a:srgbClr val="0070C0"/>
                </a:solidFill>
              </a:rPr>
              <a:t>Why do eco-innovations succeed? </a:t>
            </a:r>
            <a:endParaRPr kumimoji="0" lang="en-US" sz="2400" b="1" i="0" u="none" strike="noStrike" kern="1200" cap="none" spc="0" normalizeH="0" baseline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7544" y="1196753"/>
            <a:ext cx="6745288" cy="576064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200" smtClean="0">
                <a:solidFill>
                  <a:schemeClr val="tx1"/>
                </a:solidFill>
              </a:rPr>
              <a:t>The role of stakeholders</a:t>
            </a:r>
            <a:endParaRPr lang="fr-FR" sz="2200" dirty="0" smtClean="0">
              <a:solidFill>
                <a:schemeClr val="tx1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7"/>
            <a:ext cx="8640763" cy="4104456"/>
          </a:xfrm>
        </p:spPr>
        <p:txBody>
          <a:bodyPr>
            <a:normAutofit/>
          </a:bodyPr>
          <a:lstStyle/>
          <a:p>
            <a:pPr marL="271463" lvl="2" indent="-271463">
              <a:buSzPct val="75000"/>
              <a:buFontTx/>
              <a:buNone/>
            </a:pPr>
            <a:r>
              <a:rPr lang="en-GB" sz="2000" dirty="0" smtClean="0"/>
              <a:t>By promoting technological niches and diversity:</a:t>
            </a:r>
          </a:p>
          <a:p>
            <a:pPr marL="271463" lvl="2" indent="-271463">
              <a:buSzPct val="75000"/>
              <a:buFontTx/>
              <a:buNone/>
            </a:pPr>
            <a:endParaRPr lang="fr-FR" sz="2000" dirty="0" smtClean="0"/>
          </a:p>
          <a:p>
            <a:r>
              <a:rPr lang="en-GB" sz="2000" b="0" dirty="0" smtClean="0"/>
              <a:t>Ex. </a:t>
            </a:r>
            <a:r>
              <a:rPr lang="en-GB" sz="2000" b="0" dirty="0" smtClean="0">
                <a:solidFill>
                  <a:srgbClr val="0070C0"/>
                </a:solidFill>
              </a:rPr>
              <a:t>volatile organic compounds </a:t>
            </a:r>
            <a:r>
              <a:rPr lang="en-GB" sz="2000" b="0" dirty="0" smtClean="0"/>
              <a:t>(paints, glues): end 1990s: </a:t>
            </a:r>
            <a:r>
              <a:rPr lang="en-GB" sz="2000" b="0" dirty="0" smtClean="0">
                <a:solidFill>
                  <a:srgbClr val="0070C0"/>
                </a:solidFill>
              </a:rPr>
              <a:t>supportive legislation</a:t>
            </a:r>
            <a:r>
              <a:rPr lang="en-GB" sz="2000" b="0" dirty="0" smtClean="0">
                <a:solidFill>
                  <a:srgbClr val="FF0000"/>
                </a:solidFill>
              </a:rPr>
              <a:t> </a:t>
            </a:r>
            <a:r>
              <a:rPr lang="en-GB" sz="2000" b="0" dirty="0" smtClean="0"/>
              <a:t>helped more environmentally friendly paints to increase their sales significantly after </a:t>
            </a:r>
            <a:r>
              <a:rPr lang="en-GB" sz="2000" b="0" smtClean="0"/>
              <a:t>30 years </a:t>
            </a:r>
            <a:r>
              <a:rPr lang="en-GB" sz="2000" b="0" dirty="0" smtClean="0"/>
              <a:t>on the market (</a:t>
            </a:r>
            <a:r>
              <a:rPr lang="en-GB" sz="2000" b="0" dirty="0" err="1" smtClean="0"/>
              <a:t>Gelderman</a:t>
            </a:r>
            <a:r>
              <a:rPr lang="en-GB" sz="2000" b="0" dirty="0" smtClean="0"/>
              <a:t> et al. 2007; Oltra and Saint Jean 2005).</a:t>
            </a:r>
          </a:p>
          <a:p>
            <a:endParaRPr lang="en-GB" sz="2000" b="0" dirty="0" smtClean="0"/>
          </a:p>
          <a:p>
            <a:r>
              <a:rPr lang="en-GB" sz="2000" b="0" dirty="0" smtClean="0">
                <a:solidFill>
                  <a:srgbClr val="0070C0"/>
                </a:solidFill>
              </a:rPr>
              <a:t>Public S&amp;T </a:t>
            </a:r>
            <a:r>
              <a:rPr lang="en-GB" sz="2000" b="0" smtClean="0">
                <a:solidFill>
                  <a:srgbClr val="0070C0"/>
                </a:solidFill>
              </a:rPr>
              <a:t>programmes supported niche applications</a:t>
            </a:r>
            <a:r>
              <a:rPr lang="en-GB" sz="2000" b="0" smtClean="0"/>
              <a:t>:</a:t>
            </a:r>
            <a:r>
              <a:rPr lang="en-GB" sz="2000" b="0" smtClean="0">
                <a:solidFill>
                  <a:srgbClr val="0070C0"/>
                </a:solidFill>
              </a:rPr>
              <a:t> </a:t>
            </a:r>
            <a:r>
              <a:rPr lang="en-GB" sz="2000" b="0" dirty="0" smtClean="0"/>
              <a:t>e.g. calculators and space travel helped improve solar cell efficiency =&gt; the technological trajectory of solar cells moved on from a technological niche to a market niche (van den Heuvel and van den Bergh 2009).</a:t>
            </a:r>
            <a:endParaRPr lang="fr-FR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smtClean="0">
                <a:solidFill>
                  <a:srgbClr val="0070C0"/>
                </a:solidFill>
              </a:rPr>
              <a:t>Why do eco-innovations succeed? </a:t>
            </a:r>
            <a:endParaRPr kumimoji="0" lang="en-US" sz="2400" b="1" i="0" u="none" strike="noStrike" kern="1200" cap="none" spc="0" normalizeH="0" baseline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68952" cy="504056"/>
          </a:xfrm>
        </p:spPr>
        <p:txBody>
          <a:bodyPr>
            <a:no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The </a:t>
            </a:r>
            <a:r>
              <a:rPr lang="en-US" sz="2200" dirty="0" smtClean="0">
                <a:solidFill>
                  <a:schemeClr val="tx1"/>
                </a:solidFill>
              </a:rPr>
              <a:t>role of regulatory changes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320480"/>
          </a:xfrm>
        </p:spPr>
        <p:txBody>
          <a:bodyPr>
            <a:normAutofit fontScale="92500"/>
          </a:bodyPr>
          <a:lstStyle/>
          <a:p>
            <a:r>
              <a:rPr lang="en-GB" sz="2000" b="0" dirty="0" smtClean="0"/>
              <a:t>Legislative and other </a:t>
            </a:r>
            <a:r>
              <a:rPr lang="en-GB" sz="2000" b="0" dirty="0" smtClean="0">
                <a:solidFill>
                  <a:srgbClr val="0070C0"/>
                </a:solidFill>
              </a:rPr>
              <a:t>regulatory pressures </a:t>
            </a:r>
            <a:r>
              <a:rPr lang="en-GB" sz="2000" b="0" dirty="0" smtClean="0"/>
              <a:t>are even the main external forces leading to the adoption of eco-innovations (Nameroff et al. 2004). </a:t>
            </a:r>
          </a:p>
          <a:p>
            <a:endParaRPr lang="en-GB" sz="1000" b="0" dirty="0" smtClean="0"/>
          </a:p>
          <a:p>
            <a:r>
              <a:rPr lang="en-GB" sz="2000" b="0" dirty="0" smtClean="0">
                <a:solidFill>
                  <a:srgbClr val="0070C0"/>
                </a:solidFill>
              </a:rPr>
              <a:t>Regulatory push </a:t>
            </a:r>
            <a:r>
              <a:rPr lang="en-GB" sz="2000" b="0" dirty="0" smtClean="0"/>
              <a:t>is often the first opportunity for firms to start along an eco-innovation path by complying with regulatory standards (van den Heuvel and van den Bergh 2009). </a:t>
            </a:r>
          </a:p>
          <a:p>
            <a:endParaRPr lang="en-GB" sz="2000" b="0" dirty="0" smtClean="0"/>
          </a:p>
          <a:p>
            <a:r>
              <a:rPr lang="fr-FR" sz="2000" b="0" dirty="0" err="1" smtClean="0"/>
              <a:t>E.g</a:t>
            </a:r>
            <a:r>
              <a:rPr lang="fr-FR" sz="2000" b="0" dirty="0" smtClean="0"/>
              <a:t>. </a:t>
            </a:r>
            <a:r>
              <a:rPr lang="en-GB" sz="2000" b="0" dirty="0" smtClean="0">
                <a:solidFill>
                  <a:srgbClr val="0070C0"/>
                </a:solidFill>
              </a:rPr>
              <a:t>US large revisions of environmental law </a:t>
            </a:r>
            <a:r>
              <a:rPr lang="en-GB" sz="2000" b="0" dirty="0" smtClean="0"/>
              <a:t>during the 1980s and 1990s were followed by a rapid growth in green chemistry patenting. </a:t>
            </a:r>
          </a:p>
          <a:p>
            <a:endParaRPr lang="en-GB" sz="2000" b="0" dirty="0" smtClean="0"/>
          </a:p>
          <a:p>
            <a:pPr algn="ctr">
              <a:lnSpc>
                <a:spcPct val="150000"/>
              </a:lnSpc>
              <a:buNone/>
            </a:pPr>
            <a:r>
              <a:rPr lang="en-GB" sz="2400" b="0" smtClean="0">
                <a:solidFill>
                  <a:srgbClr val="0070C0"/>
                </a:solidFill>
              </a:rPr>
              <a:t>“There </a:t>
            </a:r>
            <a:r>
              <a:rPr lang="en-GB" sz="2400" b="0" dirty="0" smtClean="0">
                <a:solidFill>
                  <a:srgbClr val="0070C0"/>
                </a:solidFill>
              </a:rPr>
              <a:t>is more evidence of regulations stimulating radical innovation than of market-based instruments doing so.” </a:t>
            </a:r>
            <a:r>
              <a:rPr lang="en-GB" sz="1700" b="0" dirty="0" smtClean="0"/>
              <a:t>(Kemp and </a:t>
            </a:r>
            <a:r>
              <a:rPr lang="en-GB" sz="1700" b="0" dirty="0" err="1" smtClean="0"/>
              <a:t>Pontoglio</a:t>
            </a:r>
            <a:r>
              <a:rPr lang="en-GB" sz="1700" b="0" dirty="0" smtClean="0"/>
              <a:t> 2011)</a:t>
            </a:r>
            <a:endParaRPr lang="fr-FR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smtClean="0">
                <a:solidFill>
                  <a:srgbClr val="0070C0"/>
                </a:solidFill>
              </a:rPr>
              <a:t>Why do eco-innovations succeed? </a:t>
            </a:r>
            <a:endParaRPr kumimoji="0" lang="en-US" sz="2400" b="1" i="0" u="none" strike="noStrike" kern="1200" cap="none" spc="0" normalizeH="0" baseline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064896" cy="860425"/>
          </a:xfrm>
        </p:spPr>
        <p:txBody>
          <a:bodyPr>
            <a:normAutofit/>
          </a:bodyPr>
          <a:lstStyle/>
          <a:p>
            <a:r>
              <a:rPr lang="en-GB" sz="2200" smtClean="0">
                <a:solidFill>
                  <a:schemeClr val="tx1"/>
                </a:solidFill>
              </a:rPr>
              <a:t>The </a:t>
            </a:r>
            <a:r>
              <a:rPr lang="en-GB" sz="2200" dirty="0" smtClean="0">
                <a:solidFill>
                  <a:schemeClr val="tx1"/>
                </a:solidFill>
              </a:rPr>
              <a:t>role of lead users</a:t>
            </a:r>
            <a:endParaRPr lang="fr-FR" sz="2200" dirty="0" smtClean="0">
              <a:solidFill>
                <a:schemeClr val="tx1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79512" y="2348880"/>
            <a:ext cx="8640763" cy="3816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0" dirty="0" smtClean="0">
                <a:solidFill>
                  <a:srgbClr val="0070C0"/>
                </a:solidFill>
              </a:rPr>
              <a:t>Change in consumer preferences </a:t>
            </a:r>
            <a:r>
              <a:rPr lang="en-GB" sz="2000" b="0" dirty="0" smtClean="0"/>
              <a:t>can trigger eco-innovative changes. Ex. the trajectory of personal transportation technologies was disrupted by ecological concerns (Windrum et al. 2009) =&gt; awareness important.</a:t>
            </a:r>
          </a:p>
          <a:p>
            <a:pPr>
              <a:lnSpc>
                <a:spcPct val="150000"/>
              </a:lnSpc>
            </a:pPr>
            <a:endParaRPr lang="en-GB" sz="2000" b="0" dirty="0" smtClean="0"/>
          </a:p>
          <a:p>
            <a:pPr>
              <a:lnSpc>
                <a:spcPct val="150000"/>
              </a:lnSpc>
            </a:pPr>
            <a:r>
              <a:rPr lang="en-GB" sz="2000" b="0" dirty="0" smtClean="0">
                <a:solidFill>
                  <a:srgbClr val="0070C0"/>
                </a:solidFill>
              </a:rPr>
              <a:t>Ecological concerns </a:t>
            </a:r>
            <a:r>
              <a:rPr lang="en-GB" sz="2000" b="0" dirty="0" smtClean="0"/>
              <a:t>triggered the emergence of heterogeneous consumer preferences =&gt; development of cleaner product designs within the dominant technological paradigm =&gt; greener paradigm.</a:t>
            </a:r>
            <a:endParaRPr lang="fr-FR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smtClean="0">
                <a:solidFill>
                  <a:srgbClr val="0070C0"/>
                </a:solidFill>
              </a:rPr>
              <a:t>Why do eco-innovations succeed? </a:t>
            </a:r>
            <a:endParaRPr kumimoji="0" lang="en-US" sz="2400" b="1" i="0" u="none" strike="noStrike" kern="1200" cap="none" spc="0" normalizeH="0" baseline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0" y="1124745"/>
            <a:ext cx="8136904" cy="648072"/>
          </a:xfrm>
        </p:spPr>
        <p:txBody>
          <a:bodyPr>
            <a:normAutofit/>
          </a:bodyPr>
          <a:lstStyle/>
          <a:p>
            <a:r>
              <a:rPr lang="en-GB" sz="2200" smtClean="0">
                <a:solidFill>
                  <a:schemeClr val="tx1"/>
                </a:solidFill>
              </a:rPr>
              <a:t>The </a:t>
            </a:r>
            <a:r>
              <a:rPr lang="en-GB" sz="2200" dirty="0" smtClean="0">
                <a:solidFill>
                  <a:schemeClr val="tx1"/>
                </a:solidFill>
              </a:rPr>
              <a:t>role of lead users</a:t>
            </a:r>
            <a:endParaRPr lang="fr-FR" sz="2200" dirty="0" smtClean="0">
              <a:solidFill>
                <a:schemeClr val="tx1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  <a:tabLst>
                <a:tab pos="0" algn="l"/>
              </a:tabLst>
            </a:pPr>
            <a:r>
              <a:rPr lang="en-GB" sz="2000" b="0" dirty="0" smtClean="0">
                <a:solidFill>
                  <a:srgbClr val="0070C0"/>
                </a:solidFill>
              </a:rPr>
              <a:t>Early adopters </a:t>
            </a:r>
            <a:r>
              <a:rPr lang="en-GB" sz="2000" b="0" dirty="0" smtClean="0"/>
              <a:t>play a crucial role: </a:t>
            </a:r>
            <a:r>
              <a:rPr lang="en-GB" sz="2000" b="0" dirty="0" smtClean="0">
                <a:solidFill>
                  <a:srgbClr val="0070C0"/>
                </a:solidFill>
              </a:rPr>
              <a:t>attribute meaning to the product </a:t>
            </a:r>
            <a:r>
              <a:rPr lang="en-GB" sz="2000" b="0" dirty="0" smtClean="0"/>
              <a:t>=&gt; drive eco-innovation by contributing to the emergence of a niche market. E.g. Canadian forestry sector (Sharma and </a:t>
            </a:r>
            <a:r>
              <a:rPr lang="en-GB" sz="2000" b="0" dirty="0" err="1" smtClean="0"/>
              <a:t>Henriques</a:t>
            </a:r>
            <a:r>
              <a:rPr lang="en-GB" sz="2000" b="0" dirty="0" smtClean="0"/>
              <a:t> 2005).</a:t>
            </a:r>
          </a:p>
          <a:p>
            <a:pPr marL="0" indent="0">
              <a:buFont typeface="Wingdings 2" pitchFamily="18" charset="2"/>
              <a:buNone/>
            </a:pPr>
            <a:endParaRPr lang="en-GB" sz="2000" b="0" dirty="0" smtClean="0"/>
          </a:p>
          <a:p>
            <a:pPr marL="0" indent="0">
              <a:buFont typeface="Wingdings 2" pitchFamily="18" charset="2"/>
              <a:buNone/>
            </a:pPr>
            <a:r>
              <a:rPr lang="en-GB" sz="2000" b="0" dirty="0" smtClean="0"/>
              <a:t>Social process by which early adopters influence markets = </a:t>
            </a:r>
            <a:r>
              <a:rPr lang="en-GB" sz="2000" b="0" dirty="0" smtClean="0">
                <a:solidFill>
                  <a:srgbClr val="0070C0"/>
                </a:solidFill>
              </a:rPr>
              <a:t>social feedback loops </a:t>
            </a:r>
            <a:r>
              <a:rPr lang="en-GB" sz="2000" b="0" dirty="0" smtClean="0"/>
              <a:t>(</a:t>
            </a:r>
            <a:r>
              <a:rPr lang="en-GB" sz="2000" b="0" dirty="0" err="1" smtClean="0"/>
              <a:t>Dijk</a:t>
            </a:r>
            <a:r>
              <a:rPr lang="en-GB" sz="2000" b="0" dirty="0" smtClean="0"/>
              <a:t> et al. 2011): </a:t>
            </a:r>
          </a:p>
          <a:p>
            <a:pPr>
              <a:buFont typeface="Wingdings 2" pitchFamily="18" charset="2"/>
              <a:buNone/>
            </a:pPr>
            <a:endParaRPr lang="en-GB" sz="1400" b="0" dirty="0" smtClean="0"/>
          </a:p>
          <a:p>
            <a:pPr>
              <a:buFont typeface="Wingdings 2" pitchFamily="18" charset="2"/>
              <a:buAutoNum type="arabicParenR"/>
            </a:pPr>
            <a:r>
              <a:rPr lang="en-GB" sz="2000" b="0" dirty="0" smtClean="0"/>
              <a:t>Interactive learning between suppliers and users, </a:t>
            </a:r>
          </a:p>
          <a:p>
            <a:pPr>
              <a:buFont typeface="Wingdings 2" pitchFamily="18" charset="2"/>
              <a:buAutoNum type="arabicParenR"/>
            </a:pPr>
            <a:r>
              <a:rPr lang="en-GB" sz="2000" b="0" dirty="0" smtClean="0"/>
              <a:t>Endogenous tastes among consumers, </a:t>
            </a:r>
          </a:p>
          <a:p>
            <a:pPr>
              <a:buFont typeface="Wingdings 2" pitchFamily="18" charset="2"/>
              <a:buAutoNum type="arabicParenR"/>
            </a:pPr>
            <a:r>
              <a:rPr lang="en-GB" sz="2000" b="0" dirty="0" smtClean="0"/>
              <a:t>Social learning (attribution of meaning). </a:t>
            </a:r>
          </a:p>
          <a:p>
            <a:pPr>
              <a:buFont typeface="Wingdings 2" pitchFamily="18" charset="2"/>
              <a:buNone/>
            </a:pPr>
            <a:endParaRPr lang="en-GB" sz="1400" b="0" dirty="0" smtClean="0"/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  <a:tabLst>
                <a:tab pos="0" algn="l"/>
              </a:tabLst>
            </a:pPr>
            <a:endParaRPr lang="fr-FR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68952" cy="72008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Example of cars </a:t>
            </a:r>
            <a:r>
              <a:rPr lang="en-US" sz="2200" b="0" dirty="0" smtClean="0">
                <a:solidFill>
                  <a:schemeClr val="tx1"/>
                </a:solidFill>
              </a:rPr>
              <a:t>(</a:t>
            </a:r>
            <a:r>
              <a:rPr lang="en-US" sz="2200" b="0" dirty="0" smtClean="0">
                <a:solidFill>
                  <a:srgbClr val="FF0000"/>
                </a:solidFill>
              </a:rPr>
              <a:t>lock-in due to incremental changes</a:t>
            </a:r>
            <a:r>
              <a:rPr lang="en-US" sz="2200" b="0" dirty="0" smtClean="0">
                <a:solidFill>
                  <a:schemeClr val="tx1"/>
                </a:solidFill>
              </a:rPr>
              <a:t>)</a:t>
            </a:r>
            <a:endParaRPr lang="en-US" sz="2200" dirty="0" smtClean="0"/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6"/>
            <a:ext cx="8712200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0" smtClean="0">
                <a:solidFill>
                  <a:srgbClr val="FF0000"/>
                </a:solidFill>
              </a:rPr>
              <a:t>Lack of </a:t>
            </a:r>
            <a:r>
              <a:rPr lang="en-GB" b="0" dirty="0" smtClean="0">
                <a:solidFill>
                  <a:srgbClr val="FF0000"/>
                </a:solidFill>
              </a:rPr>
              <a:t>new infrastructure </a:t>
            </a:r>
            <a:r>
              <a:rPr lang="en-GB" b="0" dirty="0" smtClean="0"/>
              <a:t>and capital required for more radical technological changes + </a:t>
            </a:r>
            <a:r>
              <a:rPr lang="en-GB" b="0" dirty="0" smtClean="0">
                <a:solidFill>
                  <a:srgbClr val="FF0000"/>
                </a:solidFill>
              </a:rPr>
              <a:t>sunk costs </a:t>
            </a:r>
            <a:r>
              <a:rPr lang="en-GB" b="0" dirty="0" smtClean="0"/>
              <a:t>(</a:t>
            </a:r>
            <a:r>
              <a:rPr lang="en-GB" b="0" dirty="0" err="1" smtClean="0"/>
              <a:t>Costantini</a:t>
            </a:r>
            <a:r>
              <a:rPr lang="en-GB" b="0" dirty="0" smtClean="0"/>
              <a:t> and </a:t>
            </a:r>
            <a:r>
              <a:rPr lang="en-GB" b="0" dirty="0" err="1" smtClean="0"/>
              <a:t>Mazzanti</a:t>
            </a:r>
            <a:r>
              <a:rPr lang="en-GB" b="0" dirty="0" smtClean="0"/>
              <a:t> 2012).</a:t>
            </a:r>
          </a:p>
          <a:p>
            <a:pPr>
              <a:lnSpc>
                <a:spcPct val="150000"/>
              </a:lnSpc>
            </a:pPr>
            <a:endParaRPr lang="en-GB" sz="1400" b="0" dirty="0" smtClean="0"/>
          </a:p>
          <a:p>
            <a:pPr>
              <a:lnSpc>
                <a:spcPct val="150000"/>
              </a:lnSpc>
            </a:pPr>
            <a:endParaRPr lang="en-GB" sz="500" b="0" dirty="0" smtClean="0"/>
          </a:p>
          <a:p>
            <a:pPr>
              <a:lnSpc>
                <a:spcPct val="150000"/>
              </a:lnSpc>
            </a:pPr>
            <a:r>
              <a:rPr lang="en-GB" b="0" dirty="0" smtClean="0"/>
              <a:t>=&gt; emergence of 2 main trajectories (</a:t>
            </a:r>
            <a:r>
              <a:rPr lang="en-GB" b="0" dirty="0" err="1" smtClean="0"/>
              <a:t>Dijk</a:t>
            </a:r>
            <a:r>
              <a:rPr lang="en-GB" b="0" dirty="0" smtClean="0"/>
              <a:t> et al. 2011):</a:t>
            </a:r>
          </a:p>
          <a:p>
            <a:pPr lvl="1">
              <a:lnSpc>
                <a:spcPct val="150000"/>
              </a:lnSpc>
            </a:pPr>
            <a:r>
              <a:rPr lang="en-GB" b="0" dirty="0" smtClean="0">
                <a:solidFill>
                  <a:srgbClr val="FF0000"/>
                </a:solidFill>
              </a:rPr>
              <a:t>Improvement of vehicles powered by ICE</a:t>
            </a:r>
            <a:r>
              <a:rPr lang="en-GB" b="0" dirty="0" smtClean="0"/>
              <a:t>; </a:t>
            </a:r>
          </a:p>
          <a:p>
            <a:pPr lvl="1">
              <a:lnSpc>
                <a:spcPct val="150000"/>
              </a:lnSpc>
            </a:pPr>
            <a:r>
              <a:rPr lang="en-GB" b="0" dirty="0" smtClean="0"/>
              <a:t>Slow diffusion of electricity-powered vehicles.</a:t>
            </a:r>
            <a:endParaRPr lang="fr-FR" b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0"/>
            <a:ext cx="2915816" cy="284612"/>
          </a:xfrm>
          <a:prstGeom prst="rect">
            <a:avLst/>
          </a:prstGeom>
          <a:noFill/>
          <a:ln w="9525">
            <a:solidFill>
              <a:srgbClr val="B8B8B8"/>
            </a:solidFill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6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5656" y="332656"/>
            <a:ext cx="67691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en-US" sz="2400" b="1" i="0" u="none" strike="noStrike" kern="1200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eco-innovations fail?</a:t>
            </a:r>
            <a:endParaRPr kumimoji="0" lang="en-US" sz="2400" b="1" i="0" u="none" strike="noStrike" kern="1200" cap="none" spc="0" normalizeH="0" baseline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FB6A398-D313-4457-B67D-59766EE79509}" type="slidenum">
              <a:rPr lang="fr-BE"/>
              <a:pPr/>
              <a:t>18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52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844824"/>
            <a:ext cx="5677590" cy="19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9817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5616624" cy="1124316"/>
          </a:xfrm>
        </p:spPr>
        <p:txBody>
          <a:bodyPr/>
          <a:lstStyle/>
          <a:p>
            <a:pPr algn="ctr"/>
            <a:r>
              <a:rPr lang="en-GB" smtClean="0"/>
              <a:t>2 questions</a:t>
            </a:r>
            <a:endParaRPr lang="en-GB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381642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smtClean="0"/>
              <a:t>How can innovation contribute to ecological transition?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smtClean="0"/>
              <a:t>What role can ICT play?</a:t>
            </a:r>
            <a:endParaRPr lang="en-US" sz="2400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Télécom École de Management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smtClean="0"/>
              <a:t>What are the ecological impacts of ICT?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808"/>
            <a:ext cx="913947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page </a:t>
            </a:r>
            <a:fld id="{F6C356FF-7615-492A-A950-6E41E953CFDF}" type="slidenum">
              <a:rPr lang="fr-FR"/>
              <a:pPr/>
              <a:t>21</a:t>
            </a:fld>
            <a:endParaRPr lang="fr-FR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0"/>
            <a:ext cx="453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981075"/>
            <a:ext cx="2881313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03800" y="5589588"/>
            <a:ext cx="414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>
                <a:hlinkClick r:id="rId5"/>
              </a:rPr>
              <a:t>http://telecom-em.eu/content/impacts-ecologiques-des-tic</a:t>
            </a:r>
            <a:r>
              <a:rPr lang="fr-FR"/>
              <a:t> </a:t>
            </a:r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539552" y="6381328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A7B77-6EDB-4625-ACAA-58255332BCFF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12/11/2015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1475656" y="260351"/>
            <a:ext cx="5688732" cy="86439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smtClean="0">
                <a:solidFill>
                  <a:schemeClr val="tx1"/>
                </a:solidFill>
              </a:rPr>
              <a:t> Case studies</a:t>
            </a:r>
          </a:p>
        </p:txBody>
      </p:sp>
      <p:sp>
        <p:nvSpPr>
          <p:cNvPr id="62467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3787" cy="4824536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Wingdings 2" pitchFamily="18" charset="2"/>
              <a:buAutoNum type="arabicParenR"/>
            </a:pPr>
            <a:r>
              <a:rPr lang="fr-FR" smtClean="0"/>
              <a:t>Ecodesigned ICT:</a:t>
            </a:r>
          </a:p>
          <a:p>
            <a:pPr marL="881063" lvl="1" indent="-514350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fr-FR" smtClean="0"/>
              <a:t>Production phase: ecodesign + CSR</a:t>
            </a:r>
          </a:p>
          <a:p>
            <a:pPr marL="881063" lvl="1" indent="-514350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fr-FR" smtClean="0"/>
              <a:t>Use phase: responsible consumption</a:t>
            </a:r>
          </a:p>
          <a:p>
            <a:pPr marL="881063" lvl="1" indent="-514350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fr-FR" smtClean="0"/>
              <a:t>End-of-life: </a:t>
            </a:r>
            <a:r>
              <a:rPr lang="fr-FR" i="1" smtClean="0"/>
              <a:t>design for recycling</a:t>
            </a:r>
            <a:r>
              <a:rPr lang="fr-FR" smtClean="0"/>
              <a:t> + responsible e-waste management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arenR"/>
            </a:pPr>
            <a:endParaRPr lang="fr-FR" sz="1400" smtClean="0"/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fr-FR" smtClean="0"/>
              <a:t>Use of ICT to reduce ecological impacts in other sectors (</a:t>
            </a:r>
            <a:r>
              <a:rPr lang="fr-FR" i="1" smtClean="0"/>
              <a:t>IT for green</a:t>
            </a:r>
            <a:r>
              <a:rPr lang="fr-FR" smtClean="0"/>
              <a:t>)</a:t>
            </a:r>
            <a:r>
              <a:rPr lang="fr-FR" i="1" smtClean="0"/>
              <a:t>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mtClean="0"/>
              <a:t>Environmental monitoring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mtClean="0"/>
              <a:t>Awareness raising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mtClean="0"/>
              <a:t>Resource saving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endParaRPr lang="fr-FR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1" descr="20101005_次世代型探査機による海底調査概念図（英語）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87824" y="332656"/>
            <a:ext cx="5923557" cy="5641553"/>
          </a:xfrm>
        </p:spPr>
      </p:pic>
      <p:sp>
        <p:nvSpPr>
          <p:cNvPr id="41987" name="Espace réservé du pied de page 3"/>
          <p:cNvSpPr txBox="1">
            <a:spLocks noGrp="1"/>
          </p:cNvSpPr>
          <p:nvPr/>
        </p:nvSpPr>
        <p:spPr bwMode="auto">
          <a:xfrm>
            <a:off x="314325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" name="Heptagone 1"/>
          <p:cNvSpPr/>
          <p:nvPr/>
        </p:nvSpPr>
        <p:spPr>
          <a:xfrm>
            <a:off x="5508625" y="312738"/>
            <a:ext cx="215900" cy="17938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ptagone 7"/>
          <p:cNvSpPr/>
          <p:nvPr/>
        </p:nvSpPr>
        <p:spPr>
          <a:xfrm>
            <a:off x="7596188" y="4581525"/>
            <a:ext cx="215900" cy="179388"/>
          </a:xfrm>
          <a:prstGeom prst="hep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ptagone 8"/>
          <p:cNvSpPr/>
          <p:nvPr/>
        </p:nvSpPr>
        <p:spPr>
          <a:xfrm>
            <a:off x="6038850" y="3375025"/>
            <a:ext cx="215900" cy="179388"/>
          </a:xfrm>
          <a:prstGeom prst="hep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ptagone 11"/>
          <p:cNvSpPr/>
          <p:nvPr/>
        </p:nvSpPr>
        <p:spPr>
          <a:xfrm>
            <a:off x="3708400" y="1484313"/>
            <a:ext cx="215900" cy="180975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ptagone 12"/>
          <p:cNvSpPr/>
          <p:nvPr/>
        </p:nvSpPr>
        <p:spPr>
          <a:xfrm>
            <a:off x="7704138" y="1844675"/>
            <a:ext cx="215900" cy="179388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79512" y="2682875"/>
            <a:ext cx="2376488" cy="4175125"/>
            <a:chOff x="250825" y="2349500"/>
            <a:chExt cx="2376488" cy="4175125"/>
          </a:xfrm>
        </p:grpSpPr>
        <p:sp>
          <p:nvSpPr>
            <p:cNvPr id="41997" name="Espace réservé du contenu 2"/>
            <p:cNvSpPr txBox="1">
              <a:spLocks/>
            </p:cNvSpPr>
            <p:nvPr/>
          </p:nvSpPr>
          <p:spPr bwMode="auto">
            <a:xfrm>
              <a:off x="250825" y="2349500"/>
              <a:ext cx="2376488" cy="417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3333CC"/>
                </a:buClr>
                <a:buFont typeface="Wingdings" pitchFamily="2" charset="2"/>
                <a:buNone/>
              </a:pPr>
              <a:r>
                <a:rPr lang="en-US" altLang="ja-JP" sz="2000">
                  <a:solidFill>
                    <a:schemeClr val="accent2"/>
                  </a:solidFill>
                  <a:latin typeface="Constantia" pitchFamily="18" charset="0"/>
                  <a:cs typeface="HGP明朝E"/>
                </a:rPr>
                <a:t> </a:t>
              </a:r>
            </a:p>
            <a:p>
              <a:pPr marL="342900" indent="-342900">
                <a:spcBef>
                  <a:spcPct val="20000"/>
                </a:spcBef>
                <a:buClr>
                  <a:srgbClr val="3333CC"/>
                </a:buClr>
                <a:buFont typeface="Wingdings" pitchFamily="2" charset="2"/>
                <a:buChar char="§"/>
              </a:pPr>
              <a:r>
                <a:rPr lang="fr-FR" sz="2000" smtClean="0">
                  <a:solidFill>
                    <a:schemeClr val="accent2"/>
                  </a:solidFill>
                  <a:latin typeface="Constantia" pitchFamily="18" charset="0"/>
                </a:rPr>
                <a:t>Sensors &amp; control equipment</a:t>
              </a:r>
              <a:endParaRPr lang="fr-FR" sz="2000">
                <a:solidFill>
                  <a:schemeClr val="accent2"/>
                </a:solidFill>
                <a:latin typeface="Constantia" pitchFamily="18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3333CC"/>
                </a:buClr>
                <a:buFont typeface="Wingdings" pitchFamily="2" charset="2"/>
                <a:buChar char="§"/>
              </a:pPr>
              <a:endParaRPr lang="fr-FR" altLang="ja-JP" sz="2000">
                <a:solidFill>
                  <a:schemeClr val="accent2"/>
                </a:solidFill>
                <a:latin typeface="Constantia" pitchFamily="18" charset="0"/>
                <a:cs typeface="HGP明朝E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3333CC"/>
                </a:buClr>
                <a:buFont typeface="Wingdings" pitchFamily="2" charset="2"/>
                <a:buChar char="§"/>
              </a:pPr>
              <a:r>
                <a:rPr lang="fr-FR" sz="2000" smtClean="0">
                  <a:solidFill>
                    <a:schemeClr val="accent2"/>
                  </a:solidFill>
                  <a:latin typeface="Constantia" pitchFamily="18" charset="0"/>
                </a:rPr>
                <a:t>Data treatment</a:t>
              </a:r>
              <a:endParaRPr lang="en-US" altLang="ja-JP" sz="2000">
                <a:solidFill>
                  <a:schemeClr val="accent2"/>
                </a:solidFill>
                <a:latin typeface="Constantia" pitchFamily="18" charset="0"/>
                <a:cs typeface="HGP明朝E"/>
              </a:endParaRPr>
            </a:p>
          </p:txBody>
        </p:sp>
        <p:sp>
          <p:nvSpPr>
            <p:cNvPr id="11" name="Heptagone 10"/>
            <p:cNvSpPr/>
            <p:nvPr/>
          </p:nvSpPr>
          <p:spPr bwMode="auto">
            <a:xfrm>
              <a:off x="250825" y="2852738"/>
              <a:ext cx="215900" cy="179387"/>
            </a:xfrm>
            <a:prstGeom prst="hept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Heptagone 13"/>
            <p:cNvSpPr/>
            <p:nvPr/>
          </p:nvSpPr>
          <p:spPr bwMode="auto">
            <a:xfrm>
              <a:off x="251520" y="4149080"/>
              <a:ext cx="215900" cy="179388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5" name="Heptagone 14"/>
          <p:cNvSpPr/>
          <p:nvPr/>
        </p:nvSpPr>
        <p:spPr>
          <a:xfrm>
            <a:off x="3143250" y="4667250"/>
            <a:ext cx="215900" cy="179388"/>
          </a:xfrm>
          <a:prstGeom prst="hep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0" y="1268760"/>
            <a:ext cx="2771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u="sng" smtClean="0"/>
              <a:t>Case </a:t>
            </a:r>
            <a:r>
              <a:rPr lang="fr-FR" sz="2400" b="1" u="sng" smtClean="0"/>
              <a:t>n°1</a:t>
            </a:r>
            <a:r>
              <a:rPr lang="fr-FR" sz="2400" b="1" smtClean="0"/>
              <a:t>:</a:t>
            </a:r>
          </a:p>
          <a:p>
            <a:pPr algn="ctr"/>
            <a:r>
              <a:rPr lang="fr-FR" sz="2400" b="1" smtClean="0"/>
              <a:t>Environmental monitoring</a:t>
            </a:r>
            <a:endParaRPr lang="en-GB" sz="2400" b="1"/>
          </a:p>
        </p:txBody>
      </p:sp>
      <p:sp>
        <p:nvSpPr>
          <p:cNvPr id="41996" name="ZoneTexte 16"/>
          <p:cNvSpPr txBox="1">
            <a:spLocks noChangeArrowheads="1"/>
          </p:cNvSpPr>
          <p:nvPr/>
        </p:nvSpPr>
        <p:spPr bwMode="auto">
          <a:xfrm>
            <a:off x="3707904" y="6381328"/>
            <a:ext cx="435637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u="sng"/>
              <a:t>Source</a:t>
            </a:r>
            <a:r>
              <a:rPr lang="en-GB" sz="1400"/>
              <a:t> </a:t>
            </a:r>
            <a:r>
              <a:rPr lang="en-GB" sz="1400"/>
              <a:t>: </a:t>
            </a:r>
            <a:r>
              <a:rPr lang="en-GB" sz="1400" smtClean="0"/>
              <a:t>Presentation by </a:t>
            </a:r>
            <a:r>
              <a:rPr lang="en-GB" sz="1400">
                <a:hlinkClick r:id="rId4"/>
              </a:rPr>
              <a:t>René Garello</a:t>
            </a:r>
            <a:r>
              <a:rPr lang="en-GB" sz="1400"/>
              <a:t>. 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2664420" cy="25193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800" smtClean="0"/>
              <a:t>Environmental monitoring</a:t>
            </a:r>
            <a:endParaRPr lang="en-GB" sz="2800"/>
          </a:p>
        </p:txBody>
      </p:sp>
      <p:pic>
        <p:nvPicPr>
          <p:cNvPr id="43011" name="Imag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0"/>
            <a:ext cx="615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ZoneTexte 5"/>
          <p:cNvSpPr txBox="1">
            <a:spLocks noChangeArrowheads="1"/>
          </p:cNvSpPr>
          <p:nvPr/>
        </p:nvSpPr>
        <p:spPr bwMode="auto">
          <a:xfrm>
            <a:off x="0" y="6309320"/>
            <a:ext cx="1403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u="sng"/>
              <a:t>Source</a:t>
            </a:r>
            <a:r>
              <a:rPr lang="en-GB" sz="1100"/>
              <a:t> </a:t>
            </a:r>
            <a:r>
              <a:rPr lang="en-GB" sz="1100"/>
              <a:t>: </a:t>
            </a:r>
            <a:r>
              <a:rPr lang="en-GB" sz="1100" smtClean="0">
                <a:hlinkClick r:id="rId3"/>
              </a:rPr>
              <a:t>René </a:t>
            </a:r>
            <a:r>
              <a:rPr lang="en-GB" sz="1100">
                <a:hlinkClick r:id="rId3"/>
              </a:rPr>
              <a:t>Garello</a:t>
            </a:r>
            <a:r>
              <a:rPr lang="en-GB" sz="110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453336"/>
            <a:ext cx="936104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1547664" y="333375"/>
            <a:ext cx="5545286" cy="719361"/>
          </a:xfrm>
        </p:spPr>
        <p:txBody>
          <a:bodyPr>
            <a:normAutofit/>
          </a:bodyPr>
          <a:lstStyle/>
          <a:p>
            <a:r>
              <a:rPr lang="fr-FR" sz="2400" u="sng" smtClean="0">
                <a:solidFill>
                  <a:schemeClr val="tx1"/>
                </a:solidFill>
              </a:rPr>
              <a:t>Case n°2</a:t>
            </a:r>
            <a:r>
              <a:rPr lang="fr-FR" sz="2400" smtClean="0">
                <a:solidFill>
                  <a:schemeClr val="tx1"/>
                </a:solidFill>
              </a:rPr>
              <a:t>: Eco-efficient datacentres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700213"/>
            <a:ext cx="3827462" cy="4465637"/>
          </a:xfrm>
          <a:ln w="3175">
            <a:noFill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r-FR" sz="2800" smtClean="0"/>
              <a:t>Ex. Yahoo!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b="0" smtClean="0"/>
              <a:t>PUE </a:t>
            </a:r>
            <a:r>
              <a:rPr lang="fr-FR" sz="2800" b="0" dirty="0" smtClean="0"/>
              <a:t>= 1,08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b="0" dirty="0" smtClean="0"/>
              <a:t>40</a:t>
            </a:r>
            <a:r>
              <a:rPr lang="fr-FR" sz="2800" b="0" smtClean="0"/>
              <a:t>% reduction of energy costs</a:t>
            </a:r>
            <a:endParaRPr lang="fr-FR" sz="2800" b="0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b="0" smtClean="0"/>
              <a:t>Cheaper to build</a:t>
            </a:r>
            <a:endParaRPr lang="fr-FR" sz="2800" b="0" dirty="0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2204863"/>
            <a:ext cx="4254903" cy="28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0" y="6093296"/>
            <a:ext cx="82078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100" u="sng"/>
              <a:t>Source</a:t>
            </a:r>
            <a:r>
              <a:rPr lang="fr-FR" sz="1100"/>
              <a:t> : </a:t>
            </a:r>
            <a:r>
              <a:rPr lang="fr-FR" sz="1100">
                <a:hlinkClick r:id="rId3"/>
              </a:rPr>
              <a:t>http://www.pcworld.com/article/205728/yahoo_opens_chicken_coop_green_data_center.html</a:t>
            </a:r>
            <a:r>
              <a:rPr lang="fr-FR" sz="1100"/>
              <a:t>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oneTexte 4"/>
          <p:cNvSpPr txBox="1">
            <a:spLocks noChangeArrowheads="1"/>
          </p:cNvSpPr>
          <p:nvPr/>
        </p:nvSpPr>
        <p:spPr bwMode="auto">
          <a:xfrm>
            <a:off x="1547664" y="332657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b="1" u="sng" smtClean="0"/>
              <a:t>Case n°3</a:t>
            </a:r>
            <a:r>
              <a:rPr lang="fr-FR" sz="2400" b="1"/>
              <a:t>: </a:t>
            </a:r>
            <a:r>
              <a:rPr lang="fr-FR" sz="2400" b="1" smtClean="0"/>
              <a:t>Software ecodesign</a:t>
            </a:r>
            <a:endParaRPr lang="fr-FR" sz="2400" b="1"/>
          </a:p>
        </p:txBody>
      </p:sp>
      <p:sp>
        <p:nvSpPr>
          <p:cNvPr id="70659" name="ZoneTexte 5"/>
          <p:cNvSpPr txBox="1">
            <a:spLocks noChangeArrowheads="1"/>
          </p:cNvSpPr>
          <p:nvPr/>
        </p:nvSpPr>
        <p:spPr bwMode="auto">
          <a:xfrm>
            <a:off x="179512" y="6021288"/>
            <a:ext cx="7992888" cy="3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100" smtClean="0"/>
              <a:t>Source: </a:t>
            </a:r>
            <a:r>
              <a:rPr lang="fr-FR" sz="1100" smtClean="0">
                <a:hlinkClick r:id="rId2"/>
              </a:rPr>
              <a:t>http://kaliterre.fr/eng/KaliBlog/Software-Eco-design/Code-Vert-Project-a-complete-Software-Eco-Design-Repository</a:t>
            </a:r>
            <a:r>
              <a:rPr lang="fr-FR" sz="1100" smtClean="0"/>
              <a:t>. </a:t>
            </a:r>
            <a:endParaRPr lang="fr-FR" sz="110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556792"/>
            <a:ext cx="7981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3861048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greencodelab.fr/sites/default/files/pictures/Face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3789040"/>
            <a:ext cx="1368152" cy="1956457"/>
          </a:xfrm>
          <a:prstGeom prst="rect">
            <a:avLst/>
          </a:prstGeom>
          <a:noFill/>
        </p:spPr>
      </p:pic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124744"/>
            <a:ext cx="629682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11"/>
          <p:cNvSpPr>
            <a:spLocks noChangeArrowheads="1"/>
          </p:cNvSpPr>
          <p:nvPr/>
        </p:nvSpPr>
        <p:spPr bwMode="auto">
          <a:xfrm rot="-5400000">
            <a:off x="5561013" y="3290500"/>
            <a:ext cx="685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u="sng"/>
              <a:t>Source</a:t>
            </a:r>
            <a:r>
              <a:rPr lang="en-GB" sz="1200"/>
              <a:t>: </a:t>
            </a:r>
            <a:r>
              <a:rPr lang="en-GB" sz="1200">
                <a:hlinkClick r:id="rId4"/>
              </a:rPr>
              <a:t>http://www.smart2020.org/case-studies/personal-travel-assistant-pta/</a:t>
            </a:r>
            <a:r>
              <a:rPr lang="en-GB" sz="1200"/>
              <a:t> .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691680" y="548680"/>
            <a:ext cx="1655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smtClean="0"/>
              <a:t>Case n°4 </a:t>
            </a:r>
            <a:endParaRPr lang="en-GB" sz="2400" b="1" u="sng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4751388" cy="546100"/>
          </a:xfrm>
        </p:spPr>
        <p:txBody>
          <a:bodyPr/>
          <a:lstStyle/>
          <a:p>
            <a:r>
              <a:rPr lang="fr-FR" sz="2400" u="sng" smtClean="0">
                <a:solidFill>
                  <a:schemeClr val="tx1"/>
                </a:solidFill>
              </a:rPr>
              <a:t>Case n°5</a:t>
            </a:r>
            <a:r>
              <a:rPr lang="fr-FR" sz="2400" smtClean="0">
                <a:solidFill>
                  <a:schemeClr val="tx1"/>
                </a:solidFill>
              </a:rPr>
              <a:t>: </a:t>
            </a:r>
            <a:r>
              <a:rPr lang="en-GB" sz="2400" smtClean="0">
                <a:solidFill>
                  <a:schemeClr val="tx1"/>
                </a:solidFill>
              </a:rPr>
              <a:t>Telecommuting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2627784" y="6093296"/>
            <a:ext cx="55446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u="sng"/>
              <a:t>Source</a:t>
            </a:r>
            <a:r>
              <a:rPr lang="en-US" sz="1000"/>
              <a:t> : </a:t>
            </a:r>
            <a:r>
              <a:rPr lang="en-US" sz="1000" smtClean="0">
                <a:hlinkClick r:id="rId2"/>
              </a:rPr>
              <a:t>http://www.zdnet.com/article/death-of-the-office-and-rise-of-the-telecommuter/</a:t>
            </a:r>
            <a:r>
              <a:rPr lang="en-US" sz="1000" smtClean="0"/>
              <a:t>. </a:t>
            </a:r>
            <a:endParaRPr lang="en-US" sz="100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43010" name="Picture 2" descr="Death of the Office - US and UK telework percentages through the years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484784"/>
            <a:ext cx="8568952" cy="3837747"/>
          </a:xfrm>
          <a:prstGeom prst="rect">
            <a:avLst/>
          </a:prstGeom>
          <a:noFill/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825952" cy="692150"/>
          </a:xfrm>
        </p:spPr>
        <p:txBody>
          <a:bodyPr>
            <a:normAutofit/>
          </a:bodyPr>
          <a:lstStyle/>
          <a:p>
            <a:r>
              <a:rPr lang="fr-FR" sz="2400" u="sng" smtClean="0">
                <a:solidFill>
                  <a:schemeClr val="tx1"/>
                </a:solidFill>
              </a:rPr>
              <a:t>Case n°6</a:t>
            </a:r>
            <a:r>
              <a:rPr lang="fr-FR" sz="2400" smtClean="0">
                <a:solidFill>
                  <a:schemeClr val="tx1"/>
                </a:solidFill>
              </a:rPr>
              <a:t>: Serious gaming</a:t>
            </a:r>
            <a:endParaRPr lang="en-GB" sz="2400" smtClean="0">
              <a:solidFill>
                <a:schemeClr val="tx1"/>
              </a:solidFill>
            </a:endParaRPr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E0F82F1-9ECD-443E-9A50-8F07FFCDB893}" type="slidenum">
              <a:rPr lang="fr-BE"/>
              <a:pPr/>
              <a:t>29</a:t>
            </a:fld>
            <a:endParaRPr lang="fr-BE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7092280" cy="47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9"/>
          <p:cNvSpPr>
            <a:spLocks noChangeArrowheads="1"/>
          </p:cNvSpPr>
          <p:nvPr/>
        </p:nvSpPr>
        <p:spPr bwMode="auto">
          <a:xfrm rot="-5400000">
            <a:off x="7667806" y="4120528"/>
            <a:ext cx="25825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hlinkClick r:id="rId3"/>
              </a:rPr>
              <a:t>http://www.fateoftheworld.net/</a:t>
            </a:r>
            <a:r>
              <a:rPr lang="en-GB" sz="140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737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907704" y="1484784"/>
            <a:ext cx="4629150" cy="1368152"/>
          </a:xfrm>
          <a:noFill/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475655" y="260351"/>
            <a:ext cx="5688633" cy="864394"/>
          </a:xfrm>
        </p:spPr>
        <p:txBody>
          <a:bodyPr>
            <a:noAutofit/>
          </a:bodyPr>
          <a:lstStyle/>
          <a:p>
            <a:pPr algn="ctr"/>
            <a:r>
              <a:rPr lang="fr-FR" sz="3200" b="1" smtClean="0"/>
              <a:t>Why ecological transitions?</a:t>
            </a:r>
          </a:p>
        </p:txBody>
      </p:sp>
      <p:pic>
        <p:nvPicPr>
          <p:cNvPr id="5427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188640"/>
            <a:ext cx="1505399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179512" y="6165304"/>
            <a:ext cx="80660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u="sng"/>
              <a:t>Source</a:t>
            </a:r>
            <a:r>
              <a:rPr lang="en-GB" sz="1100"/>
              <a:t> : </a:t>
            </a:r>
            <a:r>
              <a:rPr lang="en-GB" sz="1100">
                <a:hlinkClick r:id="rId2"/>
              </a:rPr>
              <a:t>http://www.unep.org/resourcepanel/Publications/Decoupling/tabid/56048/Default.aspx</a:t>
            </a:r>
            <a:r>
              <a:rPr lang="en-GB" sz="1100"/>
              <a:t> . 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8353052" cy="4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8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1547664" y="260350"/>
            <a:ext cx="5708799" cy="792386"/>
          </a:xfrm>
        </p:spPr>
        <p:txBody>
          <a:bodyPr>
            <a:normAutofit/>
          </a:bodyPr>
          <a:lstStyle/>
          <a:p>
            <a:r>
              <a:rPr lang="fr-FR" sz="2400" u="sng" smtClean="0">
                <a:solidFill>
                  <a:schemeClr val="tx1"/>
                </a:solidFill>
              </a:rPr>
              <a:t>Case </a:t>
            </a:r>
            <a:r>
              <a:rPr lang="fr-FR" sz="2400" u="sng" smtClean="0">
                <a:solidFill>
                  <a:schemeClr val="tx1"/>
                </a:solidFill>
              </a:rPr>
              <a:t>n°7</a:t>
            </a:r>
            <a:r>
              <a:rPr lang="fr-FR" sz="2400" smtClean="0">
                <a:solidFill>
                  <a:schemeClr val="tx1"/>
                </a:solidFill>
              </a:rPr>
              <a:t>: </a:t>
            </a:r>
            <a:r>
              <a:rPr lang="fr-FR" sz="2400" smtClean="0">
                <a:solidFill>
                  <a:schemeClr val="tx1"/>
                </a:solidFill>
              </a:rPr>
              <a:t>Smart grids</a:t>
            </a:r>
          </a:p>
        </p:txBody>
      </p:sp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6861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28738"/>
            <a:ext cx="91440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904632" cy="504825"/>
          </a:xfrm>
        </p:spPr>
        <p:txBody>
          <a:bodyPr>
            <a:noAutofit/>
          </a:bodyPr>
          <a:lstStyle/>
          <a:p>
            <a:r>
              <a:rPr lang="fr-FR" sz="2400" u="sng" smtClean="0">
                <a:solidFill>
                  <a:schemeClr val="tx1"/>
                </a:solidFill>
              </a:rPr>
              <a:t>Case n°8</a:t>
            </a:r>
            <a:r>
              <a:rPr lang="fr-FR" sz="2400" smtClean="0">
                <a:solidFill>
                  <a:schemeClr val="tx1"/>
                </a:solidFill>
              </a:rPr>
              <a:t>: The fair phone</a:t>
            </a:r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672712"/>
            <a:ext cx="9144000" cy="2360083"/>
          </a:xfrm>
          <a:noFill/>
        </p:spPr>
      </p:pic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1403648" y="1196752"/>
            <a:ext cx="6480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hlinkClick r:id="rId3"/>
              </a:rPr>
              <a:t>http://www.ethicalconsumer.org/latestnews/entryid/1687/uk-launch-of-ethical-smartphone.aspx</a:t>
            </a:r>
            <a:r>
              <a:rPr lang="fr-FR" sz="1000"/>
              <a:t> </a:t>
            </a:r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323528" y="5949280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>
                <a:hlinkClick r:id="rId4"/>
              </a:rPr>
              <a:t>http://www.theguardian.com/commentisfree/2013/mar/11/search-smartphone-soaked-blood</a:t>
            </a:r>
            <a:r>
              <a:rPr lang="fr-FR" sz="800"/>
              <a:t> </a:t>
            </a:r>
          </a:p>
        </p:txBody>
      </p:sp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140968"/>
            <a:ext cx="2267744" cy="264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3140969"/>
            <a:ext cx="3672408" cy="31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0" y="30686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5" name="Rectangle 11"/>
          <p:cNvSpPr>
            <a:spLocks noChangeArrowheads="1"/>
          </p:cNvSpPr>
          <p:nvPr/>
        </p:nvSpPr>
        <p:spPr bwMode="auto">
          <a:xfrm rot="16200000">
            <a:off x="7449927" y="4327212"/>
            <a:ext cx="28803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>
                <a:hlinkClick r:id="rId7"/>
              </a:rPr>
              <a:t>http://www.independent.co.uk/life-style/gadgets-and-tech/fairphone-the-worlds-first-ethical-smartphone-launches-in-london-8829444.html</a:t>
            </a:r>
            <a:r>
              <a:rPr lang="fr-FR" sz="900"/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57241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600" b="1" smtClean="0">
                <a:solidFill>
                  <a:srgbClr val="FF0000"/>
                </a:solidFill>
              </a:rPr>
              <a:t>Limits to eco-innovation:</a:t>
            </a:r>
          </a:p>
          <a:p>
            <a:pPr algn="ctr">
              <a:lnSpc>
                <a:spcPct val="150000"/>
              </a:lnSpc>
            </a:pPr>
            <a:r>
              <a:rPr lang="fr-FR" sz="3600" b="1" smtClean="0">
                <a:solidFill>
                  <a:srgbClr val="FFFF00"/>
                </a:solidFill>
              </a:rPr>
              <a:t>Rebound </a:t>
            </a:r>
            <a:r>
              <a:rPr lang="fr-FR" sz="3600" b="1">
                <a:solidFill>
                  <a:srgbClr val="FFFF00"/>
                </a:solidFill>
              </a:rPr>
              <a:t>effects</a:t>
            </a:r>
            <a:endParaRPr lang="fr-FR" sz="110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068960"/>
            <a:ext cx="6800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933056"/>
            <a:ext cx="6753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25144"/>
            <a:ext cx="4314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3608" y="6396335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>
                <a:solidFill>
                  <a:srgbClr val="FFFF00"/>
                </a:solidFill>
              </a:rPr>
              <a:t>For a literature review: Gossart, C. (2015). Rebound Effects and ICT: A Review of the Literature. In </a:t>
            </a:r>
            <a:r>
              <a:rPr lang="en-US" sz="1200" u="sng" smtClean="0">
                <a:solidFill>
                  <a:srgbClr val="FFFF00"/>
                </a:solidFill>
              </a:rPr>
              <a:t>ICT Innovations for Sustainability</a:t>
            </a:r>
            <a:r>
              <a:rPr lang="en-US" sz="1200" smtClean="0">
                <a:solidFill>
                  <a:srgbClr val="FFFF00"/>
                </a:solidFill>
              </a:rPr>
              <a:t>. L.M. Hilty and B. Aebischer, Springer International Publishing, n°310, pp. 435-448.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547664" y="404813"/>
            <a:ext cx="5472261" cy="708025"/>
          </a:xfrm>
        </p:spPr>
        <p:txBody>
          <a:bodyPr>
            <a:normAutofit/>
          </a:bodyPr>
          <a:lstStyle/>
          <a:p>
            <a:r>
              <a:rPr lang="fr-FR" sz="2400" smtClean="0">
                <a:solidFill>
                  <a:schemeClr val="tx1"/>
                </a:solidFill>
              </a:rPr>
              <a:t>Examples of direct rebound effects</a:t>
            </a:r>
            <a:endParaRPr lang="fr-FR" sz="2400" smtClean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85225" cy="46805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0" smtClean="0"/>
              <a:t>Microprocessors are continuously smaller =&gt; </a:t>
            </a:r>
          </a:p>
          <a:p>
            <a:pPr lvl="1">
              <a:lnSpc>
                <a:spcPct val="150000"/>
              </a:lnSpc>
            </a:pPr>
            <a:r>
              <a:rPr lang="en-US" b="0" smtClean="0"/>
              <a:t>Their price drops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Their </a:t>
            </a:r>
            <a:r>
              <a:rPr lang="en-US" b="0" smtClean="0"/>
              <a:t>demand explodes</a:t>
            </a:r>
          </a:p>
          <a:p>
            <a:pPr lvl="1">
              <a:lnSpc>
                <a:spcPct val="150000"/>
              </a:lnSpc>
            </a:pPr>
            <a:r>
              <a:rPr lang="en-US" b="0" smtClean="0"/>
              <a:t>New models offset slower obsolete ones</a:t>
            </a:r>
          </a:p>
          <a:p>
            <a:pPr lvl="1">
              <a:lnSpc>
                <a:spcPct val="150000"/>
              </a:lnSpc>
            </a:pPr>
            <a:endParaRPr lang="en-US" b="0" smtClean="0"/>
          </a:p>
          <a:p>
            <a:pPr eaLnBrk="1" hangingPunct="1">
              <a:lnSpc>
                <a:spcPct val="150000"/>
              </a:lnSpc>
            </a:pPr>
            <a:r>
              <a:rPr lang="en-US" b="0" smtClean="0"/>
              <a:t>Server v</a:t>
            </a:r>
            <a:r>
              <a:rPr lang="fr-FR" b="0" smtClean="0"/>
              <a:t>irtualisation =&gt; </a:t>
            </a:r>
          </a:p>
          <a:p>
            <a:pPr lvl="1">
              <a:lnSpc>
                <a:spcPct val="150000"/>
              </a:lnSpc>
            </a:pPr>
            <a:r>
              <a:rPr lang="fr-FR" smtClean="0"/>
              <a:t>Less hardware required to provide the same service</a:t>
            </a:r>
          </a:p>
          <a:p>
            <a:pPr lvl="1">
              <a:lnSpc>
                <a:spcPct val="150000"/>
              </a:lnSpc>
            </a:pPr>
            <a:r>
              <a:rPr lang="fr-FR" smtClean="0"/>
              <a:t>Online data storage prices decreases</a:t>
            </a:r>
          </a:p>
          <a:p>
            <a:pPr lvl="1">
              <a:lnSpc>
                <a:spcPct val="150000"/>
              </a:lnSpc>
            </a:pPr>
            <a:r>
              <a:rPr lang="en-US" b="0" smtClean="0"/>
              <a:t>Demand for data storage space skyrockets</a:t>
            </a:r>
          </a:p>
          <a:p>
            <a:pPr eaLnBrk="1" hangingPunct="1">
              <a:lnSpc>
                <a:spcPct val="150000"/>
              </a:lnSpc>
            </a:pPr>
            <a:endParaRPr lang="fr-FR" b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85206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Limits to eco-innovation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475656" y="476251"/>
            <a:ext cx="5688732" cy="648494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smtClean="0">
                <a:solidFill>
                  <a:schemeClr val="tx1"/>
                </a:solidFill>
              </a:rPr>
              <a:t>Examples of indirect rebound effects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250825" y="1412776"/>
            <a:ext cx="8713788" cy="453717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fr-FR" b="0" smtClean="0"/>
              <a:t>Telecommuting: </a:t>
            </a:r>
          </a:p>
          <a:p>
            <a:pPr lvl="1">
              <a:lnSpc>
                <a:spcPct val="150000"/>
              </a:lnSpc>
            </a:pPr>
            <a:r>
              <a:rPr lang="fr-FR" b="0" smtClean="0"/>
              <a:t>Saves time but can lead to an increase in gasoline consumption if leads to longer commutes.</a:t>
            </a:r>
          </a:p>
          <a:p>
            <a:pPr eaLnBrk="1" hangingPunct="1">
              <a:lnSpc>
                <a:spcPct val="150000"/>
              </a:lnSpc>
            </a:pPr>
            <a:endParaRPr lang="fr-FR" sz="1800" b="0" smtClean="0"/>
          </a:p>
          <a:p>
            <a:pPr eaLnBrk="1" hangingPunct="1">
              <a:lnSpc>
                <a:spcPct val="150000"/>
              </a:lnSpc>
            </a:pPr>
            <a:r>
              <a:rPr lang="fr-FR" b="0" smtClean="0"/>
              <a:t>Telecommuting: </a:t>
            </a:r>
            <a:r>
              <a:rPr lang="en-US" b="0" smtClean="0"/>
              <a:t> substantial part of transport savings nullified by increased transport for other purposes*: 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E.g. in </a:t>
            </a:r>
            <a:r>
              <a:rPr lang="en-US" b="0" smtClean="0"/>
              <a:t>Denmark: 105 </a:t>
            </a:r>
            <a:r>
              <a:rPr lang="en-US" smtClean="0"/>
              <a:t>km of </a:t>
            </a:r>
            <a:r>
              <a:rPr lang="en-US" b="0" smtClean="0"/>
              <a:t>weekly commuting were saved … but in the mean time 77 km were driven for private purposes (hence rebound effect of </a:t>
            </a:r>
            <a:r>
              <a:rPr lang="en-US" smtClean="0"/>
              <a:t>73%).</a:t>
            </a:r>
            <a:endParaRPr lang="fr-FR" b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949280"/>
            <a:ext cx="8459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* Falch, M.: Environmental Impact of ICT on the Transport Sector. In: Hadjiantonis, A., </a:t>
            </a:r>
            <a:r>
              <a:rPr lang="fr-FR" sz="1200"/>
              <a:t>Stiller, B. (eds.) </a:t>
            </a:r>
            <a:r>
              <a:rPr lang="fr-FR" sz="1200" i="1"/>
              <a:t>Telecommunication Economics</a:t>
            </a:r>
            <a:r>
              <a:rPr lang="fr-FR" sz="1200"/>
              <a:t>, vol. 7216. Lecture Notes in Computer </a:t>
            </a:r>
            <a:r>
              <a:rPr lang="de-DE" sz="1200"/>
              <a:t>Science, pp. 126-137. Springer Berlin Heidelberg, (2012).</a:t>
            </a:r>
            <a:endParaRPr lang="fr-FR" sz="120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"/>
            <a:ext cx="2915816" cy="217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285206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Limits to eco-innovation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5544616" cy="1124316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Final remarks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0324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Eco-innovation needs social innovations:</a:t>
            </a:r>
          </a:p>
          <a:p>
            <a:pPr>
              <a:lnSpc>
                <a:spcPct val="150000"/>
              </a:lnSpc>
            </a:pPr>
            <a:endParaRPr lang="en-GB" sz="1100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Behavioural changes (ecodesign in firms, responsible consumers)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Regulatory pressures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Knowledge diversity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Ecological </a:t>
            </a:r>
            <a:r>
              <a:rPr lang="en-GB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awareness raising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avoid rebound effects</a:t>
            </a:r>
            <a:endParaRPr lang="en-GB" sz="2600" dirty="0">
              <a:solidFill>
                <a:srgbClr val="7030A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373216"/>
            <a:ext cx="7639050" cy="5524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7491442" cy="51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300192" y="2996952"/>
            <a:ext cx="1872208" cy="15841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rot="16200000">
            <a:off x="6668000" y="3617294"/>
            <a:ext cx="453650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05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</a:t>
            </a:r>
            <a:r>
              <a:rPr lang="en-GB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Geels and Schot (2007: 410). </a:t>
            </a:r>
            <a:r>
              <a:rPr lang="en-US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References available from </a:t>
            </a:r>
            <a:r>
              <a:rPr lang="en-US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https://gossart.wp.mines-telecom.fr/files/2014/07/Gossart-paper_STRN.pdf</a:t>
            </a:r>
            <a:r>
              <a:rPr lang="en-US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99592" y="2708920"/>
            <a:ext cx="3312368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5291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7030A0"/>
                </a:solidFill>
              </a:rPr>
              <a:t>An important limit of management sciences = lack of integrated perspective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265113" indent="-265113" algn="ctr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GB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Thank you.</a:t>
            </a:r>
            <a:endParaRPr lang="en-GB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924944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http://gossart.wp.mines-telecom.fr</a:t>
            </a:r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>
                <a:hlinkClick r:id="rId3"/>
              </a:rPr>
              <a:t>Cedric.Gossart@telecom-em.eu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4149080"/>
            <a:ext cx="8964488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GB" dirty="0" smtClean="0"/>
              <a:t>Co-animator of the interdisciplinary  </a:t>
            </a:r>
            <a:r>
              <a:rPr lang="en-GB" b="1" dirty="0" smtClean="0">
                <a:solidFill>
                  <a:srgbClr val="00B050"/>
                </a:solidFill>
              </a:rPr>
              <a:t>ICT &amp; Environment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Research Network  </a:t>
            </a:r>
            <a:r>
              <a:rPr lang="en-GB" dirty="0" smtClean="0"/>
              <a:t>of  IMT</a:t>
            </a:r>
          </a:p>
          <a:p>
            <a:pPr marL="457200" indent="-457200" algn="ctr">
              <a:lnSpc>
                <a:spcPct val="150000"/>
              </a:lnSpc>
            </a:pPr>
            <a:endParaRPr lang="en-GB" sz="1100" b="1" dirty="0" smtClean="0"/>
          </a:p>
          <a:p>
            <a:pPr marL="457200" indent="-457200" algn="ctr"/>
            <a:r>
              <a:rPr lang="en-GB" dirty="0" smtClean="0">
                <a:solidFill>
                  <a:srgbClr val="FF0000"/>
                </a:solidFill>
                <a:hlinkClick r:id="rId4"/>
              </a:rPr>
              <a:t>http://rt08.wp.mines-telecom.fr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40050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268760"/>
            <a:ext cx="71427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5373216"/>
            <a:ext cx="883915" cy="8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ossart\Documents\zStock\IMT\logos &amp; autres PR docs\Logo_IMT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5301208"/>
            <a:ext cx="1080120" cy="973629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6453336"/>
            <a:ext cx="1584176" cy="2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6470650" cy="791369"/>
          </a:xfrm>
        </p:spPr>
        <p:txBody>
          <a:bodyPr/>
          <a:lstStyle/>
          <a:p>
            <a:pPr algn="ctr"/>
            <a:r>
              <a:rPr lang="en-GB" sz="3200" smtClean="0"/>
              <a:t>What is innovation?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6371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80000"/>
              </a:lnSpc>
            </a:pPr>
            <a:r>
              <a:rPr lang="en-US" sz="2800" b="0" smtClean="0"/>
              <a:t>“something newly introduced, such as a new method or device”</a:t>
            </a:r>
          </a:p>
          <a:p>
            <a:pPr>
              <a:lnSpc>
                <a:spcPct val="180000"/>
              </a:lnSpc>
            </a:pPr>
            <a:r>
              <a:rPr lang="en-US" sz="2800" b="0" smtClean="0"/>
              <a:t>“the act of innovating”</a:t>
            </a:r>
          </a:p>
          <a:p>
            <a:pPr>
              <a:lnSpc>
                <a:spcPct val="180000"/>
              </a:lnSpc>
            </a:pPr>
            <a:endParaRPr lang="en-GB" sz="4100" b="0" smtClean="0"/>
          </a:p>
          <a:p>
            <a:pPr>
              <a:lnSpc>
                <a:spcPct val="190000"/>
              </a:lnSpc>
            </a:pPr>
            <a:r>
              <a:rPr lang="en-GB" sz="2800" b="0" smtClean="0"/>
              <a:t>Successful exploitation of new ideas.</a:t>
            </a:r>
          </a:p>
          <a:p>
            <a:pPr marL="355600" indent="-355600">
              <a:lnSpc>
                <a:spcPct val="190000"/>
              </a:lnSpc>
            </a:pPr>
            <a:r>
              <a:rPr lang="en-GB" sz="2800" b="0" smtClean="0"/>
              <a:t>Can relate to processes or products, can be technological, organisational, presentational, behavioural, social, ...</a:t>
            </a:r>
          </a:p>
        </p:txBody>
      </p:sp>
      <p:pic>
        <p:nvPicPr>
          <p:cNvPr id="72706" name="Picture 2" descr="Collins Dictionary homepage lin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412776"/>
            <a:ext cx="792088" cy="288032"/>
          </a:xfrm>
          <a:prstGeom prst="rect">
            <a:avLst/>
          </a:prstGeom>
          <a:noFill/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3284984"/>
            <a:ext cx="2016224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Innovation scholars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475656" y="0"/>
            <a:ext cx="68301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smtClean="0"/>
              <a:t>4 types of innovations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6165304"/>
            <a:ext cx="82444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700">
                <a:solidFill>
                  <a:srgbClr val="000099"/>
                </a:solidFill>
              </a:rPr>
              <a:t>Source: </a:t>
            </a:r>
            <a:r>
              <a:rPr lang="en-US" sz="700" smtClean="0">
                <a:solidFill>
                  <a:srgbClr val="000099"/>
                </a:solidFill>
              </a:rPr>
              <a:t>Kemp, R. and S. Pontoglio (2011). "The innovation effects of environmental policy instruments — A typical case of the blind men and the elephant?" </a:t>
            </a:r>
            <a:r>
              <a:rPr lang="en-US" sz="700" i="1" smtClean="0">
                <a:solidFill>
                  <a:srgbClr val="000099"/>
                </a:solidFill>
              </a:rPr>
              <a:t>Ecological Economics </a:t>
            </a:r>
            <a:r>
              <a:rPr lang="en-US" sz="700" smtClean="0">
                <a:solidFill>
                  <a:srgbClr val="000099"/>
                </a:solidFill>
              </a:rPr>
              <a:t>72(0): 28-36.</a:t>
            </a:r>
            <a:endParaRPr lang="en-US" sz="700">
              <a:solidFill>
                <a:srgbClr val="000099"/>
              </a:solidFill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8153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21686" cy="719361"/>
          </a:xfrm>
        </p:spPr>
        <p:txBody>
          <a:bodyPr>
            <a:normAutofit/>
          </a:bodyPr>
          <a:lstStyle/>
          <a:p>
            <a:r>
              <a:rPr lang="en-GB" sz="3200" b="1" smtClean="0"/>
              <a:t>IC</a:t>
            </a:r>
            <a:r>
              <a:rPr lang="en-GB" sz="3200" smtClean="0"/>
              <a:t>T</a:t>
            </a:r>
            <a:r>
              <a:rPr lang="en-GB" sz="3200" b="1" smtClean="0"/>
              <a:t> = harware &amp; software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700808"/>
            <a:ext cx="8820150" cy="4104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sz="2000" b="0" smtClean="0"/>
              <a:t>According to an international convention set by the OECD, the following are described as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70C0"/>
                </a:solidFill>
              </a:rPr>
              <a:t>information and communication technology </a:t>
            </a:r>
            <a:r>
              <a:rPr lang="en-US" sz="2000" b="0" smtClean="0"/>
              <a:t>(ICT) sectors :</a:t>
            </a:r>
          </a:p>
          <a:p>
            <a:pPr marL="263525" indent="-263525">
              <a:lnSpc>
                <a:spcPct val="150000"/>
              </a:lnSpc>
            </a:pPr>
            <a:r>
              <a:rPr lang="en-US" sz="2000" b="0" smtClean="0"/>
              <a:t>industries producing ICT (manufacture of computers and IT hardware, TVs, radios, telephones, etc) ;</a:t>
            </a:r>
          </a:p>
          <a:p>
            <a:pPr marL="263525" indent="-263525">
              <a:lnSpc>
                <a:spcPct val="150000"/>
              </a:lnSpc>
            </a:pPr>
            <a:r>
              <a:rPr lang="en-US" sz="2000" b="0" smtClean="0"/>
              <a:t>industries distributing ICT (wholesale of IT hardware, etc.) ;</a:t>
            </a:r>
          </a:p>
          <a:p>
            <a:pPr marL="263525" indent="-263525">
              <a:lnSpc>
                <a:spcPct val="150000"/>
              </a:lnSpc>
            </a:pPr>
            <a:r>
              <a:rPr lang="en-US" sz="2000" b="0" smtClean="0"/>
              <a:t>ICT service industries (telecommunications, IT services, audiovisual services, etc).</a:t>
            </a:r>
            <a:endParaRPr lang="en-GB" sz="2000" b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2FBBB7-7E25-40A1-B437-BB5D49AEB160}" type="slidenum">
              <a:rPr lang="fr-BE" smtClean="0"/>
              <a:pPr/>
              <a:t>6</a:t>
            </a:fld>
            <a:endParaRPr lang="fr-BE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6093296"/>
            <a:ext cx="828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smtClean="0"/>
              <a:t>Source: </a:t>
            </a:r>
            <a:r>
              <a:rPr lang="fr-FR" sz="1000" smtClean="0">
                <a:hlinkClick r:id="rId2"/>
              </a:rPr>
              <a:t>http://www.insee.fr/en/methodes/default.asp?page=definitions/technologie-inform-communic.htm</a:t>
            </a:r>
            <a:r>
              <a:rPr lang="fr-FR" sz="1000" smtClean="0"/>
              <a:t>. </a:t>
            </a:r>
            <a:endParaRPr lang="fr-FR" sz="100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466" y="6381328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Télécom École de Management</a:t>
            </a:r>
            <a:endParaRPr lang="fr-FR" dirty="0"/>
          </a:p>
        </p:txBody>
      </p:sp>
      <p:sp>
        <p:nvSpPr>
          <p:cNvPr id="8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6D5047"/>
              </a:solidFill>
            </a:endParaRPr>
          </a:p>
        </p:txBody>
      </p:sp>
      <p:sp>
        <p:nvSpPr>
          <p:cNvPr id="53254" name="ZoneTexte 5"/>
          <p:cNvSpPr txBox="1">
            <a:spLocks noChangeArrowheads="1"/>
          </p:cNvSpPr>
          <p:nvPr/>
        </p:nvSpPr>
        <p:spPr bwMode="auto">
          <a:xfrm>
            <a:off x="755576" y="620688"/>
            <a:ext cx="53285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smtClean="0">
                <a:solidFill>
                  <a:srgbClr val="FFFF00"/>
                </a:solidFill>
              </a:rPr>
              <a:t>Innovations for the environment = ?</a:t>
            </a:r>
          </a:p>
        </p:txBody>
      </p:sp>
      <p:pic>
        <p:nvPicPr>
          <p:cNvPr id="53255" name="Picture 7" descr="Image result for ecoinno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708920"/>
            <a:ext cx="3816424" cy="16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2555776" y="5157192"/>
            <a:ext cx="5903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4000" b="1" smtClean="0">
                <a:solidFill>
                  <a:srgbClr val="92D050"/>
                </a:solidFill>
              </a:rPr>
              <a:t>“eco-innovations”</a:t>
            </a:r>
            <a:r>
              <a:rPr lang="en-GB" sz="4000" smtClean="0">
                <a:solidFill>
                  <a:srgbClr val="FFFF00"/>
                </a:solidFill>
              </a:rPr>
              <a:t> </a:t>
            </a:r>
            <a:endParaRPr lang="en-GB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864096"/>
          </a:xfrm>
        </p:spPr>
        <p:txBody>
          <a:bodyPr/>
          <a:lstStyle/>
          <a:p>
            <a:r>
              <a:rPr lang="en-US" smtClean="0"/>
              <a:t>Presentation outline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1556792"/>
            <a:ext cx="8258294" cy="439248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660066"/>
                </a:solidFill>
              </a:rPr>
              <a:t>What is eco-innovation?</a:t>
            </a:r>
          </a:p>
          <a:p>
            <a:pPr marL="971550" lvl="1" indent="-514350">
              <a:lnSpc>
                <a:spcPct val="150000"/>
              </a:lnSpc>
            </a:pPr>
            <a:r>
              <a:rPr lang="en-GB" smtClean="0">
                <a:solidFill>
                  <a:srgbClr val="660066"/>
                </a:solidFill>
              </a:rPr>
              <a:t>Definition</a:t>
            </a:r>
            <a:endParaRPr lang="en-GB" dirty="0" smtClean="0">
              <a:solidFill>
                <a:srgbClr val="660066"/>
              </a:solidFill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Case studies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n-GB" sz="2400" dirty="0" smtClean="0">
              <a:solidFill>
                <a:srgbClr val="660066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smtClean="0">
                <a:solidFill>
                  <a:srgbClr val="0070C0"/>
                </a:solidFill>
              </a:rPr>
              <a:t>Ecological transition and ICT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GB" smtClean="0">
                <a:solidFill>
                  <a:srgbClr val="0070C0"/>
                </a:solidFill>
              </a:rPr>
              <a:t>Case studies</a:t>
            </a:r>
            <a:endParaRPr lang="en-GB" dirty="0" smtClean="0">
              <a:solidFill>
                <a:srgbClr val="0070C0"/>
              </a:solidFill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GB" smtClean="0">
                <a:solidFill>
                  <a:srgbClr val="0070C0"/>
                </a:solidFill>
              </a:rPr>
              <a:t>Limits 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fld id="{846A7B77-6EDB-4625-ACAA-58255332BCFF}" type="datetime1">
              <a:rPr lang="fr-FR" smtClean="0"/>
              <a:pPr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Télécom École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FB6A398-D313-4457-B67D-59766EE79509}" type="slidenum">
              <a:rPr lang="fr-BE"/>
              <a:pPr/>
              <a:t>9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132856"/>
            <a:ext cx="51769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Télécom Bretagne">
  <a:themeElements>
    <a:clrScheme name="Personnalisé 1">
      <a:dk1>
        <a:sysClr val="windowText" lastClr="000000"/>
      </a:dk1>
      <a:lt1>
        <a:sysClr val="window" lastClr="FFFFFF"/>
      </a:lt1>
      <a:dk2>
        <a:srgbClr val="7A1452"/>
      </a:dk2>
      <a:lt2>
        <a:srgbClr val="B8B8B8"/>
      </a:lt2>
      <a:accent1>
        <a:srgbClr val="001489"/>
      </a:accent1>
      <a:accent2>
        <a:srgbClr val="6D5047"/>
      </a:accent2>
      <a:accent3>
        <a:srgbClr val="7A1452"/>
      </a:accent3>
      <a:accent4>
        <a:srgbClr val="7A1452"/>
      </a:accent4>
      <a:accent5>
        <a:srgbClr val="7A1452"/>
      </a:accent5>
      <a:accent6>
        <a:srgbClr val="7A1452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1615</Words>
  <Application>Microsoft Office PowerPoint</Application>
  <PresentationFormat>Affichage à l'écran (4:3)</PresentationFormat>
  <Paragraphs>280</Paragraphs>
  <Slides>37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Modèle Télécom Bretagne</vt:lpstr>
      <vt:lpstr>Ecological transition, innovation and ICT</vt:lpstr>
      <vt:lpstr>2 questions</vt:lpstr>
      <vt:lpstr>Why ecological transitions?</vt:lpstr>
      <vt:lpstr>What is innovation?</vt:lpstr>
      <vt:lpstr>4 types of innovations</vt:lpstr>
      <vt:lpstr>ICT = harware &amp; software</vt:lpstr>
      <vt:lpstr>Diapositive 7</vt:lpstr>
      <vt:lpstr>Presentation outline</vt:lpstr>
      <vt:lpstr>Diapositive 9</vt:lpstr>
      <vt:lpstr>Diapositive 10</vt:lpstr>
      <vt:lpstr>Commonalities between eco-innovations and standard innovations</vt:lpstr>
      <vt:lpstr>Diapositive 12</vt:lpstr>
      <vt:lpstr>The role of stakeholders</vt:lpstr>
      <vt:lpstr>The role of regulatory changes</vt:lpstr>
      <vt:lpstr>The role of lead users</vt:lpstr>
      <vt:lpstr>The role of lead users</vt:lpstr>
      <vt:lpstr>Example of cars (lock-in due to incremental changes)</vt:lpstr>
      <vt:lpstr>Diapositive 18</vt:lpstr>
      <vt:lpstr>Diapositive 19</vt:lpstr>
      <vt:lpstr>What are the ecological impacts of ICT?</vt:lpstr>
      <vt:lpstr>Diapositive 21</vt:lpstr>
      <vt:lpstr> Case studies</vt:lpstr>
      <vt:lpstr>Diapositive 23</vt:lpstr>
      <vt:lpstr>Diapositive 24</vt:lpstr>
      <vt:lpstr>Case n°2: Eco-efficient datacentres</vt:lpstr>
      <vt:lpstr>Diapositive 26</vt:lpstr>
      <vt:lpstr>Diapositive 27</vt:lpstr>
      <vt:lpstr>Case n°5: Telecommuting</vt:lpstr>
      <vt:lpstr>Case n°6: Serious gaming</vt:lpstr>
      <vt:lpstr>Case n°7: Smart grids</vt:lpstr>
      <vt:lpstr>Case n°8: The fair phone</vt:lpstr>
      <vt:lpstr>Diapositive 32</vt:lpstr>
      <vt:lpstr>Examples of direct rebound effects</vt:lpstr>
      <vt:lpstr>Examples of indirect rebound effects</vt:lpstr>
      <vt:lpstr>Final remarks</vt:lpstr>
      <vt:lpstr>An important limit of management sciences = lack of integrated perspective</vt:lpstr>
      <vt:lpstr>Diapositive 37</vt:lpstr>
    </vt:vector>
  </TitlesOfParts>
  <Company>Institut Mines-Télécom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LITEM 2015</dc:title>
  <dc:creator>Cédric Gossart</dc:creator>
  <cp:lastModifiedBy>Gossart</cp:lastModifiedBy>
  <cp:revision>1318</cp:revision>
  <dcterms:created xsi:type="dcterms:W3CDTF">2013-01-04T16:51:24Z</dcterms:created>
  <dcterms:modified xsi:type="dcterms:W3CDTF">2015-11-12T09:58:18Z</dcterms:modified>
</cp:coreProperties>
</file>