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58" r:id="rId4"/>
    <p:sldId id="259" r:id="rId5"/>
    <p:sldId id="260" r:id="rId6"/>
    <p:sldId id="261" r:id="rId7"/>
    <p:sldId id="276" r:id="rId8"/>
    <p:sldId id="265" r:id="rId9"/>
    <p:sldId id="280" r:id="rId10"/>
    <p:sldId id="266" r:id="rId11"/>
    <p:sldId id="263" r:id="rId12"/>
    <p:sldId id="267" r:id="rId13"/>
    <p:sldId id="262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047"/>
    <a:srgbClr val="B8B8B8"/>
    <a:srgbClr val="A8B50A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874" autoAdjust="0"/>
    <p:restoredTop sz="94660"/>
  </p:normalViewPr>
  <p:slideViewPr>
    <p:cSldViewPr>
      <p:cViewPr varScale="1">
        <p:scale>
          <a:sx n="106" d="100"/>
          <a:sy n="10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4077072"/>
            <a:ext cx="5112568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BE16-9CE1-47D4-87B9-84CF13045996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3" y="768344"/>
            <a:ext cx="1535009" cy="2008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05263"/>
            <a:ext cx="9144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527914" y="54452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402691" y="54452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277468" y="54452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979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BF0-7ABD-4D5F-83BB-F2856A25D410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920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076-1FB3-483B-B9B6-1E68DBF981C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136" y="6448251"/>
            <a:ext cx="765448" cy="365125"/>
          </a:xfrm>
          <a:prstGeom prst="rect">
            <a:avLst/>
          </a:prstGeom>
        </p:spPr>
        <p:txBody>
          <a:bodyPr anchor="t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"/>
            <a:ext cx="1835697" cy="83005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27914" y="18448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402691" y="18448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277468" y="18448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90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0A7C-2B93-42A1-932B-623B4586657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12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6779-D8E2-4516-8486-D261ED2E4297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47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DD0-6008-4B5B-99CB-9F8E8EBDEBD9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1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CA34-D6F0-4243-B31D-F009171F145C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5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C6D1-CC20-4E77-B932-275A909C7ED2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514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5E8-C835-46FA-B82F-F89D9D6706D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9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84053"/>
            <a:ext cx="140263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6384053"/>
            <a:ext cx="410445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66" y="6381328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6" y="1556793"/>
            <a:ext cx="7211144" cy="44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6381328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46A7B77-6EDB-4625-ACAA-58255332BCF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44" y="6381328"/>
            <a:ext cx="4104456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467544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692696"/>
            <a:ext cx="46754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692696"/>
            <a:ext cx="467544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6381328"/>
            <a:ext cx="25202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/>
              <a:t>Institut Mines-Télécom</a:t>
            </a:r>
            <a:endParaRPr lang="fr-FR" sz="10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42676"/>
            <a:ext cx="719724" cy="719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Cedric.Gossart@telecom-em.eu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gossart.wp.mines-telecom.f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rt08.wp.mines-telecom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55776" y="836712"/>
            <a:ext cx="6408712" cy="1944216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800" dirty="0" smtClean="0">
                <a:solidFill>
                  <a:srgbClr val="0070C0"/>
                </a:solidFill>
              </a:rPr>
              <a:t/>
            </a:r>
            <a:br>
              <a:rPr lang="fr-FR" sz="1800" dirty="0" smtClean="0">
                <a:solidFill>
                  <a:srgbClr val="0070C0"/>
                </a:solidFill>
              </a:rPr>
            </a:br>
            <a:r>
              <a:rPr lang="fr-FR" sz="2300" dirty="0" smtClean="0">
                <a:solidFill>
                  <a:srgbClr val="0070C0"/>
                </a:solidFill>
              </a:rPr>
              <a:t>Analyser les dynamiques d’éco-innovation : </a:t>
            </a:r>
            <a:br>
              <a:rPr lang="fr-FR" sz="2300" dirty="0" smtClean="0">
                <a:solidFill>
                  <a:srgbClr val="0070C0"/>
                </a:solidFill>
              </a:rPr>
            </a:br>
            <a:r>
              <a:rPr lang="fr-FR" sz="2300" dirty="0" smtClean="0">
                <a:solidFill>
                  <a:srgbClr val="0070C0"/>
                </a:solidFill>
              </a:rPr>
              <a:t>Contributions en sciences de gestion </a:t>
            </a:r>
            <a:endParaRPr lang="fr-FR" sz="2300" dirty="0">
              <a:solidFill>
                <a:srgbClr val="0070C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699792" y="3284984"/>
            <a:ext cx="6264696" cy="2016224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fr-FR" sz="2400" dirty="0" smtClean="0">
                <a:solidFill>
                  <a:srgbClr val="7030A0"/>
                </a:solidFill>
              </a:rPr>
              <a:t>Cédric Gossart</a:t>
            </a:r>
          </a:p>
          <a:p>
            <a:pPr algn="ctr">
              <a:lnSpc>
                <a:spcPct val="150000"/>
              </a:lnSpc>
            </a:pPr>
            <a:r>
              <a:rPr lang="fr-FR" sz="1800" b="0" i="1" dirty="0" smtClean="0">
                <a:solidFill>
                  <a:srgbClr val="7030A0"/>
                </a:solidFill>
              </a:rPr>
              <a:t>Maître de conférences</a:t>
            </a:r>
          </a:p>
          <a:p>
            <a:pPr algn="ctr">
              <a:lnSpc>
                <a:spcPct val="150000"/>
              </a:lnSpc>
            </a:pPr>
            <a:r>
              <a:rPr lang="fr-FR" sz="1800" b="0" i="1" dirty="0" smtClean="0">
                <a:solidFill>
                  <a:srgbClr val="7030A0"/>
                </a:solidFill>
              </a:rPr>
              <a:t>Département LSH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fr-FR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fr-FR" dirty="0" smtClean="0">
              <a:solidFill>
                <a:srgbClr val="7030A0"/>
              </a:solidFill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575048" y="6237312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Soutenance</a:t>
            </a:r>
            <a:r>
              <a:rPr kumimoji="0" lang="fr-FR" sz="14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d’Habilitation à Diriger des Recherches.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fr-FR" sz="1400" b="1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Jeudi</a:t>
            </a:r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 décembre 2015.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 smtClean="0"/>
              <a:t>Méthode d’identification des brevets comme  obstacles à l’éco-innovation</a:t>
            </a:r>
            <a:endParaRPr lang="fr-FR" sz="23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Certaines entreprises utilisent leurs brevets pour décourager l’innovation d’autres entreprises, notamment les PME. Une stratégie consiste alors à déposer des brevets sans grande valeur.</a:t>
            </a:r>
          </a:p>
          <a:p>
            <a:pPr lvl="1"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Exemple : le secteur des logiciels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Qu’en est-il dans le secteur de l’éclairage LED ?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Question de recherche : les brevets découragent-ils l’éco-innovation dans le secteur des LED ?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Hypothèse testée : Les brevets LED litigieux sont sans grande valeur.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Conclusions : </a:t>
            </a:r>
          </a:p>
          <a:p>
            <a:pPr lvl="1"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brevets LED litigieux sont de bonne qualité.</a:t>
            </a:r>
          </a:p>
          <a:p>
            <a:pPr lvl="1"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Ce constat nous conduit à rejeter l’hypothèse testée.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</a:t>
            </a:r>
            <a:r>
              <a:rPr lang="en-US" dirty="0" smtClean="0"/>
              <a:t>Les contributions </a:t>
            </a:r>
            <a:r>
              <a:rPr lang="en-US" dirty="0" err="1" smtClean="0"/>
              <a:t>empiriques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Thèse</a:t>
            </a:r>
            <a:r>
              <a:rPr lang="fr-FR" b="0" dirty="0" smtClean="0">
                <a:solidFill>
                  <a:schemeClr val="tx2"/>
                </a:solidFill>
              </a:rPr>
              <a:t> : le comportement environnemental des raffineries pétrolières.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ECOPATENTS</a:t>
            </a:r>
            <a:r>
              <a:rPr lang="fr-FR" b="0" dirty="0" smtClean="0">
                <a:solidFill>
                  <a:schemeClr val="tx2"/>
                </a:solidFill>
              </a:rPr>
              <a:t>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Exploration d’un secteur peu étudié : qui sont les innovateurs ? Les interactions ? Les dynamiques d’innovation ? Les principaux domaines technologiques ? …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Forte capacité des TIC à l’éco-innovation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Éco-TIC très mal identifiées dans les systèmes de brevets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cycLED:</a:t>
            </a:r>
            <a:endParaRPr lang="fr-FR" b="0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Qui sont les innovateurs ? Que font-ils  ? …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Obstacles à l’éco-innovation dans le secteur de l’éclairage LED ?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Recommandations stratégiques et politiques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fr-FR" b="0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Les activités de vulgarisation scientifique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TIC et environnement : typologie des interactions.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Les faces cachées de l’immatérialité : </a:t>
            </a:r>
          </a:p>
          <a:p>
            <a:pPr lvl="1"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déchets d’équipements électriques et électroniques :</a:t>
            </a:r>
          </a:p>
          <a:p>
            <a:pPr lvl="2">
              <a:lnSpc>
                <a:spcPct val="110000"/>
              </a:lnSpc>
            </a:pPr>
            <a:r>
              <a:rPr lang="fr-FR" dirty="0" err="1" smtClean="0">
                <a:solidFill>
                  <a:schemeClr val="tx2"/>
                </a:solidFill>
              </a:rPr>
              <a:t>Bahers</a:t>
            </a:r>
            <a:r>
              <a:rPr lang="fr-FR" dirty="0" smtClean="0">
                <a:solidFill>
                  <a:schemeClr val="tx2"/>
                </a:solidFill>
              </a:rPr>
              <a:t>, J.-B., I. </a:t>
            </a:r>
            <a:r>
              <a:rPr lang="fr-FR" dirty="0" err="1" smtClean="0">
                <a:solidFill>
                  <a:schemeClr val="tx2"/>
                </a:solidFill>
              </a:rPr>
              <a:t>Capurso</a:t>
            </a:r>
            <a:r>
              <a:rPr lang="fr-FR" dirty="0" smtClean="0">
                <a:solidFill>
                  <a:schemeClr val="tx2"/>
                </a:solidFill>
              </a:rPr>
              <a:t>, et al. (2015). Réseaux et environnement : Regards croisés sur les filières de gestion des DEEE à Toulouse et à Milan. </a:t>
            </a:r>
            <a:r>
              <a:rPr lang="fr-FR" i="1" dirty="0" smtClean="0">
                <a:solidFill>
                  <a:schemeClr val="tx2"/>
                </a:solidFill>
              </a:rPr>
              <a:t>Flux</a:t>
            </a:r>
            <a:r>
              <a:rPr lang="fr-FR" dirty="0" smtClean="0">
                <a:solidFill>
                  <a:schemeClr val="tx2"/>
                </a:solidFill>
              </a:rPr>
              <a:t> 2015/1(99): 32-46.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solidFill>
                  <a:schemeClr val="tx2"/>
                </a:solidFill>
              </a:rPr>
              <a:t>Les autres impacts écologiques :</a:t>
            </a:r>
          </a:p>
          <a:p>
            <a:pPr lvl="2">
              <a:lnSpc>
                <a:spcPct val="110000"/>
              </a:lnSpc>
            </a:pPr>
            <a:r>
              <a:rPr lang="fr-FR" dirty="0" smtClean="0">
                <a:solidFill>
                  <a:schemeClr val="tx2"/>
                </a:solidFill>
              </a:rPr>
              <a:t>ÉcoInfo (2012). </a:t>
            </a:r>
            <a:r>
              <a:rPr lang="fr-FR" i="1" dirty="0" smtClean="0">
                <a:solidFill>
                  <a:schemeClr val="tx2"/>
                </a:solidFill>
              </a:rPr>
              <a:t>Impacts écologiques des TIC : Les faces cachées de l'immatérialité</a:t>
            </a:r>
            <a:r>
              <a:rPr lang="fr-FR" dirty="0" smtClean="0">
                <a:solidFill>
                  <a:schemeClr val="tx2"/>
                </a:solidFill>
              </a:rPr>
              <a:t>. Les </a:t>
            </a:r>
            <a:r>
              <a:rPr lang="fr-FR" dirty="0" err="1" smtClean="0">
                <a:solidFill>
                  <a:schemeClr val="tx2"/>
                </a:solidFill>
              </a:rPr>
              <a:t>Ulis</a:t>
            </a:r>
            <a:r>
              <a:rPr lang="fr-FR" dirty="0" smtClean="0">
                <a:solidFill>
                  <a:schemeClr val="tx2"/>
                </a:solidFill>
              </a:rPr>
              <a:t>, EDP Sciences.</a:t>
            </a:r>
          </a:p>
          <a:p>
            <a:pPr lvl="1"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effets rebonds du numérique :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Gossart, C. (2015). Rebound Effects and ICT: A Review of the Literature. In </a:t>
            </a:r>
            <a:r>
              <a:rPr lang="en-US" i="1" dirty="0" smtClean="0">
                <a:solidFill>
                  <a:schemeClr val="tx2"/>
                </a:solidFill>
              </a:rPr>
              <a:t>ICT Innovations for Sustainability</a:t>
            </a:r>
            <a:r>
              <a:rPr lang="en-US" dirty="0" smtClean="0">
                <a:solidFill>
                  <a:schemeClr val="tx2"/>
                </a:solidFill>
              </a:rPr>
              <a:t>, L. M. Hilty and B. Aebischer, Springer International Publishing. 310: 435-448.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5904656" cy="1124316"/>
          </a:xfrm>
        </p:spPr>
        <p:txBody>
          <a:bodyPr/>
          <a:lstStyle/>
          <a:p>
            <a:pPr algn="ctr"/>
            <a:r>
              <a:rPr lang="fr-FR" dirty="0" smtClean="0"/>
              <a:t>TIC et environnement : </a:t>
            </a:r>
            <a:br>
              <a:rPr lang="fr-FR" dirty="0" smtClean="0"/>
            </a:br>
            <a:r>
              <a:rPr lang="fr-FR" dirty="0" smtClean="0"/>
              <a:t>typologie des interactions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7488832" cy="502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16200000">
            <a:off x="6379967" y="3329263"/>
            <a:ext cx="5112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Source</a:t>
            </a:r>
            <a:r>
              <a:rPr lang="en-US" sz="1050" dirty="0" smtClean="0"/>
              <a:t> : </a:t>
            </a:r>
            <a:r>
              <a:rPr lang="fr-FR" sz="1050" dirty="0" smtClean="0"/>
              <a:t>Gossart, C. et R. Garello (2015). Technologies numériques et environnement. </a:t>
            </a:r>
            <a:r>
              <a:rPr lang="fr-FR" sz="1050" i="1" dirty="0" smtClean="0"/>
              <a:t>Revue de l'électricité et de l'électronique</a:t>
            </a:r>
            <a:r>
              <a:rPr lang="fr-FR" sz="1050" dirty="0" smtClean="0"/>
              <a:t> 4: 39-44.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Les perspectives futures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68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Les </a:t>
            </a:r>
            <a:r>
              <a:rPr lang="en-US" dirty="0" err="1" smtClean="0">
                <a:solidFill>
                  <a:schemeClr val="tx2"/>
                </a:solidFill>
              </a:rPr>
              <a:t>dynamiques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d’éco</a:t>
            </a:r>
            <a:r>
              <a:rPr lang="en-US" dirty="0" smtClean="0">
                <a:solidFill>
                  <a:schemeClr val="tx2"/>
                </a:solidFill>
              </a:rPr>
              <a:t>-innovation </a:t>
            </a:r>
            <a:r>
              <a:rPr lang="en-US" b="0" dirty="0" smtClean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Comment </a:t>
            </a:r>
            <a:r>
              <a:rPr lang="en-US" dirty="0" err="1" smtClean="0">
                <a:solidFill>
                  <a:schemeClr val="tx2"/>
                </a:solidFill>
              </a:rPr>
              <a:t>émergent-elles</a:t>
            </a:r>
            <a:r>
              <a:rPr lang="en-US" dirty="0" smtClean="0">
                <a:solidFill>
                  <a:schemeClr val="tx2"/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Comment </a:t>
            </a:r>
            <a:r>
              <a:rPr lang="en-US" b="0" dirty="0" err="1" smtClean="0">
                <a:solidFill>
                  <a:schemeClr val="tx2"/>
                </a:solidFill>
              </a:rPr>
              <a:t>déterminer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leur</a:t>
            </a:r>
            <a:r>
              <a:rPr lang="en-US" b="0" dirty="0" smtClean="0">
                <a:solidFill>
                  <a:schemeClr val="tx2"/>
                </a:solidFill>
              </a:rPr>
              <a:t> contribution à la transition </a:t>
            </a:r>
            <a:r>
              <a:rPr lang="en-US" b="0" dirty="0" err="1" smtClean="0">
                <a:solidFill>
                  <a:schemeClr val="tx2"/>
                </a:solidFill>
              </a:rPr>
              <a:t>écologique</a:t>
            </a:r>
            <a:r>
              <a:rPr lang="en-US" b="0" dirty="0" smtClean="0">
                <a:solidFill>
                  <a:schemeClr val="tx2"/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Quid des </a:t>
            </a:r>
            <a:r>
              <a:rPr lang="en-US" dirty="0" err="1" smtClean="0">
                <a:solidFill>
                  <a:schemeClr val="tx2"/>
                </a:solidFill>
              </a:rPr>
              <a:t>éco</a:t>
            </a:r>
            <a:r>
              <a:rPr lang="en-US" dirty="0" smtClean="0">
                <a:solidFill>
                  <a:schemeClr val="tx2"/>
                </a:solidFill>
              </a:rPr>
              <a:t>-innovations non </a:t>
            </a:r>
            <a:r>
              <a:rPr lang="en-US" dirty="0" err="1" smtClean="0">
                <a:solidFill>
                  <a:schemeClr val="tx2"/>
                </a:solidFill>
              </a:rPr>
              <a:t>technologiques</a:t>
            </a:r>
            <a:r>
              <a:rPr lang="en-US" dirty="0" smtClean="0">
                <a:solidFill>
                  <a:schemeClr val="tx2"/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Quid de la contribution des </a:t>
            </a:r>
            <a:r>
              <a:rPr lang="en-US" b="0" dirty="0" err="1" smtClean="0">
                <a:solidFill>
                  <a:schemeClr val="tx2"/>
                </a:solidFill>
              </a:rPr>
              <a:t>acteurs</a:t>
            </a:r>
            <a:r>
              <a:rPr lang="en-US" b="0" dirty="0" smtClean="0">
                <a:solidFill>
                  <a:schemeClr val="tx2"/>
                </a:solidFill>
              </a:rPr>
              <a:t> non </a:t>
            </a:r>
            <a:r>
              <a:rPr lang="en-US" b="0" dirty="0" err="1" smtClean="0">
                <a:solidFill>
                  <a:schemeClr val="tx2"/>
                </a:solidFill>
              </a:rPr>
              <a:t>traditionnels</a:t>
            </a:r>
            <a:r>
              <a:rPr lang="en-US" b="0" dirty="0" smtClean="0">
                <a:solidFill>
                  <a:schemeClr val="tx2"/>
                </a:solidFill>
              </a:rPr>
              <a:t> (</a:t>
            </a:r>
            <a:r>
              <a:rPr lang="en-US" b="0" dirty="0" err="1" smtClean="0">
                <a:solidFill>
                  <a:schemeClr val="tx2"/>
                </a:solidFill>
              </a:rPr>
              <a:t>firmes</a:t>
            </a:r>
            <a:r>
              <a:rPr lang="en-US" b="0" dirty="0" smtClean="0">
                <a:solidFill>
                  <a:schemeClr val="tx2"/>
                </a:solidFill>
              </a:rPr>
              <a:t>, </a:t>
            </a:r>
            <a:r>
              <a:rPr lang="en-US" b="0" dirty="0" err="1" smtClean="0">
                <a:solidFill>
                  <a:schemeClr val="tx2"/>
                </a:solidFill>
              </a:rPr>
              <a:t>gouvernements</a:t>
            </a:r>
            <a:r>
              <a:rPr lang="en-US" b="0" dirty="0" smtClean="0">
                <a:solidFill>
                  <a:schemeClr val="tx2"/>
                </a:solidFill>
              </a:rPr>
              <a:t>) </a:t>
            </a:r>
            <a:r>
              <a:rPr lang="en-US" b="0" dirty="0" err="1" smtClean="0">
                <a:solidFill>
                  <a:schemeClr val="tx2"/>
                </a:solidFill>
              </a:rPr>
              <a:t>comme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ceux</a:t>
            </a:r>
            <a:r>
              <a:rPr lang="en-US" b="0" dirty="0" smtClean="0">
                <a:solidFill>
                  <a:schemeClr val="tx2"/>
                </a:solidFill>
              </a:rPr>
              <a:t> du </a:t>
            </a:r>
            <a:r>
              <a:rPr lang="en-US" b="0" dirty="0" err="1" smtClean="0">
                <a:solidFill>
                  <a:schemeClr val="tx2"/>
                </a:solidFill>
              </a:rPr>
              <a:t>secteur</a:t>
            </a:r>
            <a:r>
              <a:rPr lang="en-US" b="0" dirty="0" smtClean="0">
                <a:solidFill>
                  <a:schemeClr val="tx2"/>
                </a:solidFill>
              </a:rPr>
              <a:t> à but non </a:t>
            </a:r>
            <a:r>
              <a:rPr lang="en-US" b="0" dirty="0" err="1" smtClean="0">
                <a:solidFill>
                  <a:schemeClr val="tx2"/>
                </a:solidFill>
              </a:rPr>
              <a:t>lucratif</a:t>
            </a:r>
            <a:r>
              <a:rPr lang="en-US" b="0" dirty="0" smtClean="0">
                <a:solidFill>
                  <a:schemeClr val="tx2"/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Comment les </a:t>
            </a:r>
            <a:r>
              <a:rPr lang="en-US" b="0" dirty="0" err="1" smtClean="0">
                <a:solidFill>
                  <a:schemeClr val="tx2"/>
                </a:solidFill>
              </a:rPr>
              <a:t>redéfinir</a:t>
            </a:r>
            <a:r>
              <a:rPr lang="en-US" b="0" dirty="0" smtClean="0">
                <a:solidFill>
                  <a:schemeClr val="tx2"/>
                </a:solidFill>
              </a:rPr>
              <a:t> pour </a:t>
            </a:r>
            <a:r>
              <a:rPr lang="en-US" b="0" dirty="0" err="1" smtClean="0">
                <a:solidFill>
                  <a:schemeClr val="tx2"/>
                </a:solidFill>
              </a:rPr>
              <a:t>qu’elles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priorisent</a:t>
            </a:r>
            <a:r>
              <a:rPr lang="en-US" b="0" dirty="0" smtClean="0">
                <a:solidFill>
                  <a:schemeClr val="tx2"/>
                </a:solidFill>
              </a:rPr>
              <a:t> le </a:t>
            </a:r>
            <a:r>
              <a:rPr lang="en-US" b="0" dirty="0" err="1" smtClean="0">
                <a:solidFill>
                  <a:schemeClr val="tx2"/>
                </a:solidFill>
              </a:rPr>
              <a:t>changement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env</a:t>
            </a:r>
            <a:r>
              <a:rPr lang="en-US" dirty="0" err="1" smtClean="0">
                <a:solidFill>
                  <a:schemeClr val="tx2"/>
                </a:solidFill>
              </a:rPr>
              <a:t>ironnemental</a:t>
            </a:r>
            <a:r>
              <a:rPr lang="en-US" dirty="0" smtClean="0">
                <a:solidFill>
                  <a:schemeClr val="tx2"/>
                </a:solidFill>
              </a:rPr>
              <a:t> ?</a:t>
            </a:r>
            <a:endParaRPr lang="en-US" b="0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Les perspectives d’avenir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824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La RSE </a:t>
            </a:r>
            <a:r>
              <a:rPr lang="en-US" dirty="0" err="1" smtClean="0">
                <a:solidFill>
                  <a:schemeClr val="tx2"/>
                </a:solidFill>
              </a:rPr>
              <a:t>dans</a:t>
            </a:r>
            <a:r>
              <a:rPr lang="en-US" dirty="0" smtClean="0">
                <a:solidFill>
                  <a:schemeClr val="tx2"/>
                </a:solidFill>
              </a:rPr>
              <a:t> le </a:t>
            </a:r>
            <a:r>
              <a:rPr lang="en-US" dirty="0" err="1" smtClean="0">
                <a:solidFill>
                  <a:schemeClr val="tx2"/>
                </a:solidFill>
              </a:rPr>
              <a:t>secteur</a:t>
            </a:r>
            <a:r>
              <a:rPr lang="en-US" dirty="0" smtClean="0">
                <a:solidFill>
                  <a:schemeClr val="tx2"/>
                </a:solidFill>
              </a:rPr>
              <a:t> du </a:t>
            </a:r>
            <a:r>
              <a:rPr lang="en-US" dirty="0" err="1" smtClean="0">
                <a:solidFill>
                  <a:schemeClr val="tx2"/>
                </a:solidFill>
              </a:rPr>
              <a:t>numérique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0" dirty="0" smtClean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Comment </a:t>
            </a:r>
            <a:r>
              <a:rPr lang="en-US" dirty="0" err="1" smtClean="0">
                <a:solidFill>
                  <a:schemeClr val="tx2"/>
                </a:solidFill>
              </a:rPr>
              <a:t>s’exerce</a:t>
            </a:r>
            <a:r>
              <a:rPr lang="en-US" dirty="0" smtClean="0">
                <a:solidFill>
                  <a:schemeClr val="tx2"/>
                </a:solidFill>
              </a:rPr>
              <a:t> la </a:t>
            </a:r>
            <a:r>
              <a:rPr lang="en-US" dirty="0" err="1" smtClean="0">
                <a:solidFill>
                  <a:schemeClr val="tx2"/>
                </a:solidFill>
              </a:rPr>
              <a:t>responsabilité</a:t>
            </a:r>
            <a:r>
              <a:rPr lang="en-US" dirty="0" smtClean="0">
                <a:solidFill>
                  <a:schemeClr val="tx2"/>
                </a:solidFill>
              </a:rPr>
              <a:t> des </a:t>
            </a:r>
            <a:r>
              <a:rPr lang="en-US" dirty="0" err="1" smtClean="0">
                <a:solidFill>
                  <a:schemeClr val="tx2"/>
                </a:solidFill>
              </a:rPr>
              <a:t>acteurs</a:t>
            </a:r>
            <a:r>
              <a:rPr lang="en-US" dirty="0" smtClean="0">
                <a:solidFill>
                  <a:schemeClr val="tx2"/>
                </a:solidFill>
              </a:rPr>
              <a:t> du </a:t>
            </a:r>
            <a:r>
              <a:rPr lang="en-US" dirty="0" err="1" smtClean="0">
                <a:solidFill>
                  <a:schemeClr val="tx2"/>
                </a:solidFill>
              </a:rPr>
              <a:t>numérique</a:t>
            </a:r>
            <a:r>
              <a:rPr lang="en-US" dirty="0" smtClean="0">
                <a:solidFill>
                  <a:schemeClr val="tx2"/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Comment le </a:t>
            </a:r>
            <a:r>
              <a:rPr lang="en-US" b="0" dirty="0" err="1" smtClean="0">
                <a:solidFill>
                  <a:schemeClr val="tx2"/>
                </a:solidFill>
              </a:rPr>
              <a:t>numérique</a:t>
            </a:r>
            <a:r>
              <a:rPr lang="en-US" b="0" dirty="0" smtClean="0">
                <a:solidFill>
                  <a:schemeClr val="tx2"/>
                </a:solidFill>
              </a:rPr>
              <a:t> influence-t-</a:t>
            </a:r>
            <a:r>
              <a:rPr lang="en-US" b="0" dirty="0" err="1" smtClean="0">
                <a:solidFill>
                  <a:schemeClr val="tx2"/>
                </a:solidFill>
              </a:rPr>
              <a:t>il</a:t>
            </a:r>
            <a:r>
              <a:rPr lang="en-US" b="0" dirty="0" smtClean="0">
                <a:solidFill>
                  <a:schemeClr val="tx2"/>
                </a:solidFill>
              </a:rPr>
              <a:t> la </a:t>
            </a:r>
            <a:r>
              <a:rPr lang="en-US" b="0" dirty="0" err="1" smtClean="0">
                <a:solidFill>
                  <a:schemeClr val="tx2"/>
                </a:solidFill>
              </a:rPr>
              <a:t>capacité</a:t>
            </a:r>
            <a:r>
              <a:rPr lang="en-US" b="0" dirty="0" smtClean="0">
                <a:solidFill>
                  <a:schemeClr val="tx2"/>
                </a:solidFill>
              </a:rPr>
              <a:t> des </a:t>
            </a:r>
            <a:r>
              <a:rPr lang="en-US" b="0" dirty="0" err="1" smtClean="0">
                <a:solidFill>
                  <a:schemeClr val="tx2"/>
                </a:solidFill>
              </a:rPr>
              <a:t>autres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acteurs</a:t>
            </a:r>
            <a:r>
              <a:rPr lang="en-US" b="0" dirty="0" smtClean="0">
                <a:solidFill>
                  <a:schemeClr val="tx2"/>
                </a:solidFill>
              </a:rPr>
              <a:t> à </a:t>
            </a:r>
            <a:r>
              <a:rPr lang="en-US" b="0" dirty="0" err="1" smtClean="0">
                <a:solidFill>
                  <a:schemeClr val="tx2"/>
                </a:solidFill>
              </a:rPr>
              <a:t>exercer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leur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propre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responsabilité</a:t>
            </a:r>
            <a:r>
              <a:rPr lang="en-US" b="0" dirty="0" smtClean="0">
                <a:solidFill>
                  <a:schemeClr val="tx2"/>
                </a:solidFill>
              </a:rPr>
              <a:t> ? (e.g. </a:t>
            </a:r>
            <a:r>
              <a:rPr lang="en-US" dirty="0" smtClean="0">
                <a:solidFill>
                  <a:schemeClr val="tx2"/>
                </a:solidFill>
              </a:rPr>
              <a:t>les ONG)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Le lien entre RSE et performance </a:t>
            </a:r>
            <a:r>
              <a:rPr lang="en-US" dirty="0" err="1" smtClean="0">
                <a:solidFill>
                  <a:schemeClr val="tx2"/>
                </a:solidFill>
              </a:rPr>
              <a:t>environnementale</a:t>
            </a:r>
            <a:r>
              <a:rPr lang="en-US" dirty="0" smtClean="0">
                <a:solidFill>
                  <a:schemeClr val="tx2"/>
                </a:solidFill>
              </a:rPr>
              <a:t> des </a:t>
            </a:r>
            <a:r>
              <a:rPr lang="en-US" dirty="0" err="1" smtClean="0">
                <a:solidFill>
                  <a:schemeClr val="tx2"/>
                </a:solidFill>
              </a:rPr>
              <a:t>firmes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Les </a:t>
            </a:r>
            <a:r>
              <a:rPr lang="en-US" dirty="0" err="1" smtClean="0">
                <a:solidFill>
                  <a:schemeClr val="tx2"/>
                </a:solidFill>
              </a:rPr>
              <a:t>données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environnementales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massives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265113" indent="-265113" algn="ctr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GB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Merci</a:t>
            </a:r>
            <a:r>
              <a:rPr lang="en-GB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pour </a:t>
            </a:r>
            <a:r>
              <a:rPr lang="en-GB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votre</a:t>
            </a:r>
            <a:r>
              <a:rPr lang="en-GB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attention.</a:t>
            </a:r>
            <a:endParaRPr lang="en-GB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924944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http://gossart.wp.mines-telecom.fr</a:t>
            </a:r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>
                <a:hlinkClick r:id="rId3"/>
              </a:rPr>
              <a:t>Cedric.Gossart@telecom-em.eu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4149080"/>
            <a:ext cx="8964488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GB" dirty="0" smtClean="0"/>
              <a:t>Co-</a:t>
            </a:r>
            <a:r>
              <a:rPr lang="en-GB" dirty="0" err="1" smtClean="0"/>
              <a:t>animateur</a:t>
            </a:r>
            <a:r>
              <a:rPr lang="en-GB" dirty="0" smtClean="0"/>
              <a:t> du </a:t>
            </a:r>
            <a:r>
              <a:rPr lang="en-GB" dirty="0" err="1" smtClean="0"/>
              <a:t>réseau</a:t>
            </a:r>
            <a:r>
              <a:rPr lang="en-GB" dirty="0" smtClean="0"/>
              <a:t>  </a:t>
            </a:r>
            <a:r>
              <a:rPr lang="en-GB" b="1" dirty="0" smtClean="0">
                <a:solidFill>
                  <a:srgbClr val="00B050"/>
                </a:solidFill>
              </a:rPr>
              <a:t>TIC &amp; </a:t>
            </a:r>
            <a:r>
              <a:rPr lang="en-GB" b="1" dirty="0" err="1" smtClean="0">
                <a:solidFill>
                  <a:srgbClr val="00B050"/>
                </a:solidFill>
              </a:rPr>
              <a:t>Environnement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 de </a:t>
            </a:r>
            <a:r>
              <a:rPr lang="en-GB" dirty="0" err="1" smtClean="0"/>
              <a:t>l’IMT</a:t>
            </a:r>
            <a:endParaRPr lang="en-GB" dirty="0" smtClean="0"/>
          </a:p>
          <a:p>
            <a:pPr marL="457200" indent="-457200" algn="ctr">
              <a:lnSpc>
                <a:spcPct val="150000"/>
              </a:lnSpc>
            </a:pPr>
            <a:endParaRPr lang="en-GB" sz="1100" b="1" dirty="0" smtClean="0"/>
          </a:p>
          <a:p>
            <a:pPr marL="457200" indent="-457200" algn="ctr"/>
            <a:r>
              <a:rPr lang="en-GB" dirty="0" smtClean="0">
                <a:solidFill>
                  <a:srgbClr val="FF0000"/>
                </a:solidFill>
                <a:hlinkClick r:id="rId4"/>
              </a:rPr>
              <a:t>http://rt08.wp.mines-telecom.fr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40050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268760"/>
            <a:ext cx="71427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5373216"/>
            <a:ext cx="883915" cy="8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ossart\Documents\zStock\IMT\logos &amp; autres PR docs\Logo_IMT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5301208"/>
            <a:ext cx="1080120" cy="973629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6453336"/>
            <a:ext cx="1584176" cy="2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03/12/2015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Analyser les dynamiques d’</a:t>
            </a:r>
            <a:r>
              <a:rPr lang="fr-FR" dirty="0" err="1" smtClean="0"/>
              <a:t>écoinnovation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56584" cy="68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de cette présentation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11560" y="1412776"/>
            <a:ext cx="8042270" cy="46299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Introduction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Mes responsabilités de recherche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Les contributions théoriques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Les contributions empiriques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Les activités de vulgarisation scientifique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Les perspectives d’avenir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dirty="0" smtClean="0"/>
              <a:t>03/12/2015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Analyser les dynamiques d’</a:t>
            </a:r>
            <a:r>
              <a:rPr lang="fr-FR" dirty="0" err="1" smtClean="0"/>
              <a:t>écoinnovation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Introduction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629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Thématique générale de mon parcours : 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>
                <a:solidFill>
                  <a:schemeClr val="tx2"/>
                </a:solidFill>
              </a:rPr>
              <a:t>	</a:t>
            </a:r>
            <a:r>
              <a:rPr lang="fr-FR" dirty="0" smtClean="0">
                <a:solidFill>
                  <a:srgbClr val="00B050"/>
                </a:solidFill>
              </a:rPr>
              <a:t>Les conditions de réalisation d’une transition écologique.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Les étapes :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PNUE (1995) : UNFCCC – COP1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IEPG (1996) : Les acteurs du développement durable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DEA (1998) : Les paradis des pollueurs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Thèse / DPhil in STPS (2004) : </a:t>
            </a:r>
            <a:r>
              <a:rPr lang="fr-FR" i="1" dirty="0" smtClean="0">
                <a:solidFill>
                  <a:schemeClr val="tx2"/>
                </a:solidFill>
              </a:rPr>
              <a:t>Routines and the environnement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IMT – TEM (2007 - …) : TIC et environnement, éco-innovation 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7488832" cy="1124316"/>
          </a:xfrm>
        </p:spPr>
        <p:txBody>
          <a:bodyPr/>
          <a:lstStyle/>
          <a:p>
            <a:r>
              <a:rPr lang="fr-FR" dirty="0" smtClean="0"/>
              <a:t>2. Mes responsabilités de recherche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Pilotage de projets de recherche :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cycLED (2012 – 2015) : 7</a:t>
            </a:r>
            <a:r>
              <a:rPr lang="fr-FR" baseline="30000" dirty="0" smtClean="0">
                <a:solidFill>
                  <a:schemeClr val="tx2"/>
                </a:solidFill>
              </a:rPr>
              <a:t>e</a:t>
            </a:r>
            <a:r>
              <a:rPr lang="fr-FR" dirty="0" smtClean="0">
                <a:solidFill>
                  <a:schemeClr val="tx2"/>
                </a:solidFill>
              </a:rPr>
              <a:t> PCRDT, responsable WP8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ECOPATENTS (2011 – 2012) : ADEME, responsable du projet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Animation de réseaux </a:t>
            </a:r>
            <a:r>
              <a:rPr lang="fr-FR" b="0" dirty="0" smtClean="0">
                <a:solidFill>
                  <a:schemeClr val="tx2"/>
                </a:solidFill>
              </a:rPr>
              <a:t>(RT8, ÉcoInfo, </a:t>
            </a:r>
            <a:r>
              <a:rPr lang="fr-FR" b="0" dirty="0" err="1" smtClean="0">
                <a:solidFill>
                  <a:schemeClr val="tx2"/>
                </a:solidFill>
              </a:rPr>
              <a:t>StEP</a:t>
            </a:r>
            <a:r>
              <a:rPr lang="fr-FR" b="0" dirty="0" smtClean="0">
                <a:solidFill>
                  <a:schemeClr val="tx2"/>
                </a:solidFill>
              </a:rPr>
              <a:t>)</a:t>
            </a:r>
            <a:endParaRPr lang="fr-FR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Suivi des travaux de recherche d’étudiant-e-s (master, thèse)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2"/>
                </a:solidFill>
              </a:rPr>
              <a:t>Participation à des jurys de thèse :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6 avril 2012 : J.-B. </a:t>
            </a:r>
            <a:r>
              <a:rPr lang="fr-FR" dirty="0" err="1" smtClean="0">
                <a:solidFill>
                  <a:schemeClr val="tx2"/>
                </a:solidFill>
              </a:rPr>
              <a:t>Bahers</a:t>
            </a:r>
            <a:r>
              <a:rPr lang="fr-FR" dirty="0" smtClean="0">
                <a:solidFill>
                  <a:schemeClr val="tx2"/>
                </a:solidFill>
              </a:rPr>
              <a:t> (DEEE, discipline AT)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26 novembre 2015 : Christina Herzog (</a:t>
            </a:r>
            <a:r>
              <a:rPr lang="fr-FR" i="1" dirty="0" smtClean="0">
                <a:solidFill>
                  <a:schemeClr val="tx2"/>
                </a:solidFill>
              </a:rPr>
              <a:t>green IT</a:t>
            </a:r>
            <a:r>
              <a:rPr lang="fr-FR" dirty="0" smtClean="0">
                <a:solidFill>
                  <a:schemeClr val="tx2"/>
                </a:solidFill>
              </a:rPr>
              <a:t>, discipline informatique)</a:t>
            </a:r>
          </a:p>
          <a:p>
            <a:pPr lvl="1">
              <a:lnSpc>
                <a:spcPct val="200000"/>
              </a:lnSpc>
            </a:pP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Les contributions théoriques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1628799"/>
            <a:ext cx="8568952" cy="44138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Routines organisationnelles et comportement environnemental des firmes.</a:t>
            </a:r>
          </a:p>
          <a:p>
            <a:pPr>
              <a:lnSpc>
                <a:spcPct val="2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facteurs de verrouillage des éco-innovations.</a:t>
            </a:r>
          </a:p>
          <a:p>
            <a:endParaRPr lang="fr-FR" sz="1800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solidFill>
                  <a:schemeClr val="tx2"/>
                </a:solidFill>
              </a:rPr>
              <a:t>La construction d’une méthode d’identification des domaines technologiques des éco-TIC. </a:t>
            </a:r>
          </a:p>
          <a:p>
            <a:pPr>
              <a:lnSpc>
                <a:spcPct val="110000"/>
              </a:lnSpc>
            </a:pPr>
            <a:endParaRPr lang="fr-FR" sz="2400" b="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La construction d’une méthode permettant d’identifier si les brevets sont des obstacles à l’éco-innovation.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Routines et </a:t>
            </a:r>
            <a:r>
              <a:rPr lang="en-US" sz="2300" dirty="0" err="1" smtClean="0"/>
              <a:t>environnement</a:t>
            </a:r>
            <a:endParaRPr lang="en-US" sz="23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060848"/>
            <a:ext cx="7210425" cy="37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771800" y="5949280"/>
            <a:ext cx="540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u="sng" dirty="0" smtClean="0"/>
              <a:t>Source</a:t>
            </a:r>
            <a:r>
              <a:rPr lang="en-US" sz="1050" dirty="0" smtClean="0"/>
              <a:t> : Gossart, C. (2004). </a:t>
            </a:r>
            <a:r>
              <a:rPr lang="en-US" sz="1050" i="1" dirty="0" smtClean="0"/>
              <a:t>Routines and Firms' HSE </a:t>
            </a:r>
            <a:r>
              <a:rPr lang="en-US" sz="1050" i="1" dirty="0" err="1" smtClean="0"/>
              <a:t>Behaviour</a:t>
            </a:r>
            <a:r>
              <a:rPr lang="en-US" sz="1050" i="1" dirty="0" smtClean="0"/>
              <a:t>: The cases of European and North African oil refineries</a:t>
            </a:r>
            <a:r>
              <a:rPr lang="en-US" sz="1050" dirty="0" smtClean="0"/>
              <a:t>. </a:t>
            </a:r>
            <a:r>
              <a:rPr lang="en-US" sz="1050" dirty="0" err="1" smtClean="0"/>
              <a:t>Thèse</a:t>
            </a:r>
            <a:r>
              <a:rPr lang="en-US" sz="1050" dirty="0" smtClean="0"/>
              <a:t> de </a:t>
            </a:r>
            <a:r>
              <a:rPr lang="en-US" sz="1050" dirty="0" err="1" smtClean="0"/>
              <a:t>doctorat</a:t>
            </a:r>
            <a:r>
              <a:rPr lang="en-US" sz="1050" dirty="0" smtClean="0"/>
              <a:t>, page 27.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971600" y="155679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ea typeface="+mj-ea"/>
                <a:cs typeface="+mj-cs"/>
              </a:rPr>
              <a:t>Modélisation</a:t>
            </a:r>
            <a:r>
              <a:rPr lang="en-US" dirty="0" smtClean="0">
                <a:ea typeface="+mj-ea"/>
                <a:cs typeface="+mj-cs"/>
              </a:rPr>
              <a:t> d’un </a:t>
            </a:r>
            <a:r>
              <a:rPr lang="en-US" dirty="0" err="1" smtClean="0">
                <a:ea typeface="+mj-ea"/>
                <a:cs typeface="+mj-cs"/>
              </a:rPr>
              <a:t>comportement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routinier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4464496" cy="11243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facteurs de verrouillage des éco-innovations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268760"/>
            <a:ext cx="8402310" cy="511256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Les facteurs coût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Les économies d’échelle (ICE, pesticides chimiques)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Les niches technologiques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Infrastructures incompatibles (ZEV, LED, EnR)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Les parties prenantes :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Institutions (définissent les cadres d’action des acteurs)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Législateur : Prescription de BAT (e.g. panneaux solaires cristallins) 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Production d’électricité : soutien de systèmes centralisés favorables aux énergies carbonées. Logique = toute demande est satisfaite par un système concurrentiel visant à faire baisser les prix.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5875911" y="2852591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Source</a:t>
            </a:r>
            <a:r>
              <a:rPr lang="en-US" sz="1050" dirty="0" smtClean="0"/>
              <a:t> : Cecere G., N. Corrocher, C. Gossart, M. </a:t>
            </a:r>
            <a:r>
              <a:rPr lang="en-US" sz="1050" dirty="0" err="1" smtClean="0"/>
              <a:t>Özman</a:t>
            </a:r>
            <a:r>
              <a:rPr lang="en-US" sz="1050" dirty="0" smtClean="0"/>
              <a:t> (2014). Lock-in and path dependence: An evolutionary approach to eco-innovations. </a:t>
            </a:r>
            <a:r>
              <a:rPr lang="en-US" sz="1050" i="1" dirty="0" smtClean="0"/>
              <a:t>Journal of Evolutionary Economics</a:t>
            </a:r>
            <a:r>
              <a:rPr lang="en-US" sz="1050" dirty="0" smtClean="0"/>
              <a:t> 24(5): 1037-1065.</a:t>
            </a:r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5688632" cy="1124316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rgbClr val="7A1452"/>
                </a:solidFill>
              </a:rPr>
              <a:t>Méthode d’identification des domaines technologiques des éco-TIC</a:t>
            </a:r>
            <a:endParaRPr lang="fr-FR" dirty="0">
              <a:solidFill>
                <a:srgbClr val="7A145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4176465"/>
          </a:xfrm>
        </p:spPr>
        <p:txBody>
          <a:bodyPr>
            <a:normAutofit/>
          </a:bodyPr>
          <a:lstStyle/>
          <a:p>
            <a:r>
              <a:rPr lang="fr-FR" b="0" dirty="0" smtClean="0">
                <a:solidFill>
                  <a:schemeClr val="tx2"/>
                </a:solidFill>
              </a:rPr>
              <a:t>Constitutions d’un ensemble de brevets d’éco-TIC ;</a:t>
            </a:r>
          </a:p>
          <a:p>
            <a:endParaRPr lang="fr-FR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solidFill>
                  <a:schemeClr val="tx2"/>
                </a:solidFill>
              </a:rPr>
              <a:t>Identification des domaines technologiques constituant le secteur émergent des éco-TIC par une analyse des réseaux ;</a:t>
            </a:r>
          </a:p>
          <a:p>
            <a:endParaRPr lang="fr-FR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solidFill>
                  <a:schemeClr val="tx2"/>
                </a:solidFill>
              </a:rPr>
              <a:t>Évaluation de la capacité des TIC à engendrer l’éco-innovation.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smtClean="0"/>
              <a:t>Analyser les dynamiques d’écoinnovation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5875911" y="2852591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Source</a:t>
            </a:r>
            <a:r>
              <a:rPr lang="en-US" sz="1050" dirty="0" smtClean="0"/>
              <a:t> : Cecere G., N. Corrocher, C. Gossart, M. </a:t>
            </a:r>
            <a:r>
              <a:rPr lang="en-US" sz="1050" dirty="0" err="1" smtClean="0"/>
              <a:t>Özman</a:t>
            </a:r>
            <a:r>
              <a:rPr lang="en-US" sz="1050" dirty="0" smtClean="0"/>
              <a:t> (2014). Technological pervasiveness and variety of innovators in Green ICT: A patent-based analysis. </a:t>
            </a:r>
            <a:r>
              <a:rPr lang="en-US" sz="1050" i="1" dirty="0" smtClean="0"/>
              <a:t>Research Policy </a:t>
            </a:r>
            <a:r>
              <a:rPr lang="en-US" sz="1050" dirty="0" smtClean="0"/>
              <a:t>43(10): 1827-1839.</a:t>
            </a:r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Télécom Bretagne">
  <a:themeElements>
    <a:clrScheme name="Personnalisé 1">
      <a:dk1>
        <a:sysClr val="windowText" lastClr="000000"/>
      </a:dk1>
      <a:lt1>
        <a:sysClr val="window" lastClr="FFFFFF"/>
      </a:lt1>
      <a:dk2>
        <a:srgbClr val="7A1452"/>
      </a:dk2>
      <a:lt2>
        <a:srgbClr val="B8B8B8"/>
      </a:lt2>
      <a:accent1>
        <a:srgbClr val="001489"/>
      </a:accent1>
      <a:accent2>
        <a:srgbClr val="6D5047"/>
      </a:accent2>
      <a:accent3>
        <a:srgbClr val="7A1452"/>
      </a:accent3>
      <a:accent4>
        <a:srgbClr val="7A1452"/>
      </a:accent4>
      <a:accent5>
        <a:srgbClr val="7A1452"/>
      </a:accent5>
      <a:accent6>
        <a:srgbClr val="7A1452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1004</Words>
  <Application>Microsoft Office PowerPoint</Application>
  <PresentationFormat>Affichage à l'écran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Télécom Bretagne</vt:lpstr>
      <vt:lpstr> Analyser les dynamiques d’éco-innovation :  Contributions en sciences de gestion </vt:lpstr>
      <vt:lpstr>Diapositive 2</vt:lpstr>
      <vt:lpstr>Plan de cette présentation</vt:lpstr>
      <vt:lpstr>1. Introduction</vt:lpstr>
      <vt:lpstr>2. Mes responsabilités de recherche</vt:lpstr>
      <vt:lpstr>3. Les contributions théoriques</vt:lpstr>
      <vt:lpstr>Routines et environnement</vt:lpstr>
      <vt:lpstr>Les facteurs de verrouillage des éco-innovations</vt:lpstr>
      <vt:lpstr>Méthode d’identification des domaines technologiques des éco-TIC</vt:lpstr>
      <vt:lpstr>Méthode d’identification des brevets comme  obstacles à l’éco-innovation</vt:lpstr>
      <vt:lpstr>4. Les contributions empiriques</vt:lpstr>
      <vt:lpstr>5. Les activités de vulgarisation scientifique</vt:lpstr>
      <vt:lpstr>TIC et environnement :  typologie des interactions</vt:lpstr>
      <vt:lpstr>6. Les perspectives futures</vt:lpstr>
      <vt:lpstr>6. Les perspectives d’avenir</vt:lpstr>
      <vt:lpstr>Diapositive 16</vt:lpstr>
    </vt:vector>
  </TitlesOfParts>
  <Company>Institut Mines-Télécom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Gossart</cp:lastModifiedBy>
  <cp:revision>225</cp:revision>
  <dcterms:created xsi:type="dcterms:W3CDTF">2013-01-04T16:51:24Z</dcterms:created>
  <dcterms:modified xsi:type="dcterms:W3CDTF">2015-12-07T09:17:29Z</dcterms:modified>
</cp:coreProperties>
</file>