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4"/>
  </p:notesMasterIdLst>
  <p:sldIdLst>
    <p:sldId id="440" r:id="rId2"/>
    <p:sldId id="441" r:id="rId3"/>
    <p:sldId id="479" r:id="rId4"/>
    <p:sldId id="256" r:id="rId5"/>
    <p:sldId id="480" r:id="rId6"/>
    <p:sldId id="442" r:id="rId7"/>
    <p:sldId id="443" r:id="rId8"/>
    <p:sldId id="444" r:id="rId9"/>
    <p:sldId id="445" r:id="rId10"/>
    <p:sldId id="446" r:id="rId11"/>
    <p:sldId id="455" r:id="rId12"/>
    <p:sldId id="447" r:id="rId13"/>
    <p:sldId id="448" r:id="rId14"/>
    <p:sldId id="449" r:id="rId15"/>
    <p:sldId id="450" r:id="rId16"/>
    <p:sldId id="453" r:id="rId17"/>
    <p:sldId id="451" r:id="rId18"/>
    <p:sldId id="452" r:id="rId19"/>
    <p:sldId id="454"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4" r:id="rId38"/>
    <p:sldId id="475" r:id="rId39"/>
    <p:sldId id="476" r:id="rId40"/>
    <p:sldId id="473" r:id="rId41"/>
    <p:sldId id="477" r:id="rId42"/>
    <p:sldId id="478"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édric GOSSART" initials="CG" lastIdx="2" clrIdx="0"/>
  <p:cmAuthor id="1" name="Gossart" initials="C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D4C82C"/>
    <a:srgbClr val="B8B8B8"/>
    <a:srgbClr val="6D5047"/>
    <a:srgbClr val="A8B50A"/>
  </p:clrMru>
  <p:extLst>
    <p:ext uri="{E76CE94A-603C-4142-B9EB-6D1370010A27}">
      <p14:discardImageEditData xmlns:p14="http://schemas.microsoft.com/office/powerpoint/2010/main" xmlns="" val="1"/>
    </p:ext>
    <p:ext uri="{D31A062A-798A-4329-ABDD-BBA856620510}">
      <p14:defaultImageDpi xmlns:p14="http://schemas.microsoft.com/office/powerpoint/2010/main" xmlns=""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0" autoAdjust="0"/>
    <p:restoredTop sz="92686" autoAdjust="0"/>
  </p:normalViewPr>
  <p:slideViewPr>
    <p:cSldViewPr>
      <p:cViewPr varScale="1">
        <p:scale>
          <a:sx n="94" d="100"/>
          <a:sy n="94" d="100"/>
        </p:scale>
        <p:origin x="-773" y="-62"/>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notesViewPr>
    <p:cSldViewPr>
      <p:cViewPr varScale="1">
        <p:scale>
          <a:sx n="88" d="100"/>
          <a:sy n="88" d="100"/>
        </p:scale>
        <p:origin x="-387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886BC-D6FA-432E-8229-C900A3CC2B28}" type="datetimeFigureOut">
              <a:rPr lang="fr-FR" smtClean="0"/>
              <a:pPr/>
              <a:t>09/06/2016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61DF1-DA3B-4BE7-996B-D3A5EFCFD604}" type="slidenum">
              <a:rPr lang="fr-FR" smtClean="0"/>
              <a:pPr/>
              <a:t>‹N°›</a:t>
            </a:fld>
            <a:endParaRPr lang="fr-FR"/>
          </a:p>
        </p:txBody>
      </p:sp>
    </p:spTree>
    <p:extLst>
      <p:ext uri="{BB962C8B-B14F-4D97-AF65-F5344CB8AC3E}">
        <p14:creationId xmlns:p14="http://schemas.microsoft.com/office/powerpoint/2010/main" xmlns="" val="99246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Only 8% of the energy consumed</a:t>
            </a:r>
            <a:r>
              <a:rPr lang="fr-FR" baseline="0" smtClean="0"/>
              <a:t> to light roads </a:t>
            </a:r>
            <a:r>
              <a:rPr lang="fr-FR" smtClean="0"/>
              <a:t>is</a:t>
            </a:r>
            <a:r>
              <a:rPr lang="fr-FR" baseline="0" smtClean="0"/>
              <a:t> actually used to produce downward light.</a:t>
            </a:r>
          </a:p>
          <a:p>
            <a:endParaRPr lang="fr-FR" baseline="0" smtClean="0"/>
          </a:p>
          <a:p>
            <a:r>
              <a:rPr lang="fr-FR" sz="1200" b="0" i="0" smtClean="0">
                <a:solidFill>
                  <a:srgbClr val="FF0000"/>
                </a:solidFill>
              </a:rPr>
              <a:t>;-)</a:t>
            </a:r>
            <a:r>
              <a:rPr lang="fr-FR" sz="1200" b="0" i="0" baseline="0" smtClean="0">
                <a:solidFill>
                  <a:srgbClr val="FF0000"/>
                </a:solidFill>
              </a:rPr>
              <a:t>   </a:t>
            </a:r>
            <a:r>
              <a:rPr lang="fr-FR" sz="1200" b="0" i="0" smtClean="0">
                <a:solidFill>
                  <a:srgbClr val="FF0000"/>
                </a:solidFill>
              </a:rPr>
              <a:t>Phil Mirowsky, </a:t>
            </a:r>
            <a:r>
              <a:rPr lang="fr-FR" sz="1200" b="0" i="1" smtClean="0">
                <a:solidFill>
                  <a:srgbClr val="FF0000"/>
                </a:solidFill>
              </a:rPr>
              <a:t>More heat </a:t>
            </a:r>
            <a:r>
              <a:rPr lang="fr-FR" sz="1200" b="0" i="1" smtClean="0">
                <a:solidFill>
                  <a:srgbClr val="FFFF00"/>
                </a:solidFill>
              </a:rPr>
              <a:t>than light, </a:t>
            </a:r>
            <a:r>
              <a:rPr lang="fr-FR" sz="1200" b="0" smtClean="0">
                <a:solidFill>
                  <a:srgbClr val="FFFF00"/>
                </a:solidFill>
              </a:rPr>
              <a:t>1989, CUP.</a:t>
            </a:r>
            <a:endParaRPr lang="fr-FR" b="0"/>
          </a:p>
        </p:txBody>
      </p:sp>
      <p:sp>
        <p:nvSpPr>
          <p:cNvPr id="4" name="Espace réservé du numéro de diapositive 3"/>
          <p:cNvSpPr>
            <a:spLocks noGrp="1"/>
          </p:cNvSpPr>
          <p:nvPr>
            <p:ph type="sldNum" sz="quarter" idx="10"/>
          </p:nvPr>
        </p:nvSpPr>
        <p:spPr/>
        <p:txBody>
          <a:bodyPr/>
          <a:lstStyle/>
          <a:p>
            <a:fld id="{37215E49-E842-4283-9C09-D24CD03BFA4A}" type="slidenum">
              <a:rPr lang="de-DE" smtClean="0"/>
              <a:pPr/>
              <a:t>16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Only 8% of the energy consumed</a:t>
            </a:r>
            <a:r>
              <a:rPr lang="fr-FR" baseline="0" smtClean="0"/>
              <a:t> to light roads </a:t>
            </a:r>
            <a:r>
              <a:rPr lang="fr-FR" smtClean="0"/>
              <a:t>is</a:t>
            </a:r>
            <a:r>
              <a:rPr lang="fr-FR" baseline="0" smtClean="0"/>
              <a:t> actually used to produce downward light.</a:t>
            </a:r>
          </a:p>
          <a:p>
            <a:endParaRPr lang="fr-FR" baseline="0" smtClean="0"/>
          </a:p>
          <a:p>
            <a:r>
              <a:rPr lang="fr-FR" sz="1200" b="0" i="0" smtClean="0">
                <a:solidFill>
                  <a:srgbClr val="FF0000"/>
                </a:solidFill>
              </a:rPr>
              <a:t>;-)</a:t>
            </a:r>
            <a:r>
              <a:rPr lang="fr-FR" sz="1200" b="0" i="0" baseline="0" smtClean="0">
                <a:solidFill>
                  <a:srgbClr val="FF0000"/>
                </a:solidFill>
              </a:rPr>
              <a:t>   </a:t>
            </a:r>
            <a:r>
              <a:rPr lang="fr-FR" sz="1200" b="0" i="0" smtClean="0">
                <a:solidFill>
                  <a:srgbClr val="FF0000"/>
                </a:solidFill>
              </a:rPr>
              <a:t>Phil Mirowsky, </a:t>
            </a:r>
            <a:r>
              <a:rPr lang="fr-FR" sz="1200" b="0" i="1" smtClean="0">
                <a:solidFill>
                  <a:srgbClr val="FF0000"/>
                </a:solidFill>
              </a:rPr>
              <a:t>More heat </a:t>
            </a:r>
            <a:r>
              <a:rPr lang="fr-FR" sz="1200" b="0" i="1" smtClean="0">
                <a:solidFill>
                  <a:srgbClr val="FFFF00"/>
                </a:solidFill>
              </a:rPr>
              <a:t>than light, </a:t>
            </a:r>
            <a:r>
              <a:rPr lang="fr-FR" sz="1200" b="0" smtClean="0">
                <a:solidFill>
                  <a:srgbClr val="FFFF00"/>
                </a:solidFill>
              </a:rPr>
              <a:t>1989, CUP.</a:t>
            </a:r>
            <a:endParaRPr lang="fr-FR" b="0"/>
          </a:p>
        </p:txBody>
      </p:sp>
      <p:sp>
        <p:nvSpPr>
          <p:cNvPr id="4" name="Espace réservé du numéro de diapositive 3"/>
          <p:cNvSpPr>
            <a:spLocks noGrp="1"/>
          </p:cNvSpPr>
          <p:nvPr>
            <p:ph type="sldNum" sz="quarter" idx="10"/>
          </p:nvPr>
        </p:nvSpPr>
        <p:spPr/>
        <p:txBody>
          <a:bodyPr/>
          <a:lstStyle/>
          <a:p>
            <a:fld id="{37215E49-E842-4283-9C09-D24CD03BFA4A}" type="slidenum">
              <a:rPr lang="de-DE" smtClean="0"/>
              <a:pPr/>
              <a:t>19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solidFill>
                  <a:schemeClr val="accent1">
                    <a:lumMod val="60000"/>
                    <a:lumOff val="40000"/>
                  </a:schemeClr>
                </a:solidFill>
              </a:rPr>
              <a:t>ecodesign in firms: no more planned obsolescence!</a:t>
            </a:r>
            <a:endParaRPr lang="en-US"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pPr/>
              <a:t>41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Couverture">
    <p:spTree>
      <p:nvGrpSpPr>
        <p:cNvPr id="1" name=""/>
        <p:cNvGrpSpPr/>
        <p:nvPr/>
      </p:nvGrpSpPr>
      <p:grpSpPr>
        <a:xfrm>
          <a:off x="0" y="0"/>
          <a:ext cx="0" cy="0"/>
          <a:chOff x="0" y="0"/>
          <a:chExt cx="0" cy="0"/>
        </a:xfrm>
      </p:grpSpPr>
      <p:sp>
        <p:nvSpPr>
          <p:cNvPr id="9" name="Rectangle 8"/>
          <p:cNvSpPr/>
          <p:nvPr userDrawn="1"/>
        </p:nvSpPr>
        <p:spPr>
          <a:xfrm>
            <a:off x="0" y="0"/>
            <a:ext cx="9144000" cy="3140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563888" y="2492896"/>
            <a:ext cx="5112568" cy="1362075"/>
          </a:xfrm>
        </p:spPr>
        <p:txBody>
          <a:bodyPr anchor="t">
            <a:normAutofit/>
          </a:bodyPr>
          <a:lstStyle>
            <a:lvl1pPr algn="l">
              <a:defRPr sz="3600" b="1" cap="none">
                <a:solidFill>
                  <a:schemeClr val="tx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3563888" y="4077072"/>
            <a:ext cx="5112568" cy="1296144"/>
          </a:xfrm>
        </p:spPr>
        <p:txBody>
          <a:bodyPr anchor="t"/>
          <a:lstStyle>
            <a:lvl1pPr marL="0" indent="0">
              <a:buNone/>
              <a:defRPr sz="2000">
                <a:solidFill>
                  <a:srgbClr val="B8B8B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p:txBody>
          <a:bodyPr/>
          <a:lstStyle/>
          <a:p>
            <a:fld id="{0746BE16-9CE1-47D4-87B9-84CF13045996}" type="datetime1">
              <a:rPr lang="fr-FR" smtClean="0"/>
              <a:pPr/>
              <a:t>09/06/2016</a:t>
            </a:fld>
            <a:endParaRPr lang="fr-FR"/>
          </a:p>
        </p:txBody>
      </p:sp>
      <p:sp>
        <p:nvSpPr>
          <p:cNvPr id="5" name="Espace réservé du pied de page 4"/>
          <p:cNvSpPr>
            <a:spLocks noGrp="1"/>
          </p:cNvSpPr>
          <p:nvPr>
            <p:ph type="ftr" sz="quarter" idx="11"/>
          </p:nvPr>
        </p:nvSpPr>
        <p:spPr/>
        <p:txBody>
          <a:bodyPr/>
          <a:lstStyle/>
          <a:p>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902373" y="768344"/>
            <a:ext cx="1535009" cy="2008942"/>
          </a:xfrm>
          <a:prstGeom prst="rect">
            <a:avLst/>
          </a:prstGeom>
        </p:spPr>
      </p:pic>
      <p:sp>
        <p:nvSpPr>
          <p:cNvPr id="10" name="Rectangle 9"/>
          <p:cNvSpPr/>
          <p:nvPr userDrawn="1"/>
        </p:nvSpPr>
        <p:spPr>
          <a:xfrm>
            <a:off x="0" y="5805263"/>
            <a:ext cx="9144000" cy="107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3527914" y="5445224"/>
            <a:ext cx="1874777"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5402691" y="5445224"/>
            <a:ext cx="18747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7277468" y="5445224"/>
            <a:ext cx="1874777" cy="288032"/>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1979699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1442686" y="1556793"/>
            <a:ext cx="7211144" cy="403244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C75BF0-7ABD-4D5F-83BB-F2856A25D410}" type="datetime1">
              <a:rPr lang="fr-FR" smtClean="0"/>
              <a:pPr/>
              <a:t>09/06/2016</a:t>
            </a:fld>
            <a:endParaRPr lang="fr-FR"/>
          </a:p>
        </p:txBody>
      </p:sp>
      <p:sp>
        <p:nvSpPr>
          <p:cNvPr id="5" name="Espace réservé du pied de page 4"/>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36920240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692696"/>
            <a:ext cx="2057400" cy="5433467"/>
          </a:xfrm>
        </p:spPr>
        <p:txBody>
          <a:bodyPr vert="eaVert"/>
          <a:lstStyle/>
          <a:p>
            <a:r>
              <a:rPr lang="fr-FR" dirty="0" smtClean="0"/>
              <a:t>Modifiez le style du titre</a:t>
            </a:r>
            <a:endParaRPr lang="fr-FR" dirty="0"/>
          </a:p>
        </p:txBody>
      </p:sp>
      <p:sp>
        <p:nvSpPr>
          <p:cNvPr id="3" name="Espace réservé du texte vertical 2"/>
          <p:cNvSpPr>
            <a:spLocks noGrp="1"/>
          </p:cNvSpPr>
          <p:nvPr>
            <p:ph type="body" orient="vert" idx="1"/>
          </p:nvPr>
        </p:nvSpPr>
        <p:spPr>
          <a:xfrm>
            <a:off x="457200" y="692696"/>
            <a:ext cx="6019800" cy="5433467"/>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B0A19076-1FB3-483B-B9B6-1E68DBF981CF}" type="datetime1">
              <a:rPr lang="fr-FR" smtClean="0"/>
              <a:pPr/>
              <a:t>09/06/2016</a:t>
            </a:fld>
            <a:endParaRPr lang="fr-FR"/>
          </a:p>
        </p:txBody>
      </p:sp>
      <p:sp>
        <p:nvSpPr>
          <p:cNvPr id="5" name="Espace réservé du pied de page 4"/>
          <p:cNvSpPr>
            <a:spLocks noGrp="1"/>
          </p:cNvSpPr>
          <p:nvPr>
            <p:ph type="ftr" sz="quarter" idx="11"/>
          </p:nvPr>
        </p:nvSpPr>
        <p:spPr/>
        <p:txBody>
          <a:bodyPr/>
          <a:lstStyle/>
          <a:p>
            <a:pPr algn="r"/>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19511348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a:xfrm>
            <a:off x="62136" y="6448251"/>
            <a:ext cx="765448" cy="365125"/>
          </a:xfrm>
          <a:prstGeom prst="rect">
            <a:avLst/>
          </a:prstGeom>
        </p:spPr>
        <p:txBody>
          <a:bodyPr anchor="t"/>
          <a:lstStyle>
            <a:lvl1pPr algn="ctr">
              <a:defRPr sz="1200">
                <a:solidFill>
                  <a:schemeClr val="tx1"/>
                </a:solidFill>
                <a:latin typeface="Arial" panose="020B0604020202020204" pitchFamily="34" charset="0"/>
                <a:cs typeface="Arial" panose="020B0604020202020204" pitchFamily="34" charset="0"/>
              </a:defRPr>
            </a:lvl1pPr>
          </a:lstStyle>
          <a:p>
            <a:fld id="{6C6AE60A-B69C-4790-82F7-3882EDF23186}" type="slidenum">
              <a:rPr lang="de-DE" smtClean="0"/>
              <a:pPr/>
              <a:t>‹N°›</a:t>
            </a:fld>
            <a:endParaRPr lang="de-DE" dirty="0"/>
          </a:p>
        </p:txBody>
      </p:sp>
      <p:sp>
        <p:nvSpPr>
          <p:cNvPr id="10" name="Rechteck 9"/>
          <p:cNvSpPr/>
          <p:nvPr userDrawn="1"/>
        </p:nvSpPr>
        <p:spPr>
          <a:xfrm>
            <a:off x="0" y="0"/>
            <a:ext cx="9144000" cy="836712"/>
          </a:xfrm>
          <a:prstGeom prst="rect">
            <a:avLst/>
          </a:prstGeom>
          <a:gradFill flip="none" rotWithShape="1">
            <a:gsLst>
              <a:gs pos="0">
                <a:schemeClr val="bg1">
                  <a:lumMod val="65000"/>
                </a:schemeClr>
              </a:gs>
              <a:gs pos="50000">
                <a:schemeClr val="bg1">
                  <a:lumMod val="85000"/>
                  <a:shade val="67500"/>
                  <a:satMod val="115000"/>
                </a:schemeClr>
              </a:gs>
              <a:gs pos="100000">
                <a:schemeClr val="bg1">
                  <a:lumMod val="8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cxnSp>
        <p:nvCxnSpPr>
          <p:cNvPr id="12" name="Gerade Verbindung 11"/>
          <p:cNvCxnSpPr/>
          <p:nvPr userDrawn="1"/>
        </p:nvCxnSpPr>
        <p:spPr>
          <a:xfrm>
            <a:off x="0" y="836712"/>
            <a:ext cx="9144000" cy="0"/>
          </a:xfrm>
          <a:prstGeom prst="line">
            <a:avLst/>
          </a:prstGeom>
          <a:ln w="28575">
            <a:solidFill>
              <a:srgbClr val="009999"/>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userDrawn="1"/>
        </p:nvPicPr>
        <p:blipFill>
          <a:blip r:embed="rId2" cstate="email">
            <a:extLst>
              <a:ext uri="{28A0092B-C50C-407E-A947-70E740481C1C}">
                <a14:useLocalDpi xmlns="" xmlns:a14="http://schemas.microsoft.com/office/drawing/2010/main" val="0"/>
              </a:ext>
            </a:extLst>
          </a:blip>
          <a:stretch>
            <a:fillRect/>
          </a:stretch>
        </p:blipFill>
        <p:spPr>
          <a:xfrm>
            <a:off x="7308304" y="-1"/>
            <a:ext cx="1835697" cy="830057"/>
          </a:xfrm>
          <a:prstGeom prst="rect">
            <a:avLst/>
          </a:prstGeom>
          <a:effectLst>
            <a:softEdge rad="31750"/>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ge intercalaire">
    <p:spTree>
      <p:nvGrpSpPr>
        <p:cNvPr id="1" name=""/>
        <p:cNvGrpSpPr/>
        <p:nvPr/>
      </p:nvGrpSpPr>
      <p:grpSpPr>
        <a:xfrm>
          <a:off x="0" y="0"/>
          <a:ext cx="0" cy="0"/>
          <a:chOff x="0" y="0"/>
          <a:chExt cx="0" cy="0"/>
        </a:xfrm>
      </p:grpSpPr>
      <p:sp>
        <p:nvSpPr>
          <p:cNvPr id="2" name="Titre 1"/>
          <p:cNvSpPr>
            <a:spLocks noGrp="1"/>
          </p:cNvSpPr>
          <p:nvPr>
            <p:ph type="ctrTitle"/>
          </p:nvPr>
        </p:nvSpPr>
        <p:spPr>
          <a:xfrm>
            <a:off x="3491880" y="2348880"/>
            <a:ext cx="4966320" cy="1251570"/>
          </a:xfrm>
        </p:spPr>
        <p:txBody>
          <a:bodyPr anchor="t"/>
          <a:lstStyle>
            <a:lvl1pPr>
              <a:defRPr>
                <a:solidFill>
                  <a:srgbClr val="6D5047"/>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3491880" y="3886200"/>
            <a:ext cx="4968552" cy="1752600"/>
          </a:xfrm>
        </p:spPr>
        <p:txBody>
          <a:bodyPr/>
          <a:lstStyle>
            <a:lvl1pPr marL="0" indent="0" algn="l">
              <a:buNone/>
              <a:defRPr>
                <a:solidFill>
                  <a:srgbClr val="B8B8B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8" name="Rectangle 7"/>
          <p:cNvSpPr/>
          <p:nvPr userDrawn="1"/>
        </p:nvSpPr>
        <p:spPr>
          <a:xfrm>
            <a:off x="3527914" y="1844824"/>
            <a:ext cx="1874777"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5402691" y="1844824"/>
            <a:ext cx="1874777"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7277468" y="1844824"/>
            <a:ext cx="1874777" cy="288032"/>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e la date 6"/>
          <p:cNvSpPr>
            <a:spLocks noGrp="1"/>
          </p:cNvSpPr>
          <p:nvPr>
            <p:ph type="dt" sz="half" idx="10"/>
          </p:nvPr>
        </p:nvSpPr>
        <p:spPr/>
        <p:txBody>
          <a:bodyPr/>
          <a:lstStyle/>
          <a:p>
            <a:fld id="{846A7B77-6EDB-4625-ACAA-58255332BCFF}" type="datetime1">
              <a:rPr lang="fr-FR" smtClean="0"/>
              <a:pPr/>
              <a:t>09/06/2016</a:t>
            </a:fld>
            <a:endParaRPr lang="fr-FR"/>
          </a:p>
        </p:txBody>
      </p:sp>
      <p:sp>
        <p:nvSpPr>
          <p:cNvPr id="11" name="Espace réservé du pied de page 10"/>
          <p:cNvSpPr>
            <a:spLocks noGrp="1"/>
          </p:cNvSpPr>
          <p:nvPr>
            <p:ph type="ftr" sz="quarter" idx="11"/>
          </p:nvPr>
        </p:nvSpPr>
        <p:spPr/>
        <p:txBody>
          <a:bodyPr/>
          <a:lstStyle/>
          <a:p>
            <a:pPr algn="r"/>
            <a:r>
              <a:rPr lang="fr-FR" smtClean="0"/>
              <a:t>Modèle de présentation Télécom Ecole de Management</a:t>
            </a:r>
            <a:endParaRPr lang="fr-FR"/>
          </a:p>
        </p:txBody>
      </p:sp>
      <p:sp>
        <p:nvSpPr>
          <p:cNvPr id="12" name="Espace réservé du numéro de diapositive 11"/>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29690257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846A7B77-6EDB-4625-ACAA-58255332BCFF}" type="datetime1">
              <a:rPr lang="fr-FR" smtClean="0"/>
              <a:pPr/>
              <a:t>09/06/2016</a:t>
            </a:fld>
            <a:endParaRPr lang="fr-FR"/>
          </a:p>
        </p:txBody>
      </p:sp>
      <p:sp>
        <p:nvSpPr>
          <p:cNvPr id="8" name="Espace réservé du pied de page 7"/>
          <p:cNvSpPr>
            <a:spLocks noGrp="1"/>
          </p:cNvSpPr>
          <p:nvPr>
            <p:ph type="ftr" sz="quarter" idx="11"/>
          </p:nvPr>
        </p:nvSpPr>
        <p:spPr/>
        <p:txBody>
          <a:bodyPr/>
          <a:lstStyle/>
          <a:p>
            <a:pPr algn="r"/>
            <a:r>
              <a:rPr lang="fr-FR" smtClean="0"/>
              <a:t>Modèle de présentation Télécom Ecole de Management</a:t>
            </a:r>
            <a:endParaRPr lang="fr-FR"/>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1399841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p>
            <a:fld id="{298F0A7C-2B93-42A1-932B-623B4586657F}" type="datetime1">
              <a:rPr lang="fr-FR" smtClean="0"/>
              <a:pPr/>
              <a:t>09/06/2016</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2912219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88A66779-D8E2-4516-8486-D261ED2E4297}" type="datetime1">
              <a:rPr lang="fr-FR" smtClean="0"/>
              <a:pPr/>
              <a:t>09/06/2016</a:t>
            </a:fld>
            <a:endParaRPr lang="fr-FR"/>
          </a:p>
        </p:txBody>
      </p:sp>
      <p:sp>
        <p:nvSpPr>
          <p:cNvPr id="8" name="Espace réservé du pied de page 7"/>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9" name="Espace réservé du numéro de diapositive 8"/>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42047718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B5E3DD0-6008-4B5B-99CB-9F8E8EBDEBD9}" type="datetime1">
              <a:rPr lang="fr-FR" smtClean="0"/>
              <a:pPr/>
              <a:t>09/06/2016</a:t>
            </a:fld>
            <a:endParaRPr lang="fr-FR"/>
          </a:p>
        </p:txBody>
      </p:sp>
      <p:sp>
        <p:nvSpPr>
          <p:cNvPr id="4" name="Espace réservé du pied de page 3"/>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16314394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80CA34-D6F0-4243-B31D-F009171F145C}" type="datetime1">
              <a:rPr lang="fr-FR" smtClean="0"/>
              <a:pPr/>
              <a:t>09/06/2016</a:t>
            </a:fld>
            <a:endParaRPr lang="fr-FR"/>
          </a:p>
        </p:txBody>
      </p:sp>
      <p:sp>
        <p:nvSpPr>
          <p:cNvPr id="3" name="Espace réservé du pied de page 2"/>
          <p:cNvSpPr>
            <a:spLocks noGrp="1"/>
          </p:cNvSpPr>
          <p:nvPr>
            <p:ph type="ftr" sz="quarter" idx="11"/>
          </p:nvPr>
        </p:nvSpPr>
        <p:spPr/>
        <p:txBody>
          <a:bodyPr/>
          <a:lstStyle/>
          <a:p>
            <a:pPr algn="r"/>
            <a:r>
              <a:rPr lang="fr-FR" smtClean="0"/>
              <a:t>Modèle de présentation Télécom Ecole de Management</a:t>
            </a: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8545113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75656" y="273050"/>
            <a:ext cx="1989857" cy="779686"/>
          </a:xfrm>
        </p:spPr>
        <p:txBody>
          <a:bodyPr anchor="b"/>
          <a:lstStyle>
            <a:lvl1pPr algn="l">
              <a:defRPr sz="2000" b="1"/>
            </a:lvl1pPr>
          </a:lstStyle>
          <a:p>
            <a:r>
              <a:rPr lang="fr-FR" dirty="0" smtClean="0"/>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268760"/>
            <a:ext cx="3008313"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5" name="Espace réservé de la date 4"/>
          <p:cNvSpPr>
            <a:spLocks noGrp="1"/>
          </p:cNvSpPr>
          <p:nvPr>
            <p:ph type="dt" sz="half" idx="10"/>
          </p:nvPr>
        </p:nvSpPr>
        <p:spPr/>
        <p:txBody>
          <a:bodyPr/>
          <a:lstStyle/>
          <a:p>
            <a:fld id="{4B4CC6D1-CC20-4E77-B932-275A909C7ED2}" type="datetime1">
              <a:rPr lang="fr-FR" smtClean="0"/>
              <a:pPr/>
              <a:t>09/06/2016</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33514191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67E5E8-C835-46FA-B82F-F89D9D6706DF}" type="datetime1">
              <a:rPr lang="fr-FR" smtClean="0"/>
              <a:pPr/>
              <a:t>09/06/2016</a:t>
            </a:fld>
            <a:endParaRPr lang="fr-FR"/>
          </a:p>
        </p:txBody>
      </p:sp>
      <p:sp>
        <p:nvSpPr>
          <p:cNvPr id="6" name="Espace réservé du pied de page 5"/>
          <p:cNvSpPr>
            <a:spLocks noGrp="1"/>
          </p:cNvSpPr>
          <p:nvPr>
            <p:ph type="ftr" sz="quarter" idx="11"/>
          </p:nvPr>
        </p:nvSpPr>
        <p:spPr/>
        <p:txBody>
          <a:bodyPr/>
          <a:lstStyle>
            <a:lvl1pPr algn="r">
              <a:defRPr/>
            </a:lvl1pPr>
          </a:lstStyle>
          <a:p>
            <a:r>
              <a:rPr lang="fr-FR" smtClean="0"/>
              <a:t>Modèle de présentation Télécom Ecole de Management</a:t>
            </a:r>
            <a:endParaRPr lang="fr-F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‹N°›</a:t>
            </a:fld>
            <a:endParaRPr lang="fr-FR"/>
          </a:p>
        </p:txBody>
      </p:sp>
    </p:spTree>
    <p:extLst>
      <p:ext uri="{BB962C8B-B14F-4D97-AF65-F5344CB8AC3E}">
        <p14:creationId xmlns:p14="http://schemas.microsoft.com/office/powerpoint/2010/main" xmlns="" val="20994411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384053"/>
            <a:ext cx="140263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4" name="Rectangle 13"/>
          <p:cNvSpPr/>
          <p:nvPr userDrawn="1"/>
        </p:nvSpPr>
        <p:spPr>
          <a:xfrm>
            <a:off x="4067944" y="6384053"/>
            <a:ext cx="4104456"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6" name="Espace réservé du numéro de diapositive 5"/>
          <p:cNvSpPr>
            <a:spLocks noGrp="1"/>
          </p:cNvSpPr>
          <p:nvPr>
            <p:ph type="sldNum" sz="quarter" idx="4"/>
          </p:nvPr>
        </p:nvSpPr>
        <p:spPr>
          <a:xfrm>
            <a:off x="6466" y="6381328"/>
            <a:ext cx="533086" cy="360000"/>
          </a:xfrm>
          <a:prstGeom prst="rect">
            <a:avLst/>
          </a:prstGeom>
          <a:noFill/>
        </p:spPr>
        <p:txBody>
          <a:bodyPr vert="horz" lIns="91440" tIns="45720" rIns="91440" bIns="45720" rtlCol="0" anchor="ctr"/>
          <a:lstStyle>
            <a:lvl1pPr algn="ctr">
              <a:defRPr sz="1000" b="1">
                <a:solidFill>
                  <a:schemeClr val="bg1"/>
                </a:solidFill>
                <a:effectLst/>
              </a:defRPr>
            </a:lvl1pPr>
          </a:lstStyle>
          <a:p>
            <a:fld id="{3A5F5595-61AE-4AA6-B423-33EDBD1DAE12}" type="slidenum">
              <a:rPr lang="fr-FR" smtClean="0"/>
              <a:pPr/>
              <a:t>‹N°›</a:t>
            </a:fld>
            <a:endParaRPr lang="fr-FR"/>
          </a:p>
        </p:txBody>
      </p:sp>
      <p:sp>
        <p:nvSpPr>
          <p:cNvPr id="2" name="Espace réservé du titre 1"/>
          <p:cNvSpPr>
            <a:spLocks noGrp="1"/>
          </p:cNvSpPr>
          <p:nvPr>
            <p:ph type="title"/>
          </p:nvPr>
        </p:nvSpPr>
        <p:spPr>
          <a:xfrm>
            <a:off x="1475656" y="428"/>
            <a:ext cx="7211144" cy="1124316"/>
          </a:xfrm>
          <a:prstGeom prst="rect">
            <a:avLst/>
          </a:prstGeom>
        </p:spPr>
        <p:txBody>
          <a:bodyPr vert="horz" lIns="91440" tIns="45720" rIns="91440" bIns="45720" rtlCol="0" anchor="b">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442686" y="1556793"/>
            <a:ext cx="7211144" cy="448588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39552" y="6381328"/>
            <a:ext cx="870010" cy="360000"/>
          </a:xfrm>
          <a:prstGeom prst="rect">
            <a:avLst/>
          </a:prstGeom>
          <a:noFill/>
        </p:spPr>
        <p:txBody>
          <a:bodyPr vert="horz" lIns="91440" tIns="45720" rIns="91440" bIns="45720" rtlCol="0" anchor="ctr"/>
          <a:lstStyle>
            <a:lvl1pPr algn="ctr">
              <a:defRPr sz="800">
                <a:solidFill>
                  <a:schemeClr val="bg1"/>
                </a:solidFill>
              </a:defRPr>
            </a:lvl1pPr>
          </a:lstStyle>
          <a:p>
            <a:fld id="{846A7B77-6EDB-4625-ACAA-58255332BCFF}" type="datetime1">
              <a:rPr lang="fr-FR" smtClean="0"/>
              <a:pPr/>
              <a:t>09/06/2016</a:t>
            </a:fld>
            <a:endParaRPr lang="fr-FR"/>
          </a:p>
        </p:txBody>
      </p:sp>
      <p:sp>
        <p:nvSpPr>
          <p:cNvPr id="5" name="Espace réservé du pied de page 4"/>
          <p:cNvSpPr>
            <a:spLocks noGrp="1"/>
          </p:cNvSpPr>
          <p:nvPr>
            <p:ph type="ftr" sz="quarter" idx="3"/>
          </p:nvPr>
        </p:nvSpPr>
        <p:spPr>
          <a:xfrm>
            <a:off x="4067944" y="6381328"/>
            <a:ext cx="4104456" cy="360000"/>
          </a:xfrm>
          <a:prstGeom prst="rect">
            <a:avLst/>
          </a:prstGeom>
          <a:noFill/>
        </p:spPr>
        <p:txBody>
          <a:bodyPr vert="horz" lIns="91440" tIns="45720" rIns="144000" bIns="45720" rtlCol="0" anchor="ctr"/>
          <a:lstStyle>
            <a:lvl1pPr algn="ctr">
              <a:defRPr sz="1000">
                <a:solidFill>
                  <a:schemeClr val="bg1"/>
                </a:solidFill>
              </a:defRPr>
            </a:lvl1pPr>
          </a:lstStyle>
          <a:p>
            <a:pPr algn="r"/>
            <a:r>
              <a:rPr lang="fr-FR" smtClean="0"/>
              <a:t>Modèle de présentation Télécom Ecole de Management</a:t>
            </a:r>
            <a:endParaRPr lang="fr-FR"/>
          </a:p>
        </p:txBody>
      </p:sp>
      <p:sp>
        <p:nvSpPr>
          <p:cNvPr id="8" name="Rectangle 7"/>
          <p:cNvSpPr/>
          <p:nvPr userDrawn="1"/>
        </p:nvSpPr>
        <p:spPr>
          <a:xfrm>
            <a:off x="0" y="692696"/>
            <a:ext cx="467544"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467544" y="692696"/>
            <a:ext cx="467544"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935088" y="692696"/>
            <a:ext cx="467544" cy="360040"/>
          </a:xfrm>
          <a:prstGeom prst="rect">
            <a:avLst/>
          </a:prstGeom>
          <a:solidFill>
            <a:srgbClr val="6D5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1475656" y="6381328"/>
            <a:ext cx="2520280"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smtClean="0"/>
              <a:t>Institut Mines-Télécom</a:t>
            </a:r>
            <a:endParaRPr lang="fr-FR" sz="1000"/>
          </a:p>
        </p:txBody>
      </p:sp>
      <p:pic>
        <p:nvPicPr>
          <p:cNvPr id="12" name="Image 11"/>
          <p:cNvPicPr>
            <a:picLocks noChangeAspect="1"/>
          </p:cNvPicPr>
          <p:nvPr userDrawn="1"/>
        </p:nvPicPr>
        <p:blipFill>
          <a:blip r:embed="rId14" cstate="email">
            <a:extLst>
              <a:ext uri="{28A0092B-C50C-407E-A947-70E740481C1C}">
                <a14:useLocalDpi xmlns:a14="http://schemas.microsoft.com/office/drawing/2010/main" xmlns="" val="0"/>
              </a:ext>
            </a:extLst>
          </a:blip>
          <a:stretch>
            <a:fillRect/>
          </a:stretch>
        </p:blipFill>
        <p:spPr>
          <a:xfrm>
            <a:off x="8244408" y="6042676"/>
            <a:ext cx="719724" cy="719724"/>
          </a:xfrm>
          <a:prstGeom prst="rect">
            <a:avLst/>
          </a:prstGeom>
        </p:spPr>
      </p:pic>
    </p:spTree>
    <p:extLst>
      <p:ext uri="{BB962C8B-B14F-4D97-AF65-F5344CB8AC3E}">
        <p14:creationId xmlns:p14="http://schemas.microsoft.com/office/powerpoint/2010/main" xmlns="" val="288344649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terminal.revues.org/"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hyperlink" Target="https://gossart.wp.mines-telecom.fr/files/2014/07/Gossart-paper_STRN.pdf"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en.wikipedia.org/wiki/Incandescent_light_bul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gossart.wp.mines-telecom.fr/files/2014/07/Gossart-paper_STRN.pdf" TargetMode="External"/><Relationship Id="rId5" Type="http://schemas.openxmlformats.org/officeDocument/2006/relationships/hyperlink" Target="http://dx.doi.org/10.1016/j.respol.2014.06.004" TargetMode="Externa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s://gossart.wp.mines-telecom.fr/files/2014/07/Gossart-paper_STRN.pdf"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ree.com/News-and-Events/Cree-News/Press-Releases/2014/March/300LPW-LED-barrier"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ossart.wp.mines-telecom.fr/files/2014/07/Gossart-paper_STRN.pdf"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gossart.wp.mines-telecom.fr/files/2014/07/Gossart-paper_STRN.pdf"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gossart.wp.mines-telecom.fr/files/2014/07/Gossart-paper_STRN.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hyperlink" Target="http://www.electronicstakeback.com/2013/01/16/new-research-shows-cfls-and-led-lightbulbs-have-higher-toxicity-and-resource-depletion-than-incandescen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www.researchgate.net/publication/233913041_Potential_Environmental_Impacts_from_the_Metals_in_Incandescent_Compact_Fluorescent_Lamp_(CFL)_and_Light-Emitting_Diode_(LED)_Bulb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http://www.mines-telecom.fr/"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gossart.wp.mines-telecom.fr/files/2014/07/Gossart-paper_STRN.pdf" TargetMode="External"/><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xml"/><Relationship Id="rId4" Type="http://schemas.openxmlformats.org/officeDocument/2006/relationships/hyperlink" Target="https://janeaustensworld.wordpress.com/2012/04/25/the-difficulties-of-travel-and-transportation-in-early-19th-c-britai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apps1.eere.energy.gov/buildings/publications/pdfs/ssl/2010-lmc-final-jan-2012.pdf" TargetMode="External"/><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apps1.eere.energy.gov/buildings/publications/pdfs/ssl/2010-lmc-final-jan-2012.pdf" TargetMode="External"/><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apps1.eere.energy.gov/buildings/publications/pdfs/ssl/2010-lmc-final-jan-2012.pdf" TargetMode="External"/><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ec.europa.eu/jrc/sites/default/files/energy-efficiency-status-report-2012.pdf" TargetMode="External"/><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Cedric.Gossart@telecom-em.eu" TargetMode="External"/><Relationship Id="rId7" Type="http://schemas.openxmlformats.org/officeDocument/2006/relationships/image" Target="../media/image68.jpeg"/><Relationship Id="rId2" Type="http://schemas.openxmlformats.org/officeDocument/2006/relationships/hyperlink" Target="http://gossart.wp.mines-telecom.fr/" TargetMode="Externa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rt08.wp.mines-telecom.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gossart.wp.mines-telecom.fr/cycled/" TargetMode="External"/><Relationship Id="rId5" Type="http://schemas.openxmlformats.org/officeDocument/2006/relationships/hyperlink" Target="http://www.cyc-led.eu/"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Lampe_%C3%A0_huile" TargetMode="External"/><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gossart.wp.mines-telecom.fr/files/2014/07/Gossart-paper_STRN.pdf" TargetMode="External"/><Relationship Id="rId7" Type="http://schemas.openxmlformats.org/officeDocument/2006/relationships/hyperlink" Target="http://www.smith.edu/hsc/museum/ancient_inventions/candles2.htm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http://www.religion.dk/viden/hvem-er-yazidierne"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s://de.wikipedia.org/wiki/Wilhelm_August_Lampadi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en-GB"/>
          </a:p>
        </p:txBody>
      </p:sp>
      <p:sp>
        <p:nvSpPr>
          <p:cNvPr id="3" name="Sous-titre 2"/>
          <p:cNvSpPr>
            <a:spLocks noGrp="1"/>
          </p:cNvSpPr>
          <p:nvPr>
            <p:ph type="subTitle" idx="1"/>
          </p:nvPr>
        </p:nvSpPr>
        <p:spPr/>
        <p:txBody>
          <a:bodyPr/>
          <a:lstStyle/>
          <a:p>
            <a:endParaRPr lang="en-GB"/>
          </a:p>
        </p:txBody>
      </p:sp>
      <p:sp>
        <p:nvSpPr>
          <p:cNvPr id="4" name="Espace réservé de la date 3"/>
          <p:cNvSpPr>
            <a:spLocks noGrp="1"/>
          </p:cNvSpPr>
          <p:nvPr>
            <p:ph type="dt" sz="half" idx="10"/>
          </p:nvPr>
        </p:nvSpPr>
        <p:spPr/>
        <p:txBody>
          <a:bodyPr/>
          <a:lstStyle/>
          <a:p>
            <a:fld id="{846A7B77-6EDB-4625-ACAA-58255332BCFF}" type="datetime1">
              <a:rPr lang="fr-FR" smtClean="0"/>
              <a:pPr/>
              <a:t>09/06/2016</a:t>
            </a:fld>
            <a:endParaRPr lang="fr-FR"/>
          </a:p>
        </p:txBody>
      </p:sp>
      <p:sp>
        <p:nvSpPr>
          <p:cNvPr id="5" name="Espace réservé du pied de page 4"/>
          <p:cNvSpPr>
            <a:spLocks noGrp="1"/>
          </p:cNvSpPr>
          <p:nvPr>
            <p:ph type="ftr" sz="quarter" idx="11"/>
          </p:nvPr>
        </p:nvSpPr>
        <p:spPr/>
        <p:txBody>
          <a:bodyPr/>
          <a:lstStyle/>
          <a:p>
            <a:pPr algn="r"/>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a:t>
            </a:fld>
            <a:endParaRPr lang="fr-FR"/>
          </a:p>
        </p:txBody>
      </p:sp>
      <p:pic>
        <p:nvPicPr>
          <p:cNvPr id="1026" name="Picture 2"/>
          <p:cNvPicPr>
            <a:picLocks noChangeAspect="1" noChangeArrowheads="1"/>
          </p:cNvPicPr>
          <p:nvPr/>
        </p:nvPicPr>
        <p:blipFill>
          <a:blip r:embed="rId2" cstate="email"/>
          <a:srcRect/>
          <a:stretch>
            <a:fillRect/>
          </a:stretch>
        </p:blipFill>
        <p:spPr bwMode="auto">
          <a:xfrm>
            <a:off x="0" y="1268760"/>
            <a:ext cx="9144000" cy="5589240"/>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srcRect/>
          <a:stretch>
            <a:fillRect/>
          </a:stretch>
        </p:blipFill>
        <p:spPr bwMode="auto">
          <a:xfrm>
            <a:off x="4499992" y="0"/>
            <a:ext cx="4644008" cy="895091"/>
          </a:xfrm>
          <a:prstGeom prst="rect">
            <a:avLst/>
          </a:prstGeom>
          <a:noFill/>
          <a:ln w="9525">
            <a:noFill/>
            <a:miter lim="800000"/>
            <a:headEnd/>
            <a:tailEnd/>
          </a:ln>
        </p:spPr>
      </p:pic>
      <p:pic>
        <p:nvPicPr>
          <p:cNvPr id="1028" name="Picture 4"/>
          <p:cNvPicPr>
            <a:picLocks noChangeAspect="1" noChangeArrowheads="1"/>
          </p:cNvPicPr>
          <p:nvPr/>
        </p:nvPicPr>
        <p:blipFill>
          <a:blip r:embed="rId4" cstate="email"/>
          <a:srcRect/>
          <a:stretch>
            <a:fillRect/>
          </a:stretch>
        </p:blipFill>
        <p:spPr bwMode="auto">
          <a:xfrm>
            <a:off x="1" y="0"/>
            <a:ext cx="3231431" cy="692696"/>
          </a:xfrm>
          <a:prstGeom prst="rect">
            <a:avLst/>
          </a:prstGeom>
          <a:noFill/>
          <a:ln w="9525">
            <a:noFill/>
            <a:miter lim="800000"/>
            <a:headEnd/>
            <a:tailEnd/>
          </a:ln>
        </p:spPr>
      </p:pic>
      <p:sp>
        <p:nvSpPr>
          <p:cNvPr id="10" name="Rectangle 9"/>
          <p:cNvSpPr/>
          <p:nvPr/>
        </p:nvSpPr>
        <p:spPr>
          <a:xfrm>
            <a:off x="0" y="692696"/>
            <a:ext cx="2488182" cy="338554"/>
          </a:xfrm>
          <a:prstGeom prst="rect">
            <a:avLst/>
          </a:prstGeom>
          <a:solidFill>
            <a:schemeClr val="bg1"/>
          </a:solidFill>
        </p:spPr>
        <p:txBody>
          <a:bodyPr wrap="none">
            <a:spAutoFit/>
          </a:bodyPr>
          <a:lstStyle/>
          <a:p>
            <a:r>
              <a:rPr lang="en-GB" sz="1400" smtClean="0">
                <a:hlinkClick r:id="rId5"/>
              </a:rPr>
              <a:t>http://</a:t>
            </a:r>
            <a:r>
              <a:rPr lang="en-GB" sz="1600" smtClean="0">
                <a:hlinkClick r:id="rId5"/>
              </a:rPr>
              <a:t>terminal.revues.org</a:t>
            </a:r>
            <a:r>
              <a:rPr lang="en-GB" sz="1400" smtClean="0">
                <a:hlinkClick r:id="rId5"/>
              </a:rPr>
              <a:t>/</a:t>
            </a:r>
            <a:r>
              <a:rPr lang="en-GB" sz="1400" smtClean="0"/>
              <a:t> </a:t>
            </a:r>
            <a:endParaRPr lang="en-GB" sz="1400"/>
          </a:p>
        </p:txBody>
      </p:sp>
      <p:cxnSp>
        <p:nvCxnSpPr>
          <p:cNvPr id="12" name="Connecteur droit 11"/>
          <p:cNvCxnSpPr/>
          <p:nvPr/>
        </p:nvCxnSpPr>
        <p:spPr>
          <a:xfrm flipH="1">
            <a:off x="0" y="98072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4437112"/>
            <a:ext cx="914400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68760"/>
            <a:ext cx="6588224" cy="4680520"/>
          </a:xfrm>
        </p:spPr>
        <p:txBody>
          <a:bodyPr>
            <a:normAutofit/>
          </a:bodyPr>
          <a:lstStyle/>
          <a:p>
            <a:pPr>
              <a:lnSpc>
                <a:spcPct val="150000"/>
              </a:lnSpc>
            </a:pPr>
            <a:r>
              <a:rPr lang="en-GB" sz="2000" b="0" dirty="0" smtClean="0"/>
              <a:t>Early work on incandescent lamps dates from 1840</a:t>
            </a:r>
          </a:p>
          <a:p>
            <a:pPr>
              <a:lnSpc>
                <a:spcPct val="150000"/>
              </a:lnSpc>
            </a:pPr>
            <a:r>
              <a:rPr lang="en-GB" sz="2000" b="0" dirty="0" smtClean="0"/>
              <a:t>October </a:t>
            </a:r>
            <a:r>
              <a:rPr lang="en-GB" sz="2000" b="0" dirty="0" smtClean="0">
                <a:solidFill>
                  <a:srgbClr val="FFC000"/>
                </a:solidFill>
              </a:rPr>
              <a:t>1879:</a:t>
            </a:r>
            <a:r>
              <a:rPr lang="en-GB" sz="2000" b="0" dirty="0" smtClean="0"/>
              <a:t> </a:t>
            </a:r>
            <a:r>
              <a:rPr lang="en-GB" sz="2000" b="0" dirty="0" smtClean="0">
                <a:solidFill>
                  <a:srgbClr val="FFC000"/>
                </a:solidFill>
              </a:rPr>
              <a:t>Edison’s</a:t>
            </a:r>
            <a:r>
              <a:rPr lang="en-GB" sz="2000" b="0" dirty="0" smtClean="0"/>
              <a:t> ‘filament lamp’</a:t>
            </a:r>
          </a:p>
          <a:p>
            <a:pPr marL="266700" indent="-266700">
              <a:lnSpc>
                <a:spcPct val="150000"/>
              </a:lnSpc>
            </a:pPr>
            <a:r>
              <a:rPr lang="en-GB" sz="2000" b="0" dirty="0" smtClean="0"/>
              <a:t>1881: Edison’s company manufactures complete lighting systems (wiring, switches, lamps...)</a:t>
            </a:r>
          </a:p>
          <a:p>
            <a:pPr marL="266700" indent="-266700">
              <a:lnSpc>
                <a:spcPct val="150000"/>
              </a:lnSpc>
            </a:pPr>
            <a:r>
              <a:rPr lang="en-GB" sz="2000" b="0" dirty="0" smtClean="0"/>
              <a:t>1962: red light emitting diodes/LED (</a:t>
            </a:r>
            <a:r>
              <a:rPr lang="en-GB" sz="2000" b="0" dirty="0" err="1" smtClean="0"/>
              <a:t>Holonyak</a:t>
            </a:r>
            <a:r>
              <a:rPr lang="en-GB" sz="2000" b="0" dirty="0" smtClean="0"/>
              <a:t> / GE)</a:t>
            </a:r>
          </a:p>
          <a:p>
            <a:pPr marL="266700" indent="-266700">
              <a:lnSpc>
                <a:spcPct val="150000"/>
              </a:lnSpc>
            </a:pPr>
            <a:r>
              <a:rPr lang="en-GB" sz="2000" b="0" dirty="0" smtClean="0">
                <a:solidFill>
                  <a:srgbClr val="0070C0"/>
                </a:solidFill>
              </a:rPr>
              <a:t>1994</a:t>
            </a:r>
            <a:r>
              <a:rPr lang="en-GB" sz="2000" b="0" dirty="0" smtClean="0"/>
              <a:t>:</a:t>
            </a:r>
            <a:r>
              <a:rPr lang="en-GB" sz="2000" b="0" dirty="0" smtClean="0">
                <a:solidFill>
                  <a:srgbClr val="0070C0"/>
                </a:solidFill>
              </a:rPr>
              <a:t> blue LED </a:t>
            </a:r>
            <a:r>
              <a:rPr lang="en-GB" sz="2000" b="0" dirty="0" smtClean="0"/>
              <a:t>(</a:t>
            </a:r>
            <a:r>
              <a:rPr lang="en-GB" sz="2000" b="0" dirty="0" smtClean="0">
                <a:solidFill>
                  <a:srgbClr val="0070C0"/>
                </a:solidFill>
              </a:rPr>
              <a:t>Nakamura</a:t>
            </a:r>
            <a:r>
              <a:rPr lang="en-GB" sz="2000" b="0" dirty="0" smtClean="0"/>
              <a:t> from Nichia)</a:t>
            </a:r>
          </a:p>
          <a:p>
            <a:pPr marL="266700" indent="-266700">
              <a:lnSpc>
                <a:spcPct val="150000"/>
              </a:lnSpc>
            </a:pPr>
            <a:r>
              <a:rPr lang="en-GB" sz="2000" b="0" dirty="0" smtClean="0"/>
              <a:t>1997: white LED (Nichia)</a:t>
            </a:r>
            <a:endParaRPr lang="fr-FR" sz="2000" b="0" dirty="0" smtClean="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10</a:t>
            </a:fld>
            <a:endParaRPr lang="fr-FR" dirty="0"/>
          </a:p>
        </p:txBody>
      </p:sp>
      <p:sp>
        <p:nvSpPr>
          <p:cNvPr id="8" name="Titre 7"/>
          <p:cNvSpPr>
            <a:spLocks noGrp="1"/>
          </p:cNvSpPr>
          <p:nvPr>
            <p:ph type="title"/>
          </p:nvPr>
        </p:nvSpPr>
        <p:spPr>
          <a:xfrm>
            <a:off x="1475656" y="428"/>
            <a:ext cx="4536504" cy="1124316"/>
          </a:xfrm>
        </p:spPr>
        <p:txBody>
          <a:bodyPr>
            <a:normAutofit/>
          </a:bodyPr>
          <a:lstStyle/>
          <a:p>
            <a:r>
              <a:rPr lang="en-GB" sz="2400" dirty="0" smtClean="0"/>
              <a:t>Lighting in a nutshell: Stage 2 (</a:t>
            </a:r>
            <a:r>
              <a:rPr lang="en-GB" sz="2400" dirty="0" smtClean="0">
                <a:solidFill>
                  <a:srgbClr val="FFC000"/>
                </a:solidFill>
              </a:rPr>
              <a:t>electricity-based lighting</a:t>
            </a:r>
            <a:r>
              <a:rPr lang="en-GB" sz="2400" dirty="0" smtClean="0"/>
              <a:t>)</a:t>
            </a:r>
            <a:endParaRPr lang="en-GB" sz="2400" dirty="0"/>
          </a:p>
        </p:txBody>
      </p:sp>
      <p:sp>
        <p:nvSpPr>
          <p:cNvPr id="9" name="Rectangle 8"/>
          <p:cNvSpPr/>
          <p:nvPr/>
        </p:nvSpPr>
        <p:spPr>
          <a:xfrm>
            <a:off x="0" y="6165304"/>
            <a:ext cx="8172400" cy="230832"/>
          </a:xfrm>
          <a:prstGeom prst="rect">
            <a:avLst/>
          </a:prstGeom>
        </p:spPr>
        <p:txBody>
          <a:bodyPr wrap="square">
            <a:spAutoFit/>
          </a:bodyPr>
          <a:lstStyle/>
          <a:p>
            <a:pPr algn="r"/>
            <a:r>
              <a:rPr lang="en-GB" sz="900" u="sng" dirty="0" smtClean="0"/>
              <a:t>Sources</a:t>
            </a:r>
            <a:r>
              <a:rPr lang="en-GB" sz="900" dirty="0" smtClean="0"/>
              <a:t>: Bowers, B. (1980); Freeberg (2013). References available from </a:t>
            </a:r>
            <a:r>
              <a:rPr lang="en-GB" sz="900" dirty="0" smtClean="0">
                <a:hlinkClick r:id="rId2"/>
              </a:rPr>
              <a:t>https://gossart.wp.mines-telecom.fr/files/2014/07/Gossart-paper_STRN.pdf</a:t>
            </a:r>
            <a:r>
              <a:rPr lang="en-GB" sz="900" dirty="0" smtClean="0"/>
              <a:t>. </a:t>
            </a:r>
            <a:endParaRPr lang="fr-FR" sz="900" dirty="0"/>
          </a:p>
        </p:txBody>
      </p:sp>
      <p:grpSp>
        <p:nvGrpSpPr>
          <p:cNvPr id="2" name="Groupe 12"/>
          <p:cNvGrpSpPr/>
          <p:nvPr/>
        </p:nvGrpSpPr>
        <p:grpSpPr>
          <a:xfrm>
            <a:off x="6660232" y="1124744"/>
            <a:ext cx="2483768" cy="4797152"/>
            <a:chOff x="6660232" y="980728"/>
            <a:chExt cx="2483768" cy="4797152"/>
          </a:xfrm>
        </p:grpSpPr>
        <p:pic>
          <p:nvPicPr>
            <p:cNvPr id="14338" name="Picture 2" descr="https://upload.wikimedia.org/wikipedia/commons/3/31/Edison_Carbon_Bulb.jpg"/>
            <p:cNvPicPr>
              <a:picLocks noChangeAspect="1" noChangeArrowheads="1"/>
            </p:cNvPicPr>
            <p:nvPr/>
          </p:nvPicPr>
          <p:blipFill>
            <a:blip r:embed="rId3" cstate="email"/>
            <a:srcRect/>
            <a:stretch>
              <a:fillRect/>
            </a:stretch>
          </p:blipFill>
          <p:spPr bwMode="auto">
            <a:xfrm>
              <a:off x="6660232" y="1412776"/>
              <a:ext cx="2232248" cy="4365104"/>
            </a:xfrm>
            <a:prstGeom prst="rect">
              <a:avLst/>
            </a:prstGeom>
            <a:noFill/>
          </p:spPr>
        </p:pic>
        <p:sp>
          <p:nvSpPr>
            <p:cNvPr id="11" name="Rectangle 10"/>
            <p:cNvSpPr/>
            <p:nvPr/>
          </p:nvSpPr>
          <p:spPr>
            <a:xfrm>
              <a:off x="6660232" y="980728"/>
              <a:ext cx="2232248" cy="461665"/>
            </a:xfrm>
            <a:prstGeom prst="rect">
              <a:avLst/>
            </a:prstGeom>
          </p:spPr>
          <p:txBody>
            <a:bodyPr wrap="square">
              <a:spAutoFit/>
            </a:bodyPr>
            <a:lstStyle/>
            <a:p>
              <a:pPr algn="ctr"/>
              <a:r>
                <a:rPr lang="en-GB" sz="1200" dirty="0" smtClean="0"/>
                <a:t>Edison's original carbon-filament bulb</a:t>
              </a:r>
              <a:endParaRPr lang="en-GB" sz="1200" dirty="0"/>
            </a:p>
          </p:txBody>
        </p:sp>
        <p:sp>
          <p:nvSpPr>
            <p:cNvPr id="12" name="Rectangle 11"/>
            <p:cNvSpPr/>
            <p:nvPr/>
          </p:nvSpPr>
          <p:spPr>
            <a:xfrm rot="16200000">
              <a:off x="7051231" y="3675983"/>
              <a:ext cx="3923928" cy="261610"/>
            </a:xfrm>
            <a:prstGeom prst="rect">
              <a:avLst/>
            </a:prstGeom>
          </p:spPr>
          <p:txBody>
            <a:bodyPr wrap="square">
              <a:spAutoFit/>
            </a:bodyPr>
            <a:lstStyle/>
            <a:p>
              <a:r>
                <a:rPr lang="en-GB" sz="1050" u="sng" dirty="0" smtClean="0"/>
                <a:t>Source</a:t>
              </a:r>
              <a:r>
                <a:rPr lang="en-GB" sz="1050" dirty="0" smtClean="0"/>
                <a:t>: </a:t>
              </a:r>
              <a:r>
                <a:rPr lang="en-GB" sz="1050" dirty="0" smtClean="0">
                  <a:hlinkClick r:id="rId4"/>
                </a:rPr>
                <a:t>https://en.wikipedia.org/wiki/Incandescent_light_bulb</a:t>
              </a:r>
              <a:r>
                <a:rPr lang="en-GB" sz="1050" dirty="0" smtClean="0"/>
                <a:t>. </a:t>
              </a:r>
              <a:endParaRPr lang="en-GB" sz="1050" dirty="0"/>
            </a:p>
          </p:txBody>
        </p:sp>
      </p:grpSp>
      <p:pic>
        <p:nvPicPr>
          <p:cNvPr id="14340" name="Picture 4" descr="https://upload.wikimedia.org/wikipedia/commons/thumb/5/52/Thomas_edison_gl%C3%BChbirne.jpg/170px-Thomas_edison_gl%C3%BChbirne.jpg"/>
          <p:cNvPicPr>
            <a:picLocks noChangeAspect="1" noChangeArrowheads="1"/>
          </p:cNvPicPr>
          <p:nvPr/>
        </p:nvPicPr>
        <p:blipFill>
          <a:blip r:embed="rId5" cstate="email"/>
          <a:srcRect l="35576" t="12868" r="19954" b="48528"/>
          <a:stretch>
            <a:fillRect/>
          </a:stretch>
        </p:blipFill>
        <p:spPr bwMode="auto">
          <a:xfrm>
            <a:off x="7452320" y="332656"/>
            <a:ext cx="720080" cy="864096"/>
          </a:xfrm>
          <a:prstGeom prst="rect">
            <a:avLst/>
          </a:prstGeom>
          <a:noFill/>
        </p:spPr>
      </p:pic>
      <p:sp>
        <p:nvSpPr>
          <p:cNvPr id="14342" name="AutoShape 6" descr="Image result for blue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4344" name="AutoShape 8" descr="Image result for blue 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4345" name="Picture 9"/>
          <p:cNvPicPr>
            <a:picLocks noChangeAspect="1" noChangeArrowheads="1"/>
          </p:cNvPicPr>
          <p:nvPr/>
        </p:nvPicPr>
        <p:blipFill>
          <a:blip r:embed="rId6" cstate="email"/>
          <a:srcRect/>
          <a:stretch>
            <a:fillRect/>
          </a:stretch>
        </p:blipFill>
        <p:spPr bwMode="auto">
          <a:xfrm rot="5400000">
            <a:off x="2574168" y="4994784"/>
            <a:ext cx="792086" cy="1404934"/>
          </a:xfrm>
          <a:prstGeom prst="rect">
            <a:avLst/>
          </a:prstGeom>
          <a:noFill/>
          <a:ln w="9525">
            <a:noFill/>
            <a:miter lim="800000"/>
            <a:headEnd/>
            <a:tailEnd/>
          </a:ln>
        </p:spPr>
      </p:pic>
      <p:pic>
        <p:nvPicPr>
          <p:cNvPr id="14346" name="Picture 10"/>
          <p:cNvPicPr>
            <a:picLocks noChangeAspect="1" noChangeArrowheads="1"/>
          </p:cNvPicPr>
          <p:nvPr/>
        </p:nvPicPr>
        <p:blipFill>
          <a:blip r:embed="rId7" cstate="email"/>
          <a:srcRect/>
          <a:stretch>
            <a:fillRect/>
          </a:stretch>
        </p:blipFill>
        <p:spPr bwMode="auto">
          <a:xfrm>
            <a:off x="4355976" y="5229200"/>
            <a:ext cx="1154032" cy="849635"/>
          </a:xfrm>
          <a:prstGeom prst="rect">
            <a:avLst/>
          </a:prstGeom>
          <a:noFill/>
          <a:ln w="9525">
            <a:noFill/>
            <a:miter lim="800000"/>
            <a:headEnd/>
            <a:tailEnd/>
          </a:ln>
        </p:spPr>
      </p:pic>
      <p:pic>
        <p:nvPicPr>
          <p:cNvPr id="14347" name="Picture 11"/>
          <p:cNvPicPr>
            <a:picLocks noChangeAspect="1" noChangeArrowheads="1"/>
          </p:cNvPicPr>
          <p:nvPr/>
        </p:nvPicPr>
        <p:blipFill>
          <a:blip r:embed="rId8" cstate="email"/>
          <a:srcRect/>
          <a:stretch>
            <a:fillRect/>
          </a:stretch>
        </p:blipFill>
        <p:spPr bwMode="auto">
          <a:xfrm rot="5400000">
            <a:off x="604128" y="5020608"/>
            <a:ext cx="826633" cy="1387833"/>
          </a:xfrm>
          <a:prstGeom prst="rect">
            <a:avLst/>
          </a:prstGeom>
          <a:noFill/>
          <a:ln w="9525">
            <a:noFill/>
            <a:miter lim="800000"/>
            <a:headEnd/>
            <a:tailEnd/>
          </a:ln>
        </p:spPr>
      </p:pic>
      <p:sp>
        <p:nvSpPr>
          <p:cNvPr id="2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21" name="Espace réservé de la date 12"/>
          <p:cNvSpPr>
            <a:spLocks noGrp="1"/>
          </p:cNvSpPr>
          <p:nvPr>
            <p:ph type="dt" sz="half" idx="10"/>
          </p:nvPr>
        </p:nvSpPr>
        <p:spPr>
          <a:xfrm>
            <a:off x="539552" y="6381328"/>
            <a:ext cx="870010" cy="360000"/>
          </a:xfrm>
        </p:spPr>
        <p:txBody>
          <a:bodyPr/>
          <a:lstStyle/>
          <a:p>
            <a:r>
              <a:rPr lang="fr-FR" smtClean="0"/>
              <a:t>10/06/2016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9392"/>
            <a:ext cx="7560840" cy="720080"/>
          </a:xfrm>
        </p:spPr>
        <p:txBody>
          <a:bodyPr>
            <a:noAutofit/>
          </a:bodyPr>
          <a:lstStyle/>
          <a:p>
            <a:r>
              <a:rPr lang="en-GB" dirty="0" smtClean="0"/>
              <a:t>What is the environmental future of lighting?</a:t>
            </a:r>
            <a:endParaRPr lang="fr-FR" dirty="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11</a:t>
            </a:fld>
            <a:endParaRPr lang="fr-FR" dirty="0"/>
          </a:p>
        </p:txBody>
      </p:sp>
      <p:pic>
        <p:nvPicPr>
          <p:cNvPr id="5" name="Espace réservé du contenu 4"/>
          <p:cNvPicPr>
            <a:picLocks noGrp="1"/>
          </p:cNvPicPr>
          <p:nvPr>
            <p:ph idx="1"/>
          </p:nvPr>
        </p:nvPicPr>
        <p:blipFill>
          <a:blip r:embed="rId2" cstate="email"/>
          <a:srcRect/>
          <a:stretch>
            <a:fillRect/>
          </a:stretch>
        </p:blipFill>
        <p:spPr bwMode="auto">
          <a:xfrm>
            <a:off x="251520" y="1052736"/>
            <a:ext cx="7848872" cy="5328592"/>
          </a:xfrm>
          <a:prstGeom prst="rect">
            <a:avLst/>
          </a:prstGeom>
          <a:noFill/>
          <a:ln w="9525">
            <a:noFill/>
            <a:miter lim="800000"/>
            <a:headEnd/>
            <a:tailEnd/>
          </a:ln>
        </p:spPr>
      </p:pic>
      <p:sp>
        <p:nvSpPr>
          <p:cNvPr id="1028" name="AutoShape 4" descr="data:image/jpeg;base64,/9j/4AAQSkZJRgABAQAAAQABAAD/2wCEAAkGBhAQEBAPEA0PDw8PEA4QDQ8PEA8QDw8QFRAWFxUQFBQXHCYeFxkkGhIWHy8gIycpLCwsFR4xNTAqNSYrLCkBCQoKDgwOGg8PGiwkHCQqLCkpKSkpLCksKSkqKSkpKSwsNC8uLCksKSwpLCwsLCkpLCwsKSwpKSw1KSwpKSksNf/AABEIAMIBAwMBIgACEQEDEQH/xAAbAAEAAQUBAAAAAAAAAAAAAAAABgECBAUHA//EAFAQAAEDAgMCCAgICA0FAAAAAAEAAgMEEQUGEiExBxMiQVFhcbMyNIGRkqGxwSMkUnKCg7LCFBUzQlNztNEWJTVUYmNkdJOkw+HwQ0Sio/H/xAAaAQEBAAMBAQAAAAAAAAAAAAAAAQIDBAUG/8QAKBEBAQACAQQCAQIHAAAAAAAAAAECEQMEEiExQVETIpEUMjNhcYGx/9oADAMBAAIRAxEAPwDhqIiAiIgIiICIiAiIgIiICIiAiIgIiICIiAiIgIiICIiAiIgIiICIiDo+UvE4fre9ciZS8Th+t71yIOcIq6ShCCiIq2QURVsqICIiAiIgIiICIiAiIgIiICIiAiIgIiICIiAiIgIiICIiDo+UvE4fre9ciZS8Th+t71yIOfoiIgiIgJZFWyCiK8MVeKU2uq89PUlleWK0hDSllTSOhVRVFNI6EsrkAQW6AmgdC9RGruJKht4aR0KmgL2MStsqbefFhV0DoVVVBZxYTiwr0QW8WFQxhellXSmh5cUE4sL10q0hB5mNOLXpZEFnFKhjV6ILOLTi+tXog6FlJvxOH63vXorspeJxdsvfPRBztERAREQVAXvFFdWRtW0oae615ZadPBw/kq2CgvzLK/FnUpRl7LE9UdMMRfbwnbmN7XHYFMouCWoLbumhaei0jvWAufeeXqPb/BwcU1nlJXHJ6C3MsCWGy6lmHg7q6drnmNsrBtc6I6i0dJba/qXPq6ntdZ45WeK5OfpsLj3cd3GnIVq9ZGKyy6I8jKao0XWTBT3VkMa3eG0lysbdNOeWo8qbCyeZZv4lNtyn+WMhTVDQ8NEcZ3PfcX+aN5UtHBcNP5fb+r2e1au7K+o5u7PL+WOD1OFkcy1k1PZdhzPwfTQNLwGysAuTHtLR0lu+y5viFJYlXHK/LPDku9VHXMVqypo1jOC3SumVSyua1GhZMEV1sxx2VSOnJWUzDyeZbGgoLkbFNcMyBVyNDm0zgDuL7Mv6S7cOGe8q13Jzl+HkcyxZKchdQxPIVVE0udTPsN5aA8DzKHYhh1uZM+Ca3KTJGHMsrVmVENliuC4ssdNkqxEVVgqiIiDomUvE4u2XvnomUvE4u2Xvnog52iIgK4BWq5qLHvANqlOVcKdUzxwt/ON3EbbNG8/86QoxEuscC9RDCayplbcxinjYbAka3Ovb0QtFnddPW6e9mPdJuunZfw0UzWxtjLGststbyk8561vX10bd8jB2vaFzXhBr5IavSZn8XJG2SNuo6QNoIA3bx61j0+cqdjWN/BgTYAuJaSTbad3Sr+SY3Tdegy58Zy73v6dMldFM0gPYXcxa5pIPkK4jwrZZ4h4nbDxbXnTKGj4Mv5nt6L846VXG8WDpXPYNANiA07jbmstzi2MmfAnxyXkdZ5a9xJLTG9p39hKTOcm42/wWXTzcu5fj6cVnG1eQaveVebQspXi9RNVk0zF0Lg7y6aqbwNTY7XBHJJ5rno2XUBpgu7cEdSIqBnJuZ6t7Cd1rNbbtWvOz5eZy6s1bqJdQ64CQ8AC1rl7WjqtfmWZ+OoxvfEOx9/coFnGYQVrxqvrDJACSSNQ2jzgrX/wh5WkAWt5brG8lx8SPNvUcnDbhjPE37dDrJ21FmRyRA79esah1ADeuQ8J2XBTStkazQ2a+po8Fsg36eog386yanEbu32283aszhDqy7DoGHbodE4OJu65DwRfyBYfk3fLLj6juz/VNWuQVLFguatnUBYEgXVi9bCrY2rY0ce0LCiCleQaITYhSRuF2mVrnA7QQ27jfzLu4oyyrpGRsnuiibUvhLnmxDi2+j5o966ZRyDSLh17bbtN1osexd0lA+eFzodDgeS6xLQ/SRccxuojSZks1zpJpXEWsA9231rfOLLnm741XDny/iu5526m5zbdHqK5dn3LDJhJLC0CVgL3aBZszR4WzdqHVv2869avNTmta6KaQXvdrnFw3dB2LY4Hmt1VeGoYzQ0E8c2zSy3VuPRs6VZ0+fFO5Z1Hfr4cCrY9pWrkapDj0IZPMxpu1ksjQeoOIC0czVz8uLtxYpRVcFauRmIiIOiZS8Ti7Ze+eiZS8Th7Ze+eiK52iIiCvarFc1SrGRGplkaqIbVMF7FsDz9F5H31DGFS7g8iMlRLC0XfLTvEbedzmvY4AeRpWmzy9ro8pMpv0n3CzLdmHTfLp3C/oH3rnkldyW7dyn3CHTyS4fhhDTqZrY8HZp5AFzfdtaod/A6p0EubYDSfCa3VqGzTfetfJhblt6nTW48fbPu/9YlRV3tt5lJMFk43Dp4t+l8gA+fC73sWqqMrPaxjjLGHOH5Myx6x2j/dZuXJm0xcyVzXNldHyBtJIdbeNgHKKx4725eXVlLlN/DnT1axeta0NkeBsAe8AdQcV4NK6Y+Q6n2z4F2rg0PxCl/v03sauI07l1zg5zLTQ0sUU4fdlRNIwsseVZu8dC0c/8rxuo1J5+49eFeW1e39TD7XKICqPGD/nMuh5gGH1tSJnvkJ0MZp0PG6+3Z2q9mUqIuvoGnZ+Yb+1cfL1fFjfNn7uHkz787cZv/cc7FQS7fzn2qR5720ER6oPa5bWsyhSA3Be3eSQ1wt6ytTnupjNIYmO1cVxIB0kG2s3v6QWvDqOPkznbWjH+rj4cvnKwZFlzuWE9y9jF7+L1iU54K2fHw/9FT1MnZaIge1QSIqccHGKRU80zptQbJAYi5u0tD3AEgdNgu/i8+E5PGLpOZZ+LwT9Y6Idt5dX3VzBleQy195XSczz0lZSQU0NYxjGPaTxnIcWtaQN433KjbuDwFreLnElxcFkkTvIV6XBnjjLu63a4rlJqNFJiJ0sF+ZSLKs3wczvmN872rAxHIVTGLjlNAG0g229YuthgdI6CmkEg0vLrtHOQwFxI8y6blLj4rTlZ8Ob4jLqkkd8p7z53FauZZkrt6wpSvF5a9XGMdysVzlauOtgiIoOiZS8Ti7Ze+eiZSPxOLtl756IOdoiICqFRVRXqwrb5crnxVMT43uY8Gwc02Ivs3rSArOwyQCWMncHtv51pznh39Lyazm/t0uumqJw287y4OBOqRxFufnXrUUgk0E2BZ6zdZMIAwqrla1vG08upjiL2aSy47LEqL0+egAQ+lDj0tk0+ogrThwcdkudv7vrJ1fHjbPWkimw7XZwdYA7gPUo/UQO448ZC4Qh9muuAXgHavGqz1I5hEULItu8kvd7gtdQ17nyOdI8vLmkXJvzjcrnxcUn6I1cnW43xK02OsDaidoFgJZLDfYajZYGpbPM7bVLz8sRvHXqjBv7VqV0Y+nx/Pd53/LKhep9kqBssRABMgk+D28naBst0rnTXLpvBU4WJIuRNHY9G0bVo6nHeDzOq4+/DUSrA8AqWOf+Fgargs0k3A23v1blJY6WxsHP8riVC+FzEHxV7eLkfGRBFtY4tPhO6FD5M1VheGmsnsbbOMcvP5Ogwyu7J+zz/wCGuOV06fj9bBTgmaV23dHqu93YFC8xztkoZJWs0auLIFySBxoG0+RRWerLnPLnFxJ2lxJJ2dJW7xCa+FvtzNj78bfWs+Po8OOy4z5WdP8Arxy/ugs0ixSVc968rr1o9nGPeJylOUqdshlDgTyW6bEAXvuPTuUSa5T/AINqcP4wlt7vY1vNtXXwZyZeWvml7fCa1WWI4XQsdNZ8sYfGDp2kAaha28ErbU1I+NoGphG6xaR7CoxwxVZFTAxpI4qEEWJBBc87R0eCFHqThArI9LC5koFvyrbu9IEHzrunDjyYy2OL8dl8Og4k9zWl+hgDWk3aSDsCh0mPvqI5HNkk0Rxy6g4u52OPT2LHq+ESpfdojgZstcNc4+s2VstW51FNK913OjdcgNHhPDQLBZY8GHHLWOstzaDyOWHK5essixnlebnk9ORYVRVuqLnZCIiDomUvE4u2XvnomUvE4u2Xvnog52iIgIiIKrZ4Bhj6iYMYWgt5Z1EjYCN2zetWtnl7GfwScTaNYAc0tvpuD1rHKfTPDLVdn/FD2UErBZ7KhuqVrRd7hu0s6D1qKQ5YHNhju2ecC/kFl5M4ZXiNsLaGOwGkufK4m199gAsvOeeJ6OofDFBTaRpLXvY9xIdEx4O11vz/AFLCT4epj1s91l0eXpfzaagiHzeNI84IVuL0ddCGgSRvDwbiKJkTW2O61tqhVRwl4k7wakRDoiiij9Ybf1rLzZjdTJBBIamYhzY7/CPAOph6D8qNx8qys+mjk6u5emtzfG8OjdIDrIIJO87v3qOq5zyTckk9ZurVlJqOHK7u1brpnBW4iNxAB0yA36Nm/wBS5ks/DseqacEQzujB2kDSQT5QscsdzTHW3esYw6eeTjo6WnnuG3dOI3SEgdJO5YgwqtB/k3Dx2tg/eoSMz1bcIhqW1DhM6pq2Pksy5a1jC0brbLnzqNnhFxT+fy+QRj7qkwabxT26hiWEVLQXPo8PaBYksbDrO3cADcqyow2OaIRvY0seGh7W2bblA22dYChWF5qrZqWd8lXK9zXuDXFwuB+DyG2wdIB8iixzPWHfWT/4jgsbgzxwkeWN07Y6meNgsxk0jWC5NmhxAF1hKskhcS5zi5ziS4k3JJ5yVRbWb3w+DjJYozufJGz0nAe9dkwjBY6PWIRyWuc8FxJNx/8AFxWN5aQ5pIc0gtI2EEHYQVuYs51zf+6eR/SDHe0Juz0lm3TqyldVu4+fC5qjVsEzJJBcN2WFgQOda+bBqC/Koq6F3U8Ot52hW4znyqoYaJ0fFF81JTyzamHa95fc8ki2xoWJDw41Y8Olhd2STN9RJXXh1NkabxfT3p8oU079MM1Q0nmliaAPpA+5eGa6QUtE+EP1XLGX5/DDj7Ft5+FEmlbO6lDdVyWtLCfDa3eWdZPkUJzbnNlbG1jIXxkO1EuLSDs6kz6nLLwY8XzUXe9eZKEqi5rdt4iIoCIiDomUvE4u2XvnomUvE4u2Xvnog52iIgIiICIiApnwh8v8Dm/TUVFIT0niiw+uJQxTLMnwmGYXLzinliP1VSQPVKpRDVKK8a8Ohd8ljQe1kxb7JlF1KaLl4a4c7HVA/wDFsg7lBFkRFQREQTK/8RRdVdV/s7SocphF/ITeqvqf2T/ZQ5SCUZaF6Wo/WD1wSqLhSrKu2mqR/WR/YePeoq1IKoiWVBUKK+Jl3Nb0kDzmyCYcJHJkp4v0VJQs81OHf6ihl1LuFB/8YSt+Q5rPQgib7lEVJ6VJ8W5OH07elkJ875T9wKMKU5o5NPTs6GU480b3f6gUXSIoiIqCIiAiIg6JlLxOLtl756JlLxOLtl756IOdoiICIiAiIgKdQU4mwMXvqpn1T2EbrPczU0j6IKgqnGVpCcNqG3uHT8QWnm42EkP87LW61jksQdTzIVIyairmOBLm3czaRYmF4GzynzqBhTLINQWw4kGkhzaeKZpG8cXMNXna4jyplNwntDlRZOIxaZpW8zZJAOwONljrJBUVUQTzCo2uwOcEA6XzytvvbJYN1D6JsoGprQSacIAB2yvrmyDm0tiDhbo2qFLGRU74PqJj6WuLgbs0ltjbaI3EesKCAKcZGlLaGtLTY/hNAwnZ4Dy9rm+UbFCHbyknmnwoioiyRVbDL1OJKunYdxmjv5Df3LXhb7ItLxlfA0u0gcY8u6A2Jxv6lL6GXwlWNe9wveQCVwvcBzySQOrYoxEy7gOkgDylbbNlaZqnjCLExQ7N9rxg29axMFh11NOz5c8LfO8KTxFSLhBonQmBjrbW6hY32NijZ7WuUQKmPCdWiSpaBe0XHQ7bbSyYtLh1H3KGpj68lERFkgiIgIiIOiZS8Ti7Ze+eiZS8Ti7Ze+eiDnaKqIKKqIgIiIKKT5UqyIZovzTNSyH6LiPZdRlbjLh2zN6YrjtB2e1QaqePS5zfkuc3zGyk3B2dVTPD/OKGtiHWeKLh62rRYw21RN+seR2E3962vB7OGYnRk7nTCN3Y9pZ95BrMcHxiQ/K0P9JjXe9YK2uZYdM9v6tg8rLs+4tUgIiKiTUEpNCG32AVhA6CY3X9ijKkmHj4mfm1X2HqNqCbZI20VcOioww/+0hQp+89pU0yKfileP63DT/mFDJN57SkFiKqKgt1lSYxyySDe2CYdmoW960q3eW4riY9LWMH0if3KUYWN/l5B8nQz0WNb7lnZGh14lQt/tMJ8zr+5a3FJNU8x6ZZPtFb3g2b/GdO79Hx0h+hC8pfQw83Ta579Ilf6dRI73haNbLHX3mHVFCD28WCfW5a5IKIqqioIiICIiDomUvE4u2XvnomUvE4u2Xvnog54ioqoCIiAiIgLa5ad8Pb5THj2H3LVLPwN1qiLrJb6TSPegrjrbTE/KZC49pibf1grzwap4qpp5P0c0L/ADPBWVmVvwjD0sI9GR4/ctSDzqCUcIdPoq3jmEtS0dnHOePVIoupjwicqRko/wCpxMn+JSxH2sKhyQERFRJcOHxM/MqvsSKNKS4cfif0anu5FGlBM8iH4tXjrw8/5ofvUOkG09p9qluRnfAV4/o0J/zbVEpfCd2n2pBaiIqCkmVmchx6Zoh5GkE/aUbUmwTk0pd/Tmd6MV/uqURt7rknpJPnUl4PtlRUSfoqCuf5eJLfvKLhS3ITOTiDv7Hxf+JPG33pRocbPxibqfp9EBvuWCvevk1Syu+VJIfO4rwSAlkRUEREFEREHRMpeJxdsvfPRMpeJxdsvfPRBzwKiIqCIiAiIoKhZWFfl4f1kf2giINhmfwo/rftBaVEUgmWc/F6T+7UHcyqGoiQCiIqJLh3ifkqu7kUaRFBLcjfkq/5lH+1sUUm8J3zne1VRBYgRFQUkovEvoVP2HoilEbKl+RfyNf2UP7W1ESiJS+E7tPtVqIqCIiAqIiAqlURUdEyl4nD2y989ERR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cstate="email"/>
          <a:srcRect/>
          <a:stretch>
            <a:fillRect/>
          </a:stretch>
        </p:blipFill>
        <p:spPr bwMode="auto">
          <a:xfrm>
            <a:off x="4932039" y="908720"/>
            <a:ext cx="1226865" cy="864096"/>
          </a:xfrm>
          <a:prstGeom prst="rect">
            <a:avLst/>
          </a:prstGeom>
          <a:noFill/>
          <a:ln w="9525">
            <a:noFill/>
            <a:miter lim="800000"/>
            <a:headEnd/>
            <a:tailEnd/>
          </a:ln>
        </p:spPr>
      </p:pic>
      <p:sp>
        <p:nvSpPr>
          <p:cNvPr id="11" name="ZoneTexte 10"/>
          <p:cNvSpPr txBox="1"/>
          <p:nvPr/>
        </p:nvSpPr>
        <p:spPr>
          <a:xfrm>
            <a:off x="6084168" y="980728"/>
            <a:ext cx="1080120" cy="461665"/>
          </a:xfrm>
          <a:prstGeom prst="rect">
            <a:avLst/>
          </a:prstGeom>
          <a:noFill/>
        </p:spPr>
        <p:txBody>
          <a:bodyPr wrap="square" rtlCol="0">
            <a:spAutoFit/>
          </a:bodyPr>
          <a:lstStyle/>
          <a:p>
            <a:pPr algn="ctr"/>
            <a:r>
              <a:rPr lang="fr-FR" sz="2400" dirty="0" smtClean="0">
                <a:solidFill>
                  <a:srgbClr val="FF0000"/>
                </a:solidFill>
              </a:rPr>
              <a:t>L</a:t>
            </a:r>
            <a:r>
              <a:rPr lang="fr-FR" sz="2400" dirty="0" smtClean="0">
                <a:solidFill>
                  <a:srgbClr val="00B050"/>
                </a:solidFill>
              </a:rPr>
              <a:t>E</a:t>
            </a:r>
            <a:r>
              <a:rPr lang="fr-FR" sz="2400" dirty="0" smtClean="0">
                <a:solidFill>
                  <a:srgbClr val="0070C0"/>
                </a:solidFill>
              </a:rPr>
              <a:t>D</a:t>
            </a:r>
            <a:endParaRPr lang="fr-FR" sz="2400" dirty="0"/>
          </a:p>
        </p:txBody>
      </p:sp>
      <p:pic>
        <p:nvPicPr>
          <p:cNvPr id="1030" name="Picture 6"/>
          <p:cNvPicPr>
            <a:picLocks noChangeAspect="1" noChangeArrowheads="1"/>
          </p:cNvPicPr>
          <p:nvPr/>
        </p:nvPicPr>
        <p:blipFill>
          <a:blip r:embed="rId4" cstate="email"/>
          <a:srcRect/>
          <a:stretch>
            <a:fillRect/>
          </a:stretch>
        </p:blipFill>
        <p:spPr bwMode="auto">
          <a:xfrm>
            <a:off x="7596336" y="0"/>
            <a:ext cx="1547664" cy="1312396"/>
          </a:xfrm>
          <a:prstGeom prst="rect">
            <a:avLst/>
          </a:prstGeom>
          <a:noFill/>
          <a:ln w="9525">
            <a:noFill/>
            <a:miter lim="800000"/>
            <a:headEnd/>
            <a:tailEnd/>
          </a:ln>
        </p:spPr>
      </p:pic>
      <p:cxnSp>
        <p:nvCxnSpPr>
          <p:cNvPr id="20" name="Connecteur droit avec flèche 19"/>
          <p:cNvCxnSpPr/>
          <p:nvPr/>
        </p:nvCxnSpPr>
        <p:spPr>
          <a:xfrm flipH="1">
            <a:off x="3563888" y="1340768"/>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27584" y="1124744"/>
            <a:ext cx="2736304" cy="738664"/>
          </a:xfrm>
          <a:prstGeom prst="rect">
            <a:avLst/>
          </a:prstGeom>
          <a:noFill/>
          <a:ln>
            <a:solidFill>
              <a:schemeClr val="accent1">
                <a:lumMod val="20000"/>
                <a:lumOff val="80000"/>
              </a:schemeClr>
            </a:solidFill>
          </a:ln>
        </p:spPr>
        <p:txBody>
          <a:bodyPr wrap="square" rtlCol="0">
            <a:spAutoFit/>
          </a:bodyPr>
          <a:lstStyle/>
          <a:p>
            <a:r>
              <a:rPr lang="fr-FR" sz="1400" dirty="0" err="1" smtClean="0">
                <a:solidFill>
                  <a:srgbClr val="0070C0"/>
                </a:solidFill>
              </a:rPr>
              <a:t>Highly</a:t>
            </a:r>
            <a:r>
              <a:rPr lang="fr-FR" sz="1400" dirty="0" smtClean="0">
                <a:solidFill>
                  <a:srgbClr val="0070C0"/>
                </a:solidFill>
              </a:rPr>
              <a:t> </a:t>
            </a:r>
            <a:r>
              <a:rPr lang="fr-FR" sz="1400" dirty="0" err="1" smtClean="0">
                <a:solidFill>
                  <a:srgbClr val="0070C0"/>
                </a:solidFill>
              </a:rPr>
              <a:t>innovative</a:t>
            </a:r>
            <a:r>
              <a:rPr lang="fr-FR" sz="1400" dirty="0" smtClean="0">
                <a:solidFill>
                  <a:srgbClr val="0070C0"/>
                </a:solidFill>
              </a:rPr>
              <a:t> </a:t>
            </a:r>
            <a:r>
              <a:rPr lang="fr-FR" sz="1400" dirty="0" err="1" smtClean="0">
                <a:solidFill>
                  <a:srgbClr val="0070C0"/>
                </a:solidFill>
              </a:rPr>
              <a:t>field</a:t>
            </a:r>
            <a:r>
              <a:rPr lang="fr-FR" sz="1400" dirty="0" smtClean="0">
                <a:solidFill>
                  <a:srgbClr val="0070C0"/>
                </a:solidFill>
              </a:rPr>
              <a:t> (</a:t>
            </a:r>
            <a:r>
              <a:rPr lang="fr-FR" sz="1400" dirty="0" err="1" smtClean="0">
                <a:solidFill>
                  <a:srgbClr val="0070C0"/>
                </a:solidFill>
              </a:rPr>
              <a:t>see</a:t>
            </a:r>
            <a:r>
              <a:rPr lang="fr-FR" sz="1400" dirty="0" smtClean="0">
                <a:solidFill>
                  <a:srgbClr val="0070C0"/>
                </a:solidFill>
              </a:rPr>
              <a:t> </a:t>
            </a:r>
            <a:r>
              <a:rPr lang="fr-FR" sz="1400" dirty="0" err="1" smtClean="0">
                <a:solidFill>
                  <a:srgbClr val="0070C0"/>
                </a:solidFill>
              </a:rPr>
              <a:t>my</a:t>
            </a:r>
            <a:r>
              <a:rPr lang="fr-FR" sz="1400" dirty="0" smtClean="0">
                <a:solidFill>
                  <a:srgbClr val="0070C0"/>
                </a:solidFill>
              </a:rPr>
              <a:t> </a:t>
            </a:r>
            <a:r>
              <a:rPr lang="fr-FR" sz="1400" dirty="0" err="1" smtClean="0">
                <a:solidFill>
                  <a:srgbClr val="0070C0"/>
                </a:solidFill>
              </a:rPr>
              <a:t>paper</a:t>
            </a:r>
            <a:r>
              <a:rPr lang="fr-FR" sz="1400" dirty="0" smtClean="0">
                <a:solidFill>
                  <a:srgbClr val="0070C0"/>
                </a:solidFill>
              </a:rPr>
              <a:t> </a:t>
            </a:r>
            <a:r>
              <a:rPr lang="fr-FR" sz="1400" dirty="0" err="1" smtClean="0">
                <a:solidFill>
                  <a:srgbClr val="0070C0"/>
                </a:solidFill>
              </a:rPr>
              <a:t>with</a:t>
            </a:r>
            <a:r>
              <a:rPr lang="fr-FR" sz="1400" dirty="0" smtClean="0">
                <a:solidFill>
                  <a:srgbClr val="0070C0"/>
                </a:solidFill>
              </a:rPr>
              <a:t> Cecere et al., </a:t>
            </a:r>
            <a:r>
              <a:rPr lang="fr-FR" sz="1400" i="1" dirty="0" err="1" smtClean="0">
                <a:solidFill>
                  <a:srgbClr val="0070C0"/>
                </a:solidFill>
                <a:hlinkClick r:id="rId5"/>
              </a:rPr>
              <a:t>Research</a:t>
            </a:r>
            <a:r>
              <a:rPr lang="fr-FR" sz="1400" i="1" dirty="0" smtClean="0">
                <a:solidFill>
                  <a:srgbClr val="0070C0"/>
                </a:solidFill>
                <a:hlinkClick r:id="rId5"/>
              </a:rPr>
              <a:t> Policy</a:t>
            </a:r>
            <a:r>
              <a:rPr lang="fr-FR" sz="1400" i="1" dirty="0" smtClean="0">
                <a:solidFill>
                  <a:srgbClr val="0070C0"/>
                </a:solidFill>
              </a:rPr>
              <a:t>, July 2014</a:t>
            </a:r>
            <a:r>
              <a:rPr lang="fr-FR" sz="1400" dirty="0" smtClean="0">
                <a:solidFill>
                  <a:srgbClr val="0070C0"/>
                </a:solidFill>
              </a:rPr>
              <a:t>).</a:t>
            </a:r>
          </a:p>
        </p:txBody>
      </p:sp>
      <p:sp>
        <p:nvSpPr>
          <p:cNvPr id="1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9" name="Espace réservé de la date 12"/>
          <p:cNvSpPr>
            <a:spLocks noGrp="1"/>
          </p:cNvSpPr>
          <p:nvPr>
            <p:ph type="dt" sz="half" idx="10"/>
          </p:nvPr>
        </p:nvSpPr>
        <p:spPr>
          <a:xfrm>
            <a:off x="539552" y="6381328"/>
            <a:ext cx="870010" cy="360000"/>
          </a:xfrm>
        </p:spPr>
        <p:txBody>
          <a:bodyPr/>
          <a:lstStyle/>
          <a:p>
            <a:r>
              <a:rPr lang="fr-FR" smtClean="0"/>
              <a:t>10/06/2016</a:t>
            </a:r>
            <a:endParaRPr lang="fr-FR"/>
          </a:p>
        </p:txBody>
      </p:sp>
      <p:sp>
        <p:nvSpPr>
          <p:cNvPr id="22" name="Rectangle 1"/>
          <p:cNvSpPr>
            <a:spLocks noChangeArrowheads="1"/>
          </p:cNvSpPr>
          <p:nvPr/>
        </p:nvSpPr>
        <p:spPr bwMode="auto">
          <a:xfrm rot="16200000">
            <a:off x="6668000" y="3617294"/>
            <a:ext cx="4536504"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0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lang="en-GB" sz="1050" dirty="0" smtClean="0">
                <a:latin typeface="Times New Roman" pitchFamily="18" charset="0"/>
                <a:ea typeface="Calibri" pitchFamily="34" charset="0"/>
                <a:cs typeface="Times New Roman" pitchFamily="18" charset="0"/>
              </a:rPr>
              <a:t>: Wissema (1982), quoted in Olleros (1986: 7). </a:t>
            </a:r>
            <a:r>
              <a:rPr lang="en-US" sz="1050" dirty="0" smtClean="0">
                <a:latin typeface="Times New Roman" pitchFamily="18" charset="0"/>
                <a:ea typeface="Calibri" pitchFamily="34" charset="0"/>
                <a:cs typeface="Times New Roman" pitchFamily="18" charset="0"/>
              </a:rPr>
              <a:t>References available from </a:t>
            </a:r>
            <a:r>
              <a:rPr lang="en-US" sz="1050" dirty="0" smtClean="0">
                <a:latin typeface="Times New Roman" pitchFamily="18" charset="0"/>
                <a:ea typeface="Calibri" pitchFamily="34" charset="0"/>
                <a:cs typeface="Times New Roman" pitchFamily="18" charset="0"/>
                <a:hlinkClick r:id="rId6"/>
              </a:rPr>
              <a:t>https://gossart.wp.mines-telecom.fr/files/2014/07/Gossart-paper_STRN.pdf</a:t>
            </a:r>
            <a:r>
              <a:rPr lang="en-US" sz="1050" dirty="0" smtClean="0">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12</a:t>
            </a:fld>
            <a:endParaRPr lang="fr-FR" dirty="0"/>
          </a:p>
        </p:txBody>
      </p:sp>
      <p:pic>
        <p:nvPicPr>
          <p:cNvPr id="55298" name="Picture 2"/>
          <p:cNvPicPr>
            <a:picLocks noGrp="1" noChangeAspect="1" noChangeArrowheads="1"/>
          </p:cNvPicPr>
          <p:nvPr>
            <p:ph idx="1"/>
          </p:nvPr>
        </p:nvPicPr>
        <p:blipFill>
          <a:blip r:embed="rId2" cstate="email"/>
          <a:srcRect/>
          <a:stretch>
            <a:fillRect/>
          </a:stretch>
        </p:blipFill>
        <p:spPr bwMode="auto">
          <a:xfrm>
            <a:off x="0" y="1628800"/>
            <a:ext cx="9054487" cy="4248472"/>
          </a:xfrm>
          <a:prstGeom prst="rect">
            <a:avLst/>
          </a:prstGeom>
          <a:noFill/>
          <a:ln w="9525">
            <a:noFill/>
            <a:miter lim="800000"/>
            <a:headEnd/>
            <a:tailEnd/>
          </a:ln>
        </p:spPr>
      </p:pic>
      <p:sp>
        <p:nvSpPr>
          <p:cNvPr id="24577" name="Rectangle 1"/>
          <p:cNvSpPr>
            <a:spLocks noChangeArrowheads="1"/>
          </p:cNvSpPr>
          <p:nvPr/>
        </p:nvSpPr>
        <p:spPr bwMode="auto">
          <a:xfrm>
            <a:off x="0" y="6165304"/>
            <a:ext cx="8234947"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r" fontAlgn="base">
              <a:spcBef>
                <a:spcPct val="0"/>
              </a:spcBef>
              <a:spcAft>
                <a:spcPct val="0"/>
              </a:spcAft>
            </a:pPr>
            <a:r>
              <a:rPr kumimoji="0" lang="en-GB" sz="10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GB"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Almeida, Santos et al. (2014: 32). </a:t>
            </a:r>
            <a:r>
              <a:rPr lang="en-US" sz="1050" dirty="0" smtClean="0">
                <a:latin typeface="Times New Roman" pitchFamily="18" charset="0"/>
                <a:ea typeface="Calibri" pitchFamily="34" charset="0"/>
                <a:cs typeface="Times New Roman" pitchFamily="18" charset="0"/>
              </a:rPr>
              <a:t>References available from </a:t>
            </a:r>
            <a:r>
              <a:rPr lang="en-US" sz="1050" dirty="0" smtClean="0">
                <a:latin typeface="Times New Roman" pitchFamily="18" charset="0"/>
                <a:ea typeface="Calibri" pitchFamily="34" charset="0"/>
                <a:cs typeface="Times New Roman" pitchFamily="18" charset="0"/>
                <a:hlinkClick r:id="rId3"/>
              </a:rPr>
              <a:t>https://gossart.wp.mines-telecom.fr/files/2014/07/Gossart-paper_STRN.pdf</a:t>
            </a:r>
            <a:r>
              <a:rPr lang="en-US" sz="1050" dirty="0" smtClean="0">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Ellipse 10"/>
          <p:cNvSpPr/>
          <p:nvPr/>
        </p:nvSpPr>
        <p:spPr>
          <a:xfrm>
            <a:off x="5220072" y="3573016"/>
            <a:ext cx="936104" cy="57606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7812360" y="3789040"/>
            <a:ext cx="1152128" cy="57606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p:cNvSpPr>
            <a:spLocks noGrp="1"/>
          </p:cNvSpPr>
          <p:nvPr>
            <p:ph type="title"/>
          </p:nvPr>
        </p:nvSpPr>
        <p:spPr>
          <a:xfrm>
            <a:off x="1475656" y="548680"/>
            <a:ext cx="7211144" cy="548252"/>
          </a:xfrm>
        </p:spPr>
        <p:txBody>
          <a:bodyPr>
            <a:normAutofit/>
          </a:bodyPr>
          <a:lstStyle/>
          <a:p>
            <a:r>
              <a:rPr lang="en-GB" sz="2400" dirty="0" smtClean="0"/>
              <a:t>The ecological impacts of the lighting transition</a:t>
            </a:r>
            <a:endParaRPr lang="en-GB" sz="2400" dirty="0"/>
          </a:p>
        </p:txBody>
      </p:sp>
      <p:sp>
        <p:nvSpPr>
          <p:cNvPr id="13"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4" name="Espace réservé de la date 12"/>
          <p:cNvSpPr>
            <a:spLocks noGrp="1"/>
          </p:cNvSpPr>
          <p:nvPr>
            <p:ph type="dt" sz="half" idx="10"/>
          </p:nvPr>
        </p:nvSpPr>
        <p:spPr>
          <a:xfrm>
            <a:off x="539552" y="6381328"/>
            <a:ext cx="870010" cy="360000"/>
          </a:xfrm>
        </p:spPr>
        <p:txBody>
          <a:bodyPr/>
          <a:lstStyle/>
          <a:p>
            <a:r>
              <a:rPr lang="fr-FR" smtClean="0"/>
              <a:t>10/06/2016</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35" presetClass="emph" presetSubtype="0" repeatCount="indefinite" fill="hold" grpId="2" nodeType="withEffect">
                                  <p:stCondLst>
                                    <p:cond delay="0"/>
                                  </p:stCondLst>
                                  <p:endCondLst>
                                    <p:cond evt="onNext" delay="0">
                                      <p:tgtEl>
                                        <p:sldTgt/>
                                      </p:tgtEl>
                                    </p:cond>
                                  </p:endCondLst>
                                  <p:childTnLst>
                                    <p:anim calcmode="discrete" valueType="str">
                                      <p:cBhvr>
                                        <p:cTn id="8"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35" presetClass="emph" presetSubtype="0" repeatCount="indefinite" fill="hold" grpId="1" nodeType="withEffect">
                                  <p:stCondLst>
                                    <p:cond delay="0"/>
                                  </p:stCondLst>
                                  <p:endCondLst>
                                    <p:cond evt="onNext" delay="0">
                                      <p:tgtEl>
                                        <p:sldTgt/>
                                      </p:tgtEl>
                                    </p:cond>
                                  </p:endCondLst>
                                  <p:childTnLst>
                                    <p:anim calcmode="discrete" valueType="str">
                                      <p:cBhvr>
                                        <p:cTn id="14" dur="500" fill="hold"/>
                                        <p:tgtEl>
                                          <p:spTgt spid="12"/>
                                        </p:tgtEl>
                                        <p:attrNameLst>
                                          <p:attrName>style.visibility</p:attrName>
                                        </p:attrNameLst>
                                      </p:cBhvr>
                                      <p:tavLst>
                                        <p:tav tm="0">
                                          <p:val>
                                            <p:strVal val="hidden"/>
                                          </p:val>
                                        </p:tav>
                                        <p:tav tm="50000">
                                          <p:val>
                                            <p:strVal val="visible"/>
                                          </p:val>
                                        </p:tav>
                                      </p:tavLst>
                                    </p:anim>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13</a:t>
            </a:fld>
            <a:endParaRPr lang="fr-FR" dirty="0"/>
          </a:p>
        </p:txBody>
      </p:sp>
      <p:pic>
        <p:nvPicPr>
          <p:cNvPr id="1026" name="Picture 2"/>
          <p:cNvPicPr>
            <a:picLocks noGrp="1" noChangeAspect="1" noChangeArrowheads="1"/>
          </p:cNvPicPr>
          <p:nvPr>
            <p:ph idx="1"/>
          </p:nvPr>
        </p:nvPicPr>
        <p:blipFill>
          <a:blip r:embed="rId2" cstate="email"/>
          <a:srcRect/>
          <a:stretch>
            <a:fillRect/>
          </a:stretch>
        </p:blipFill>
        <p:spPr bwMode="auto">
          <a:xfrm>
            <a:off x="1115616" y="1628800"/>
            <a:ext cx="6768752" cy="3928458"/>
          </a:xfrm>
          <a:prstGeom prst="rect">
            <a:avLst/>
          </a:prstGeom>
          <a:noFill/>
          <a:ln w="9525">
            <a:noFill/>
            <a:miter lim="800000"/>
            <a:headEnd/>
            <a:tailEnd/>
          </a:ln>
        </p:spPr>
      </p:pic>
      <p:sp>
        <p:nvSpPr>
          <p:cNvPr id="7" name="Rectangle 6"/>
          <p:cNvSpPr/>
          <p:nvPr/>
        </p:nvSpPr>
        <p:spPr>
          <a:xfrm>
            <a:off x="251520" y="6093296"/>
            <a:ext cx="7884368" cy="261610"/>
          </a:xfrm>
          <a:prstGeom prst="rect">
            <a:avLst/>
          </a:prstGeom>
        </p:spPr>
        <p:txBody>
          <a:bodyPr wrap="square">
            <a:spAutoFit/>
          </a:bodyPr>
          <a:lstStyle/>
          <a:p>
            <a:pPr algn="r"/>
            <a:r>
              <a:rPr lang="fr-FR" sz="1100" u="sng" dirty="0" smtClean="0"/>
              <a:t>Source</a:t>
            </a:r>
            <a:r>
              <a:rPr lang="fr-FR" sz="1100" dirty="0" smtClean="0"/>
              <a:t>: </a:t>
            </a:r>
            <a:r>
              <a:rPr lang="fr-FR" sz="1100" dirty="0" smtClean="0">
                <a:hlinkClick r:id="rId3"/>
              </a:rPr>
              <a:t>http://www.cree.com/News-and-Events/Cree-News/Press-Releases/2014/March/300LPW-LED-barrier</a:t>
            </a:r>
            <a:r>
              <a:rPr lang="fr-FR" sz="1100" dirty="0" smtClean="0"/>
              <a:t>, March 2014.</a:t>
            </a:r>
            <a:endParaRPr lang="fr-FR" sz="1100" dirty="0"/>
          </a:p>
        </p:txBody>
      </p:sp>
      <p:sp>
        <p:nvSpPr>
          <p:cNvPr id="10" name="Ellipse 9"/>
          <p:cNvSpPr/>
          <p:nvPr/>
        </p:nvSpPr>
        <p:spPr>
          <a:xfrm>
            <a:off x="5868144" y="1412776"/>
            <a:ext cx="2304256"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 name="Titre 9"/>
          <p:cNvSpPr>
            <a:spLocks noGrp="1"/>
          </p:cNvSpPr>
          <p:nvPr>
            <p:ph type="title"/>
          </p:nvPr>
        </p:nvSpPr>
        <p:spPr>
          <a:xfrm>
            <a:off x="1475656" y="548680"/>
            <a:ext cx="7211144" cy="548252"/>
          </a:xfrm>
        </p:spPr>
        <p:txBody>
          <a:bodyPr>
            <a:normAutofit/>
          </a:bodyPr>
          <a:lstStyle/>
          <a:p>
            <a:r>
              <a:rPr lang="en-GB" sz="2400" dirty="0" smtClean="0"/>
              <a:t>The ecological impacts of the lighting transition</a:t>
            </a:r>
            <a:endParaRPr lang="en-GB" sz="2400" dirty="0"/>
          </a:p>
        </p:txBody>
      </p:sp>
      <p:sp>
        <p:nvSpPr>
          <p:cNvPr id="12"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3" name="Espace réservé de la date 12"/>
          <p:cNvSpPr>
            <a:spLocks noGrp="1"/>
          </p:cNvSpPr>
          <p:nvPr>
            <p:ph type="dt" sz="half" idx="10"/>
          </p:nvPr>
        </p:nvSpPr>
        <p:spPr>
          <a:xfrm>
            <a:off x="539552" y="6381328"/>
            <a:ext cx="870010" cy="360000"/>
          </a:xfrm>
        </p:spPr>
        <p:txBody>
          <a:bodyPr/>
          <a:lstStyle/>
          <a:p>
            <a:r>
              <a:rPr lang="fr-FR" smtClean="0"/>
              <a:t>10/06/2016</a:t>
            </a:r>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14</a:t>
            </a:fld>
            <a:endParaRPr lang="fr-FR" dirty="0"/>
          </a:p>
        </p:txBody>
      </p:sp>
      <p:pic>
        <p:nvPicPr>
          <p:cNvPr id="54274" name="Picture 2"/>
          <p:cNvPicPr>
            <a:picLocks noGrp="1" noChangeAspect="1" noChangeArrowheads="1"/>
          </p:cNvPicPr>
          <p:nvPr>
            <p:ph idx="1"/>
          </p:nvPr>
        </p:nvPicPr>
        <p:blipFill>
          <a:blip r:embed="rId2" cstate="email"/>
          <a:srcRect/>
          <a:stretch>
            <a:fillRect/>
          </a:stretch>
        </p:blipFill>
        <p:spPr bwMode="auto">
          <a:xfrm>
            <a:off x="0" y="1772816"/>
            <a:ext cx="8207376" cy="4607569"/>
          </a:xfrm>
          <a:prstGeom prst="rect">
            <a:avLst/>
          </a:prstGeom>
          <a:noFill/>
          <a:ln w="9525">
            <a:noFill/>
            <a:miter lim="800000"/>
            <a:headEnd/>
            <a:tailEnd/>
          </a:ln>
        </p:spPr>
      </p:pic>
      <p:sp>
        <p:nvSpPr>
          <p:cNvPr id="9"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0"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2" name="Titre 9"/>
          <p:cNvSpPr>
            <a:spLocks noGrp="1"/>
          </p:cNvSpPr>
          <p:nvPr>
            <p:ph type="title"/>
          </p:nvPr>
        </p:nvSpPr>
        <p:spPr>
          <a:xfrm>
            <a:off x="1475656" y="548680"/>
            <a:ext cx="7211144" cy="548252"/>
          </a:xfrm>
        </p:spPr>
        <p:txBody>
          <a:bodyPr>
            <a:normAutofit/>
          </a:bodyPr>
          <a:lstStyle/>
          <a:p>
            <a:r>
              <a:rPr lang="en-GB" sz="2400" dirty="0" smtClean="0"/>
              <a:t>The ecological impacts of the lighting transition</a:t>
            </a:r>
            <a:endParaRPr lang="en-GB" sz="2400" dirty="0"/>
          </a:p>
        </p:txBody>
      </p:sp>
      <p:sp>
        <p:nvSpPr>
          <p:cNvPr id="13" name="Rectangle 1"/>
          <p:cNvSpPr>
            <a:spLocks noChangeArrowheads="1"/>
          </p:cNvSpPr>
          <p:nvPr/>
        </p:nvSpPr>
        <p:spPr bwMode="auto">
          <a:xfrm rot="16200000">
            <a:off x="6740007" y="3696997"/>
            <a:ext cx="439248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GB"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GB" sz="1000" dirty="0" smtClean="0">
                <a:latin typeface="Times New Roman" pitchFamily="18" charset="0"/>
                <a:cs typeface="Times New Roman" pitchFamily="18" charset="0"/>
              </a:rPr>
              <a:t>The Climate Group (2012)</a:t>
            </a:r>
            <a:r>
              <a:rPr kumimoji="0" lang="en-GB"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00" dirty="0" smtClean="0">
                <a:latin typeface="Times New Roman" pitchFamily="18" charset="0"/>
                <a:ea typeface="Calibri" pitchFamily="34" charset="0"/>
                <a:cs typeface="Times New Roman" pitchFamily="18" charset="0"/>
              </a:rPr>
              <a:t>References available from </a:t>
            </a:r>
            <a:r>
              <a:rPr lang="en-US" sz="1000" dirty="0" smtClean="0">
                <a:latin typeface="Times New Roman" pitchFamily="18" charset="0"/>
                <a:ea typeface="Calibri" pitchFamily="34" charset="0"/>
                <a:cs typeface="Times New Roman" pitchFamily="18" charset="0"/>
                <a:hlinkClick r:id="rId3"/>
              </a:rPr>
              <a:t>https://gossart.wp.mines-telecom.fr/files/2014/07/Gossart-paper_STRN.pdf</a:t>
            </a:r>
            <a:r>
              <a:rPr lang="en-US" sz="1000" dirty="0" smtClean="0">
                <a:latin typeface="Times New Roman" pitchFamily="18" charset="0"/>
                <a:ea typeface="Calibri" pitchFamily="34" charset="0"/>
                <a:cs typeface="Times New Roman" pitchFamily="18" charset="0"/>
              </a:rPr>
              <a:t>.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ZoneTexte 10"/>
          <p:cNvSpPr txBox="1"/>
          <p:nvPr/>
        </p:nvSpPr>
        <p:spPr>
          <a:xfrm>
            <a:off x="179512" y="1340768"/>
            <a:ext cx="6696744" cy="369332"/>
          </a:xfrm>
          <a:prstGeom prst="rect">
            <a:avLst/>
          </a:prstGeom>
          <a:noFill/>
        </p:spPr>
        <p:txBody>
          <a:bodyPr wrap="square" rtlCol="0">
            <a:spAutoFit/>
          </a:bodyPr>
          <a:lstStyle/>
          <a:p>
            <a:r>
              <a:rPr lang="en-US" dirty="0" smtClean="0"/>
              <a:t>The </a:t>
            </a:r>
            <a:r>
              <a:rPr lang="en-US" u="sng" dirty="0" smtClean="0"/>
              <a:t>efficacy</a:t>
            </a:r>
            <a:r>
              <a:rPr lang="en-US" dirty="0" smtClean="0"/>
              <a:t> of LED is much superior to that of other alternatives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15</a:t>
            </a:fld>
            <a:endParaRPr lang="fr-FR" dirty="0"/>
          </a:p>
        </p:txBody>
      </p:sp>
      <p:pic>
        <p:nvPicPr>
          <p:cNvPr id="53250" name="Picture 2"/>
          <p:cNvPicPr>
            <a:picLocks noGrp="1" noChangeAspect="1" noChangeArrowheads="1"/>
          </p:cNvPicPr>
          <p:nvPr>
            <p:ph idx="1"/>
          </p:nvPr>
        </p:nvPicPr>
        <p:blipFill>
          <a:blip r:embed="rId2" cstate="email"/>
          <a:srcRect/>
          <a:stretch>
            <a:fillRect/>
          </a:stretch>
        </p:blipFill>
        <p:spPr bwMode="auto">
          <a:xfrm>
            <a:off x="827584" y="1124744"/>
            <a:ext cx="6350619" cy="5256644"/>
          </a:xfrm>
          <a:prstGeom prst="rect">
            <a:avLst/>
          </a:prstGeom>
          <a:noFill/>
          <a:ln w="9525">
            <a:noFill/>
            <a:miter lim="800000"/>
            <a:headEnd/>
            <a:tailEnd/>
          </a:ln>
        </p:spPr>
      </p:pic>
      <p:sp>
        <p:nvSpPr>
          <p:cNvPr id="10" name="Rectangle 1"/>
          <p:cNvSpPr>
            <a:spLocks noChangeArrowheads="1"/>
          </p:cNvSpPr>
          <p:nvPr/>
        </p:nvSpPr>
        <p:spPr bwMode="auto">
          <a:xfrm rot="16200000">
            <a:off x="6740007" y="3689303"/>
            <a:ext cx="4392488"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0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GB"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1050" dirty="0" smtClean="0"/>
              <a:t>Aman et al. (2013)</a:t>
            </a:r>
            <a:r>
              <a:rPr kumimoji="0" lang="en-GB"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50" dirty="0" smtClean="0">
                <a:latin typeface="Times New Roman" pitchFamily="18" charset="0"/>
                <a:ea typeface="Calibri" pitchFamily="34" charset="0"/>
                <a:cs typeface="Times New Roman" pitchFamily="18" charset="0"/>
              </a:rPr>
              <a:t>References available from </a:t>
            </a:r>
            <a:r>
              <a:rPr lang="en-US" sz="1050" dirty="0" smtClean="0">
                <a:latin typeface="Times New Roman" pitchFamily="18" charset="0"/>
                <a:ea typeface="Calibri" pitchFamily="34" charset="0"/>
                <a:cs typeface="Times New Roman" pitchFamily="18" charset="0"/>
                <a:hlinkClick r:id="rId3"/>
              </a:rPr>
              <a:t>https://gossart.wp.mines-telecom.fr/files/2014/07/Gossart-paper_STRN.pdf</a:t>
            </a:r>
            <a:r>
              <a:rPr lang="en-US" sz="1050" dirty="0" smtClean="0">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2" name="Espace réservé de la date 12"/>
          <p:cNvSpPr>
            <a:spLocks noGrp="1"/>
          </p:cNvSpPr>
          <p:nvPr>
            <p:ph type="dt" sz="half" idx="10"/>
          </p:nvPr>
        </p:nvSpPr>
        <p:spPr>
          <a:xfrm>
            <a:off x="539552" y="6381328"/>
            <a:ext cx="870010" cy="360000"/>
          </a:xfrm>
        </p:spPr>
        <p:txBody>
          <a:bodyPr/>
          <a:lstStyle/>
          <a:p>
            <a:r>
              <a:rPr lang="fr-FR" smtClean="0"/>
              <a:t>10/06/2016</a:t>
            </a:r>
            <a:endParaRPr lang="fr-FR"/>
          </a:p>
        </p:txBody>
      </p:sp>
      <p:sp>
        <p:nvSpPr>
          <p:cNvPr id="13" name="Titre 9"/>
          <p:cNvSpPr>
            <a:spLocks noGrp="1"/>
          </p:cNvSpPr>
          <p:nvPr>
            <p:ph type="title"/>
          </p:nvPr>
        </p:nvSpPr>
        <p:spPr>
          <a:xfrm>
            <a:off x="1475656" y="332656"/>
            <a:ext cx="7211144" cy="548252"/>
          </a:xfrm>
        </p:spPr>
        <p:txBody>
          <a:bodyPr>
            <a:normAutofit/>
          </a:bodyPr>
          <a:lstStyle/>
          <a:p>
            <a:r>
              <a:rPr lang="en-GB" sz="2400" dirty="0" smtClean="0"/>
              <a:t>The ecological impacts of the lighting transition</a:t>
            </a: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a:solidFill>
            <a:schemeClr val="bg1">
              <a:lumMod val="85000"/>
            </a:schemeClr>
          </a:solidFill>
        </p:spPr>
        <p:txBody>
          <a:bodyPr>
            <a:normAutofit/>
          </a:bodyPr>
          <a:lstStyle/>
          <a:p>
            <a:pPr algn="ctr"/>
            <a:r>
              <a:rPr lang="en-US" sz="2800" b="0" smtClean="0">
                <a:solidFill>
                  <a:schemeClr val="tx1"/>
                </a:solidFill>
              </a:rPr>
              <a:t>Current lighting systems: </a:t>
            </a:r>
            <a:r>
              <a:rPr lang="en-US" sz="2800" b="1" smtClean="0">
                <a:solidFill>
                  <a:srgbClr val="FF0000"/>
                </a:solidFill>
              </a:rPr>
              <a:t>more </a:t>
            </a:r>
            <a:r>
              <a:rPr lang="en-US" sz="2800" b="1" dirty="0" smtClean="0">
                <a:solidFill>
                  <a:srgbClr val="FF0000"/>
                </a:solidFill>
              </a:rPr>
              <a:t>heat </a:t>
            </a:r>
            <a:r>
              <a:rPr lang="en-US" sz="2800" b="1" smtClean="0">
                <a:solidFill>
                  <a:srgbClr val="FFFF00"/>
                </a:solidFill>
              </a:rPr>
              <a:t>than light</a:t>
            </a:r>
            <a:r>
              <a:rPr lang="en-US" sz="2800" b="0" smtClean="0">
                <a:solidFill>
                  <a:schemeClr val="tx1"/>
                </a:solidFill>
              </a:rPr>
              <a:t>!</a:t>
            </a:r>
            <a:endParaRPr lang="en-US" sz="2800" b="1" dirty="0">
              <a:solidFill>
                <a:srgbClr val="FFFF00"/>
              </a:solidFill>
            </a:endParaRP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16</a:t>
            </a:fld>
            <a:endParaRPr lang="fr-FR" dirty="0"/>
          </a:p>
        </p:txBody>
      </p:sp>
      <p:pic>
        <p:nvPicPr>
          <p:cNvPr id="52227" name="Picture 3"/>
          <p:cNvPicPr>
            <a:picLocks noGrp="1" noChangeAspect="1" noChangeArrowheads="1"/>
          </p:cNvPicPr>
          <p:nvPr>
            <p:ph idx="1"/>
          </p:nvPr>
        </p:nvPicPr>
        <p:blipFill>
          <a:blip r:embed="rId3" cstate="email"/>
          <a:srcRect/>
          <a:stretch>
            <a:fillRect/>
          </a:stretch>
        </p:blipFill>
        <p:spPr bwMode="auto">
          <a:xfrm>
            <a:off x="323528" y="1052736"/>
            <a:ext cx="7920879" cy="5280586"/>
          </a:xfrm>
          <a:prstGeom prst="rect">
            <a:avLst/>
          </a:prstGeom>
          <a:noFill/>
          <a:ln w="9525">
            <a:noFill/>
            <a:miter lim="800000"/>
            <a:headEnd/>
            <a:tailEnd/>
          </a:ln>
        </p:spPr>
      </p:pic>
      <p:sp>
        <p:nvSpPr>
          <p:cNvPr id="9" name="Ellipse 8"/>
          <p:cNvSpPr/>
          <p:nvPr/>
        </p:nvSpPr>
        <p:spPr>
          <a:xfrm>
            <a:off x="5652120" y="5445224"/>
            <a:ext cx="1296144" cy="93610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95536" y="3573016"/>
            <a:ext cx="792088"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1" name="Rectangle 10"/>
          <p:cNvSpPr/>
          <p:nvPr/>
        </p:nvSpPr>
        <p:spPr>
          <a:xfrm>
            <a:off x="3923928" y="1052736"/>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4"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7" name="Rectangle 1"/>
          <p:cNvSpPr>
            <a:spLocks noChangeArrowheads="1"/>
          </p:cNvSpPr>
          <p:nvPr/>
        </p:nvSpPr>
        <p:spPr bwMode="auto">
          <a:xfrm rot="16200000">
            <a:off x="6740007" y="3689303"/>
            <a:ext cx="4392488"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0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kumimoji="0" lang="en-GB"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GB" sz="1050" dirty="0" smtClean="0"/>
              <a:t>Holmes (1997: 29)</a:t>
            </a:r>
            <a:r>
              <a:rPr kumimoji="0" lang="en-GB"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1050" dirty="0" smtClean="0">
                <a:latin typeface="Times New Roman" pitchFamily="18" charset="0"/>
                <a:ea typeface="Calibri" pitchFamily="34" charset="0"/>
                <a:cs typeface="Times New Roman" pitchFamily="18" charset="0"/>
              </a:rPr>
              <a:t>References available from </a:t>
            </a:r>
            <a:r>
              <a:rPr lang="en-US" sz="1050" dirty="0" smtClean="0">
                <a:latin typeface="Times New Roman" pitchFamily="18" charset="0"/>
                <a:ea typeface="Calibri" pitchFamily="34" charset="0"/>
                <a:cs typeface="Times New Roman" pitchFamily="18" charset="0"/>
                <a:hlinkClick r:id="rId4"/>
              </a:rPr>
              <a:t>https://gossart.wp.mines-telecom.fr/files/2014/07/Gossart-paper_STRN.pdf</a:t>
            </a:r>
            <a:r>
              <a:rPr lang="en-US" sz="1050" dirty="0" smtClean="0">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p:nvPr/>
        </p:nvSpPr>
        <p:spPr>
          <a:xfrm>
            <a:off x="0" y="836712"/>
            <a:ext cx="187220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17</a:t>
            </a:fld>
            <a:endParaRPr lang="fr-FR" dirty="0"/>
          </a:p>
        </p:txBody>
      </p:sp>
      <p:pic>
        <p:nvPicPr>
          <p:cNvPr id="2051" name="Picture 3"/>
          <p:cNvPicPr>
            <a:picLocks noGrp="1" noChangeAspect="1" noChangeArrowheads="1"/>
          </p:cNvPicPr>
          <p:nvPr>
            <p:ph idx="1"/>
          </p:nvPr>
        </p:nvPicPr>
        <p:blipFill>
          <a:blip r:embed="rId2" cstate="email"/>
          <a:srcRect/>
          <a:stretch>
            <a:fillRect/>
          </a:stretch>
        </p:blipFill>
        <p:spPr bwMode="auto">
          <a:xfrm>
            <a:off x="7020272" y="1124744"/>
            <a:ext cx="1152128" cy="896100"/>
          </a:xfrm>
          <a:prstGeom prst="rect">
            <a:avLst/>
          </a:prstGeom>
          <a:noFill/>
          <a:ln w="9525">
            <a:noFill/>
            <a:miter lim="800000"/>
            <a:headEnd/>
            <a:tailEnd/>
          </a:ln>
        </p:spPr>
      </p:pic>
      <p:pic>
        <p:nvPicPr>
          <p:cNvPr id="2055" name="Picture 7"/>
          <p:cNvPicPr>
            <a:picLocks noChangeAspect="1" noChangeArrowheads="1"/>
          </p:cNvPicPr>
          <p:nvPr/>
        </p:nvPicPr>
        <p:blipFill>
          <a:blip r:embed="rId3" cstate="email"/>
          <a:srcRect/>
          <a:stretch>
            <a:fillRect/>
          </a:stretch>
        </p:blipFill>
        <p:spPr bwMode="auto">
          <a:xfrm>
            <a:off x="0" y="692697"/>
            <a:ext cx="5948422" cy="6165304"/>
          </a:xfrm>
          <a:prstGeom prst="rect">
            <a:avLst/>
          </a:prstGeom>
          <a:noFill/>
          <a:ln w="9525">
            <a:noFill/>
            <a:miter lim="800000"/>
            <a:headEnd/>
            <a:tailEnd/>
          </a:ln>
        </p:spPr>
      </p:pic>
      <p:pic>
        <p:nvPicPr>
          <p:cNvPr id="11" name="Picture 3"/>
          <p:cNvPicPr>
            <a:picLocks noChangeAspect="1" noChangeArrowheads="1"/>
          </p:cNvPicPr>
          <p:nvPr/>
        </p:nvPicPr>
        <p:blipFill>
          <a:blip r:embed="rId4" cstate="email"/>
          <a:srcRect/>
          <a:stretch>
            <a:fillRect/>
          </a:stretch>
        </p:blipFill>
        <p:spPr bwMode="auto">
          <a:xfrm>
            <a:off x="6012160" y="4149080"/>
            <a:ext cx="3131840" cy="1297734"/>
          </a:xfrm>
          <a:prstGeom prst="rect">
            <a:avLst/>
          </a:prstGeom>
          <a:noFill/>
          <a:ln w="9525">
            <a:noFill/>
            <a:miter lim="800000"/>
            <a:headEnd/>
            <a:tailEnd/>
          </a:ln>
        </p:spPr>
      </p:pic>
      <p:cxnSp>
        <p:nvCxnSpPr>
          <p:cNvPr id="13" name="Connecteur droit 12"/>
          <p:cNvCxnSpPr/>
          <p:nvPr/>
        </p:nvCxnSpPr>
        <p:spPr>
          <a:xfrm>
            <a:off x="5940152" y="836712"/>
            <a:ext cx="0" cy="6021288"/>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5" cstate="email"/>
          <a:srcRect/>
          <a:stretch>
            <a:fillRect/>
          </a:stretch>
        </p:blipFill>
        <p:spPr bwMode="auto">
          <a:xfrm>
            <a:off x="6804248" y="2420888"/>
            <a:ext cx="1763688" cy="1440160"/>
          </a:xfrm>
          <a:prstGeom prst="rect">
            <a:avLst/>
          </a:prstGeom>
          <a:noFill/>
          <a:ln w="9525">
            <a:noFill/>
            <a:miter lim="800000"/>
            <a:headEnd/>
            <a:tailEnd/>
          </a:ln>
        </p:spPr>
      </p:pic>
      <p:sp>
        <p:nvSpPr>
          <p:cNvPr id="17" name="Rectangle 16"/>
          <p:cNvSpPr/>
          <p:nvPr/>
        </p:nvSpPr>
        <p:spPr>
          <a:xfrm>
            <a:off x="6012160" y="5589240"/>
            <a:ext cx="3131840" cy="461665"/>
          </a:xfrm>
          <a:prstGeom prst="rect">
            <a:avLst/>
          </a:prstGeom>
        </p:spPr>
        <p:txBody>
          <a:bodyPr wrap="square">
            <a:spAutoFit/>
          </a:bodyPr>
          <a:lstStyle/>
          <a:p>
            <a:pPr algn="r"/>
            <a:r>
              <a:rPr lang="en-US" sz="1200" u="sng" dirty="0" smtClean="0">
                <a:solidFill>
                  <a:schemeClr val="bg1">
                    <a:lumMod val="75000"/>
                  </a:schemeClr>
                </a:solidFill>
              </a:rPr>
              <a:t>Source</a:t>
            </a:r>
            <a:r>
              <a:rPr lang="en-US" sz="1200" dirty="0" smtClean="0">
                <a:solidFill>
                  <a:schemeClr val="bg1">
                    <a:lumMod val="75000"/>
                  </a:schemeClr>
                </a:solidFill>
              </a:rPr>
              <a:t>: cycLED Deliverable 2.1: Categorization of LED products. </a:t>
            </a:r>
            <a:endParaRPr lang="fr-FR" sz="1200"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84368" y="5877272"/>
            <a:ext cx="1259632"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18</a:t>
            </a:fld>
            <a:endParaRPr lang="fr-FR" dirty="0"/>
          </a:p>
        </p:txBody>
      </p:sp>
      <p:pic>
        <p:nvPicPr>
          <p:cNvPr id="6" name="Picture 5"/>
          <p:cNvPicPr>
            <a:picLocks noChangeAspect="1" noChangeArrowheads="1"/>
          </p:cNvPicPr>
          <p:nvPr/>
        </p:nvPicPr>
        <p:blipFill>
          <a:blip r:embed="rId2" cstate="email"/>
          <a:srcRect/>
          <a:stretch>
            <a:fillRect/>
          </a:stretch>
        </p:blipFill>
        <p:spPr bwMode="auto">
          <a:xfrm>
            <a:off x="755576" y="5007462"/>
            <a:ext cx="8388424" cy="1850538"/>
          </a:xfrm>
          <a:prstGeom prst="rect">
            <a:avLst/>
          </a:prstGeom>
          <a:noFill/>
          <a:ln w="9525">
            <a:noFill/>
            <a:miter lim="800000"/>
            <a:headEnd/>
            <a:tailEnd/>
          </a:ln>
        </p:spPr>
      </p:pic>
      <p:pic>
        <p:nvPicPr>
          <p:cNvPr id="3074" name="Picture 2"/>
          <p:cNvPicPr>
            <a:picLocks noChangeAspect="1" noChangeArrowheads="1"/>
          </p:cNvPicPr>
          <p:nvPr/>
        </p:nvPicPr>
        <p:blipFill>
          <a:blip r:embed="rId3" cstate="email"/>
          <a:srcRect/>
          <a:stretch>
            <a:fillRect/>
          </a:stretch>
        </p:blipFill>
        <p:spPr bwMode="auto">
          <a:xfrm>
            <a:off x="323528" y="1700808"/>
            <a:ext cx="7840591" cy="1512168"/>
          </a:xfrm>
          <a:prstGeom prst="rect">
            <a:avLst/>
          </a:prstGeom>
          <a:noFill/>
          <a:ln w="9525">
            <a:noFill/>
            <a:miter lim="800000"/>
            <a:headEnd/>
            <a:tailEnd/>
          </a:ln>
        </p:spPr>
      </p:pic>
      <p:pic>
        <p:nvPicPr>
          <p:cNvPr id="3075" name="Picture 3"/>
          <p:cNvPicPr>
            <a:picLocks noChangeAspect="1" noChangeArrowheads="1"/>
          </p:cNvPicPr>
          <p:nvPr/>
        </p:nvPicPr>
        <p:blipFill>
          <a:blip r:embed="rId4" cstate="email"/>
          <a:srcRect/>
          <a:stretch>
            <a:fillRect/>
          </a:stretch>
        </p:blipFill>
        <p:spPr bwMode="auto">
          <a:xfrm>
            <a:off x="539552" y="3356992"/>
            <a:ext cx="8208912" cy="1584176"/>
          </a:xfrm>
          <a:prstGeom prst="rect">
            <a:avLst/>
          </a:prstGeom>
          <a:noFill/>
          <a:ln w="9525">
            <a:noFill/>
            <a:miter lim="800000"/>
            <a:headEnd/>
            <a:tailEnd/>
          </a:ln>
        </p:spPr>
      </p:pic>
      <p:pic>
        <p:nvPicPr>
          <p:cNvPr id="5" name="Picture 4"/>
          <p:cNvPicPr>
            <a:picLocks noChangeAspect="1" noChangeArrowheads="1"/>
          </p:cNvPicPr>
          <p:nvPr/>
        </p:nvPicPr>
        <p:blipFill>
          <a:blip r:embed="rId5" cstate="email"/>
          <a:srcRect/>
          <a:stretch>
            <a:fillRect/>
          </a:stretch>
        </p:blipFill>
        <p:spPr bwMode="auto">
          <a:xfrm>
            <a:off x="0" y="0"/>
            <a:ext cx="7877175" cy="1340768"/>
          </a:xfrm>
          <a:prstGeom prst="rect">
            <a:avLst/>
          </a:prstGeom>
          <a:noFill/>
          <a:ln w="9525">
            <a:noFill/>
            <a:miter lim="800000"/>
            <a:headEnd/>
            <a:tailEnd/>
          </a:ln>
        </p:spPr>
      </p:pic>
      <p:pic>
        <p:nvPicPr>
          <p:cNvPr id="3077" name="Picture 5"/>
          <p:cNvPicPr>
            <a:picLocks noChangeAspect="1" noChangeArrowheads="1"/>
          </p:cNvPicPr>
          <p:nvPr/>
        </p:nvPicPr>
        <p:blipFill>
          <a:blip r:embed="rId6" cstate="email"/>
          <a:srcRect/>
          <a:stretch>
            <a:fillRect/>
          </a:stretch>
        </p:blipFill>
        <p:spPr bwMode="auto">
          <a:xfrm>
            <a:off x="1763688" y="980728"/>
            <a:ext cx="1008112" cy="660873"/>
          </a:xfrm>
          <a:prstGeom prst="rect">
            <a:avLst/>
          </a:prstGeom>
          <a:noFill/>
          <a:ln w="9525">
            <a:noFill/>
            <a:miter lim="800000"/>
            <a:headEnd/>
            <a:tailEnd/>
          </a:ln>
        </p:spPr>
      </p:pic>
      <p:sp>
        <p:nvSpPr>
          <p:cNvPr id="13" name="Rectangle 12"/>
          <p:cNvSpPr/>
          <p:nvPr/>
        </p:nvSpPr>
        <p:spPr>
          <a:xfrm>
            <a:off x="0" y="5877272"/>
            <a:ext cx="1259632"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p:cNvCxnSpPr/>
          <p:nvPr/>
        </p:nvCxnSpPr>
        <p:spPr>
          <a:xfrm>
            <a:off x="0" y="1628800"/>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0" y="328498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0" y="494116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6396335"/>
            <a:ext cx="2411760" cy="461665"/>
          </a:xfrm>
          <a:prstGeom prst="rect">
            <a:avLst/>
          </a:prstGeom>
          <a:ln>
            <a:solidFill>
              <a:schemeClr val="bg1">
                <a:lumMod val="85000"/>
              </a:schemeClr>
            </a:solidFill>
          </a:ln>
        </p:spPr>
        <p:txBody>
          <a:bodyPr wrap="square">
            <a:spAutoFit/>
          </a:bodyPr>
          <a:lstStyle/>
          <a:p>
            <a:r>
              <a:rPr lang="en-US" sz="1200" u="sng" dirty="0" smtClean="0">
                <a:solidFill>
                  <a:schemeClr val="bg1">
                    <a:lumMod val="75000"/>
                  </a:schemeClr>
                </a:solidFill>
              </a:rPr>
              <a:t>Source</a:t>
            </a:r>
            <a:r>
              <a:rPr lang="en-US" sz="1200" dirty="0" smtClean="0">
                <a:solidFill>
                  <a:schemeClr val="bg1">
                    <a:lumMod val="75000"/>
                  </a:schemeClr>
                </a:solidFill>
              </a:rPr>
              <a:t>: cycLED Deliverable 2.1: Categorization of LED products. </a:t>
            </a:r>
            <a:endParaRPr lang="fr-FR" sz="1200" dirty="0">
              <a:solidFill>
                <a:schemeClr val="bg1">
                  <a:lumMod val="75000"/>
                </a:schemeClr>
              </a:solidFill>
            </a:endParaRPr>
          </a:p>
        </p:txBody>
      </p:sp>
      <p:sp>
        <p:nvSpPr>
          <p:cNvPr id="20" name="Rectangle 19"/>
          <p:cNvSpPr/>
          <p:nvPr/>
        </p:nvSpPr>
        <p:spPr>
          <a:xfrm>
            <a:off x="7884368" y="0"/>
            <a:ext cx="1259632" cy="1628800"/>
          </a:xfrm>
          <a:prstGeom prst="rect">
            <a:avLst/>
          </a:prstGeom>
          <a:ln w="28575">
            <a:solidFill>
              <a:srgbClr val="FF0000"/>
            </a:solidFill>
          </a:ln>
        </p:spPr>
        <p:txBody>
          <a:bodyPr wrap="square">
            <a:spAutoFit/>
          </a:bodyPr>
          <a:lstStyle/>
          <a:p>
            <a:pPr algn="ctr">
              <a:lnSpc>
                <a:spcPct val="150000"/>
              </a:lnSpc>
            </a:pPr>
            <a:endParaRPr lang="en-US" sz="1400" b="1" dirty="0" smtClean="0">
              <a:solidFill>
                <a:srgbClr val="FF0000"/>
              </a:solidFill>
            </a:endParaRPr>
          </a:p>
          <a:p>
            <a:pPr algn="ctr">
              <a:lnSpc>
                <a:spcPct val="150000"/>
              </a:lnSpc>
            </a:pPr>
            <a:r>
              <a:rPr lang="en-US" sz="1600" b="1" dirty="0" smtClean="0">
                <a:solidFill>
                  <a:srgbClr val="FF0000"/>
                </a:solidFill>
              </a:rPr>
              <a:t>Examples of LED products</a:t>
            </a:r>
          </a:p>
          <a:p>
            <a:pPr algn="ctr">
              <a:lnSpc>
                <a:spcPct val="150000"/>
              </a:lnSpc>
            </a:pPr>
            <a:endParaRPr lang="fr-FR" sz="3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19</a:t>
            </a:fld>
            <a:endParaRPr lang="fr-FR" dirty="0"/>
          </a:p>
        </p:txBody>
      </p:sp>
      <p:sp>
        <p:nvSpPr>
          <p:cNvPr id="13"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4"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5" name="Titre 14"/>
          <p:cNvSpPr>
            <a:spLocks noGrp="1"/>
          </p:cNvSpPr>
          <p:nvPr>
            <p:ph type="title"/>
          </p:nvPr>
        </p:nvSpPr>
        <p:spPr>
          <a:xfrm>
            <a:off x="0" y="0"/>
            <a:ext cx="5796136" cy="664884"/>
          </a:xfrm>
        </p:spPr>
        <p:txBody>
          <a:bodyPr/>
          <a:lstStyle/>
          <a:p>
            <a:pPr algn="ctr"/>
            <a:r>
              <a:rPr lang="en-GB" smtClean="0">
                <a:solidFill>
                  <a:srgbClr val="FF0000"/>
                </a:solidFill>
              </a:rPr>
              <a:t>LEDs </a:t>
            </a:r>
            <a:r>
              <a:rPr lang="en-GB" dirty="0" smtClean="0">
                <a:solidFill>
                  <a:srgbClr val="FF0000"/>
                </a:solidFill>
              </a:rPr>
              <a:t>generate electronic waste</a:t>
            </a:r>
            <a:endParaRPr lang="en-GB" dirty="0">
              <a:solidFill>
                <a:srgbClr val="FF0000"/>
              </a:solidFill>
            </a:endParaRPr>
          </a:p>
        </p:txBody>
      </p:sp>
      <p:sp>
        <p:nvSpPr>
          <p:cNvPr id="16" name="Rectangle 15"/>
          <p:cNvSpPr/>
          <p:nvPr/>
        </p:nvSpPr>
        <p:spPr>
          <a:xfrm rot="16200000">
            <a:off x="6638981" y="3611179"/>
            <a:ext cx="4271375" cy="738664"/>
          </a:xfrm>
          <a:prstGeom prst="rect">
            <a:avLst/>
          </a:prstGeom>
        </p:spPr>
        <p:txBody>
          <a:bodyPr wrap="square">
            <a:spAutoFit/>
          </a:bodyPr>
          <a:lstStyle/>
          <a:p>
            <a:r>
              <a:rPr lang="en-US" sz="700" u="sng" dirty="0" smtClean="0"/>
              <a:t>Source</a:t>
            </a:r>
            <a:r>
              <a:rPr lang="en-US" sz="700" dirty="0" smtClean="0"/>
              <a:t>: New research shows CFLs and LED light bulbs have higher toxicity and resource depletion than incandescent bulbs. 16/01/2013, </a:t>
            </a:r>
            <a:r>
              <a:rPr lang="en-US" sz="700" dirty="0" smtClean="0">
                <a:hlinkClick r:id="rId3"/>
              </a:rPr>
              <a:t>http://www.electronicstakeback.com/2013/01/16/new-research-shows-cfls-and-led-lightbulbs-have-higher-toxicity-and-resource-depletion-than-incandescent/</a:t>
            </a:r>
            <a:r>
              <a:rPr lang="en-US" sz="700" dirty="0" smtClean="0"/>
              <a:t>. </a:t>
            </a:r>
          </a:p>
          <a:p>
            <a:r>
              <a:rPr lang="en-US" sz="700" dirty="0" smtClean="0"/>
              <a:t>Original article: </a:t>
            </a:r>
            <a:r>
              <a:rPr lang="en-US" sz="700" dirty="0" smtClean="0">
                <a:hlinkClick r:id="rId4"/>
              </a:rPr>
              <a:t>http://www.researchgate.net/publication/233913041_Potential_Environmental_Impacts_from_the_Metals_in_Incandescent_Compact_Fluorescent_Lamp_(CFL)_and_Light-Emitting_Diode_(LED)_Bulbs</a:t>
            </a:r>
            <a:r>
              <a:rPr lang="en-US" sz="700" dirty="0" smtClean="0"/>
              <a:t>.  </a:t>
            </a:r>
            <a:endParaRPr lang="en-GB" sz="700" dirty="0"/>
          </a:p>
        </p:txBody>
      </p:sp>
      <p:pic>
        <p:nvPicPr>
          <p:cNvPr id="87042" name="Picture 2"/>
          <p:cNvPicPr>
            <a:picLocks noGrp="1" noChangeAspect="1" noChangeArrowheads="1"/>
          </p:cNvPicPr>
          <p:nvPr>
            <p:ph idx="1"/>
          </p:nvPr>
        </p:nvPicPr>
        <p:blipFill>
          <a:blip r:embed="rId5" cstate="email"/>
          <a:srcRect/>
          <a:stretch>
            <a:fillRect/>
          </a:stretch>
        </p:blipFill>
        <p:spPr bwMode="auto">
          <a:xfrm>
            <a:off x="0" y="1844824"/>
            <a:ext cx="7354441" cy="4541794"/>
          </a:xfrm>
          <a:prstGeom prst="rect">
            <a:avLst/>
          </a:prstGeom>
          <a:noFill/>
          <a:ln w="9525">
            <a:noFill/>
            <a:miter lim="800000"/>
            <a:headEnd/>
            <a:tailEnd/>
          </a:ln>
        </p:spPr>
      </p:pic>
      <p:pic>
        <p:nvPicPr>
          <p:cNvPr id="87043" name="Picture 3"/>
          <p:cNvPicPr>
            <a:picLocks noChangeAspect="1" noChangeArrowheads="1"/>
          </p:cNvPicPr>
          <p:nvPr/>
        </p:nvPicPr>
        <p:blipFill>
          <a:blip r:embed="rId6" cstate="email"/>
          <a:srcRect/>
          <a:stretch>
            <a:fillRect/>
          </a:stretch>
        </p:blipFill>
        <p:spPr bwMode="auto">
          <a:xfrm>
            <a:off x="5796136" y="0"/>
            <a:ext cx="3347864" cy="178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0"/>
            <a:ext cx="4104456" cy="692696"/>
          </a:xfrm>
        </p:spPr>
        <p:txBody>
          <a:bodyPr/>
          <a:lstStyle/>
          <a:p>
            <a:pPr algn="ctr"/>
            <a:r>
              <a:rPr lang="fr-FR" smtClean="0"/>
              <a:t>Institut Mines-Télécom</a:t>
            </a:r>
            <a:endParaRPr lang="fr-FR"/>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2</a:t>
            </a:fld>
            <a:endParaRPr lang="fr-FR"/>
          </a:p>
        </p:txBody>
      </p:sp>
      <p:pic>
        <p:nvPicPr>
          <p:cNvPr id="5" name="Espace réservé du contenu 7" descr="image_ppt.jpg"/>
          <p:cNvPicPr>
            <a:picLocks noGrp="1" noChangeAspect="1"/>
          </p:cNvPicPr>
          <p:nvPr>
            <p:ph idx="1"/>
          </p:nvPr>
        </p:nvPicPr>
        <p:blipFill>
          <a:blip r:embed="rId2" cstate="email"/>
          <a:srcRect/>
          <a:stretch>
            <a:fillRect/>
          </a:stretch>
        </p:blipFill>
        <p:spPr bwMode="auto">
          <a:xfrm>
            <a:off x="827584" y="836712"/>
            <a:ext cx="7344816" cy="5419957"/>
          </a:xfrm>
          <a:prstGeom prst="rect">
            <a:avLst/>
          </a:prstGeom>
          <a:noFill/>
        </p:spPr>
      </p:pic>
      <p:sp>
        <p:nvSpPr>
          <p:cNvPr id="11" name="Rectangle 10"/>
          <p:cNvSpPr/>
          <p:nvPr/>
        </p:nvSpPr>
        <p:spPr>
          <a:xfrm>
            <a:off x="5076056" y="2348880"/>
            <a:ext cx="259228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020272" y="0"/>
            <a:ext cx="2123728" cy="707886"/>
          </a:xfrm>
          <a:prstGeom prst="rect">
            <a:avLst/>
          </a:prstGeom>
          <a:noFill/>
          <a:ln>
            <a:solidFill>
              <a:schemeClr val="tx2">
                <a:lumMod val="20000"/>
                <a:lumOff val="80000"/>
              </a:schemeClr>
            </a:solidFill>
          </a:ln>
        </p:spPr>
        <p:txBody>
          <a:bodyPr wrap="square" rtlCol="0">
            <a:spAutoFit/>
          </a:bodyPr>
          <a:lstStyle/>
          <a:p>
            <a:pPr algn="ctr"/>
            <a:r>
              <a:rPr lang="fr-FR" sz="2000" dirty="0" smtClean="0">
                <a:solidFill>
                  <a:srgbClr val="0070C0"/>
                </a:solidFill>
              </a:rPr>
              <a:t>26 engineering &amp; business </a:t>
            </a:r>
            <a:r>
              <a:rPr lang="fr-FR" sz="2000" dirty="0" err="1" smtClean="0">
                <a:solidFill>
                  <a:srgbClr val="0070C0"/>
                </a:solidFill>
              </a:rPr>
              <a:t>schools</a:t>
            </a:r>
            <a:endParaRPr lang="fr-FR" sz="2000" dirty="0">
              <a:solidFill>
                <a:srgbClr val="0070C0"/>
              </a:solidFill>
            </a:endParaRPr>
          </a:p>
        </p:txBody>
      </p:sp>
      <p:pic>
        <p:nvPicPr>
          <p:cNvPr id="10" name="Picture 2" descr="C:\Users\gossart\Documents\zStock\IMT\logos &amp; autres PR docs\Logo_IMT50.jpg"/>
          <p:cNvPicPr>
            <a:picLocks noChangeAspect="1" noChangeArrowheads="1"/>
          </p:cNvPicPr>
          <p:nvPr/>
        </p:nvPicPr>
        <p:blipFill>
          <a:blip r:embed="rId3" cstate="email"/>
          <a:srcRect/>
          <a:stretch>
            <a:fillRect/>
          </a:stretch>
        </p:blipFill>
        <p:spPr bwMode="auto">
          <a:xfrm>
            <a:off x="0" y="0"/>
            <a:ext cx="1619672" cy="1459986"/>
          </a:xfrm>
          <a:prstGeom prst="rect">
            <a:avLst/>
          </a:prstGeom>
          <a:noFill/>
        </p:spPr>
      </p:pic>
      <p:sp>
        <p:nvSpPr>
          <p:cNvPr id="13" name="Rectangle 12"/>
          <p:cNvSpPr/>
          <p:nvPr/>
        </p:nvSpPr>
        <p:spPr>
          <a:xfrm>
            <a:off x="323528" y="5733256"/>
            <a:ext cx="3100529" cy="369332"/>
          </a:xfrm>
          <a:prstGeom prst="rect">
            <a:avLst/>
          </a:prstGeom>
        </p:spPr>
        <p:txBody>
          <a:bodyPr wrap="none">
            <a:spAutoFit/>
          </a:bodyPr>
          <a:lstStyle/>
          <a:p>
            <a:r>
              <a:rPr lang="en-GB" smtClean="0">
                <a:hlinkClick r:id="rId4"/>
              </a:rPr>
              <a:t>http://www.mines-telecom.fr/</a:t>
            </a:r>
            <a:r>
              <a:rPr lang="en-GB" smtClean="0"/>
              <a:t> </a:t>
            </a:r>
            <a:endParaRPr lang="en-GB"/>
          </a:p>
        </p:txBody>
      </p:sp>
      <p:sp>
        <p:nvSpPr>
          <p:cNvPr id="16" name="Espace réservé du pied de page 4"/>
          <p:cNvSpPr>
            <a:spLocks noGrp="1"/>
          </p:cNvSpPr>
          <p:nvPr>
            <p:ph type="ftr" sz="quarter" idx="11"/>
          </p:nvPr>
        </p:nvSpPr>
        <p:spPr>
          <a:xfrm>
            <a:off x="4067944" y="6381328"/>
            <a:ext cx="4104456" cy="360000"/>
          </a:xfrm>
        </p:spPr>
        <p:txBody>
          <a:bodyPr/>
          <a:lstStyle/>
          <a:p>
            <a:r>
              <a:rPr lang="fr-FR" smtClean="0"/>
              <a:t>Télécom École de Management</a:t>
            </a:r>
            <a:endParaRPr lang="fr-FR"/>
          </a:p>
        </p:txBody>
      </p:sp>
      <p:cxnSp>
        <p:nvCxnSpPr>
          <p:cNvPr id="7" name="Connecteur droit avec flèche 6"/>
          <p:cNvCxnSpPr>
            <a:stCxn id="11" idx="1"/>
          </p:cNvCxnSpPr>
          <p:nvPr/>
        </p:nvCxnSpPr>
        <p:spPr>
          <a:xfrm flipH="1">
            <a:off x="3491880" y="2420888"/>
            <a:ext cx="1584176"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A5F5595-61AE-4AA6-B423-33EDBD1DAE12}" type="slidenum">
              <a:rPr lang="fr-FR" smtClean="0"/>
              <a:pPr/>
              <a:t>20</a:t>
            </a:fld>
            <a:endParaRPr lang="fr-FR" dirty="0"/>
          </a:p>
        </p:txBody>
      </p:sp>
      <p:pic>
        <p:nvPicPr>
          <p:cNvPr id="1027" name="Picture 3"/>
          <p:cNvPicPr>
            <a:picLocks noGrp="1" noChangeAspect="1" noChangeArrowheads="1"/>
          </p:cNvPicPr>
          <p:nvPr>
            <p:ph idx="1"/>
          </p:nvPr>
        </p:nvPicPr>
        <p:blipFill>
          <a:blip r:embed="rId2" cstate="email"/>
          <a:srcRect/>
          <a:stretch>
            <a:fillRect/>
          </a:stretch>
        </p:blipFill>
        <p:spPr bwMode="auto">
          <a:xfrm>
            <a:off x="395536" y="1196752"/>
            <a:ext cx="7491442" cy="5123175"/>
          </a:xfrm>
          <a:prstGeom prst="rect">
            <a:avLst/>
          </a:prstGeom>
          <a:noFill/>
          <a:ln w="9525">
            <a:noFill/>
            <a:miter lim="800000"/>
            <a:headEnd/>
            <a:tailEnd/>
          </a:ln>
        </p:spPr>
      </p:pic>
      <p:sp>
        <p:nvSpPr>
          <p:cNvPr id="7" name="Ellipse 6"/>
          <p:cNvSpPr/>
          <p:nvPr/>
        </p:nvSpPr>
        <p:spPr>
          <a:xfrm>
            <a:off x="6300192" y="2996952"/>
            <a:ext cx="1872208" cy="15841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5"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7" name="Rectangle 1"/>
          <p:cNvSpPr>
            <a:spLocks noChangeArrowheads="1"/>
          </p:cNvSpPr>
          <p:nvPr/>
        </p:nvSpPr>
        <p:spPr bwMode="auto">
          <a:xfrm rot="16200000">
            <a:off x="6668000" y="3617294"/>
            <a:ext cx="4536504"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05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a:t>
            </a:r>
            <a:r>
              <a:rPr lang="en-GB" sz="1050" dirty="0" smtClean="0">
                <a:latin typeface="Times New Roman" pitchFamily="18" charset="0"/>
                <a:ea typeface="Calibri" pitchFamily="34" charset="0"/>
                <a:cs typeface="Times New Roman" pitchFamily="18" charset="0"/>
              </a:rPr>
              <a:t>: Geels and Schot (2007: 410). </a:t>
            </a:r>
            <a:r>
              <a:rPr lang="en-US" sz="1050" dirty="0" smtClean="0">
                <a:latin typeface="Times New Roman" pitchFamily="18" charset="0"/>
                <a:ea typeface="Calibri" pitchFamily="34" charset="0"/>
                <a:cs typeface="Times New Roman" pitchFamily="18" charset="0"/>
              </a:rPr>
              <a:t>References available from </a:t>
            </a:r>
            <a:r>
              <a:rPr lang="en-US" sz="1050" dirty="0" smtClean="0">
                <a:latin typeface="Times New Roman" pitchFamily="18" charset="0"/>
                <a:ea typeface="Calibri" pitchFamily="34" charset="0"/>
                <a:cs typeface="Times New Roman" pitchFamily="18" charset="0"/>
                <a:hlinkClick r:id="rId3"/>
              </a:rPr>
              <a:t>https://gossart.wp.mines-telecom.fr/files/2014/07/Gossart-paper_STRN.pdf</a:t>
            </a:r>
            <a:r>
              <a:rPr lang="en-US" sz="1050" dirty="0" smtClean="0">
                <a:latin typeface="Times New Roman" pitchFamily="18" charset="0"/>
                <a:ea typeface="Calibri" pitchFamily="34"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Ellipse 20"/>
          <p:cNvSpPr/>
          <p:nvPr/>
        </p:nvSpPr>
        <p:spPr>
          <a:xfrm>
            <a:off x="899592" y="2708920"/>
            <a:ext cx="3312368" cy="1872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21"/>
          <p:cNvSpPr>
            <a:spLocks noGrp="1"/>
          </p:cNvSpPr>
          <p:nvPr>
            <p:ph type="title"/>
          </p:nvPr>
        </p:nvSpPr>
        <p:spPr>
          <a:xfrm>
            <a:off x="1475656" y="260648"/>
            <a:ext cx="5184576" cy="692268"/>
          </a:xfrm>
          <a:ln>
            <a:noFill/>
          </a:ln>
        </p:spPr>
        <p:txBody>
          <a:bodyPr>
            <a:normAutofit fontScale="90000"/>
          </a:bodyPr>
          <a:lstStyle/>
          <a:p>
            <a:pPr algn="ctr"/>
            <a:r>
              <a:rPr lang="en-GB" smtClean="0"/>
              <a:t>What </a:t>
            </a:r>
            <a:r>
              <a:rPr lang="en-GB" dirty="0" smtClean="0"/>
              <a:t>will drive the ecological transition of lighting?</a:t>
            </a:r>
            <a:endParaRPr lang="en-GB" dirty="0"/>
          </a:p>
        </p:txBody>
      </p:sp>
      <p:sp>
        <p:nvSpPr>
          <p:cNvPr id="12" name="ZoneTexte 11"/>
          <p:cNvSpPr txBox="1"/>
          <p:nvPr/>
        </p:nvSpPr>
        <p:spPr>
          <a:xfrm>
            <a:off x="6804248" y="260648"/>
            <a:ext cx="2123728" cy="954107"/>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800" smtClean="0">
                <a:solidFill>
                  <a:srgbClr val="00B050"/>
                </a:solidFill>
              </a:rPr>
              <a:t>New practices!</a:t>
            </a:r>
            <a:endParaRPr lang="en-GB" sz="28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email"/>
          <a:srcRect/>
          <a:stretch>
            <a:fillRect/>
          </a:stretch>
        </p:blipFill>
        <p:spPr>
          <a:xfrm>
            <a:off x="0" y="0"/>
            <a:ext cx="5883275" cy="4581525"/>
          </a:xfrm>
          <a:noFill/>
        </p:spPr>
      </p:pic>
      <p:pic>
        <p:nvPicPr>
          <p:cNvPr id="19460" name="Picture 3"/>
          <p:cNvPicPr>
            <a:picLocks noChangeAspect="1" noChangeArrowheads="1"/>
          </p:cNvPicPr>
          <p:nvPr/>
        </p:nvPicPr>
        <p:blipFill>
          <a:blip r:embed="rId3" cstate="email"/>
          <a:srcRect/>
          <a:stretch>
            <a:fillRect/>
          </a:stretch>
        </p:blipFill>
        <p:spPr bwMode="auto">
          <a:xfrm>
            <a:off x="5829300" y="4562475"/>
            <a:ext cx="3314700" cy="2295525"/>
          </a:xfrm>
          <a:prstGeom prst="rect">
            <a:avLst/>
          </a:prstGeom>
          <a:noFill/>
          <a:ln w="9525">
            <a:noFill/>
            <a:miter lim="800000"/>
            <a:headEnd/>
            <a:tailEnd/>
          </a:ln>
        </p:spPr>
      </p:pic>
      <p:sp>
        <p:nvSpPr>
          <p:cNvPr id="19461" name="Titre 1"/>
          <p:cNvSpPr>
            <a:spLocks noGrp="1"/>
          </p:cNvSpPr>
          <p:nvPr>
            <p:ph type="title"/>
          </p:nvPr>
        </p:nvSpPr>
        <p:spPr>
          <a:xfrm>
            <a:off x="6084888" y="476672"/>
            <a:ext cx="3059112" cy="2232248"/>
          </a:xfrm>
        </p:spPr>
        <p:txBody>
          <a:bodyPr>
            <a:noAutofit/>
          </a:bodyPr>
          <a:lstStyle/>
          <a:p>
            <a:pPr algn="ctr">
              <a:lnSpc>
                <a:spcPct val="150000"/>
              </a:lnSpc>
            </a:pPr>
            <a:r>
              <a:rPr lang="en-GB" sz="2400" dirty="0" smtClean="0">
                <a:solidFill>
                  <a:srgbClr val="0070C0"/>
                </a:solidFill>
              </a:rPr>
              <a:t>The multilevel perspective (MLP) </a:t>
            </a:r>
            <a:r>
              <a:rPr lang="en-GB" sz="2400" smtClean="0">
                <a:solidFill>
                  <a:srgbClr val="0070C0"/>
                </a:solidFill>
              </a:rPr>
              <a:t>on ecological transitions</a:t>
            </a:r>
            <a:endParaRPr lang="en-GB" sz="2400" dirty="0">
              <a:solidFill>
                <a:srgbClr val="0070C0"/>
              </a:solidFill>
            </a:endParaRPr>
          </a:p>
        </p:txBody>
      </p:sp>
      <p:sp>
        <p:nvSpPr>
          <p:cNvPr id="8" name="Ellipse 7"/>
          <p:cNvSpPr/>
          <p:nvPr/>
        </p:nvSpPr>
        <p:spPr>
          <a:xfrm>
            <a:off x="3132138" y="2133600"/>
            <a:ext cx="1655762" cy="1366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sp>
        <p:nvSpPr>
          <p:cNvPr id="19463" name="ZoneTexte 8"/>
          <p:cNvSpPr txBox="1">
            <a:spLocks noChangeArrowheads="1"/>
          </p:cNvSpPr>
          <p:nvPr/>
        </p:nvSpPr>
        <p:spPr bwMode="auto">
          <a:xfrm>
            <a:off x="1187450" y="5013325"/>
            <a:ext cx="3744913" cy="369888"/>
          </a:xfrm>
          <a:prstGeom prst="rect">
            <a:avLst/>
          </a:prstGeom>
          <a:noFill/>
          <a:ln w="9525">
            <a:solidFill>
              <a:srgbClr val="FF0000"/>
            </a:solidFill>
            <a:miter lim="800000"/>
            <a:headEnd/>
            <a:tailEnd/>
          </a:ln>
        </p:spPr>
        <p:txBody>
          <a:bodyPr>
            <a:spAutoFit/>
          </a:bodyPr>
          <a:lstStyle/>
          <a:p>
            <a:pPr algn="ctr"/>
            <a:r>
              <a:rPr lang="fr-FR" b="1">
                <a:solidFill>
                  <a:srgbClr val="FF0000"/>
                </a:solidFill>
              </a:rPr>
              <a:t>New sociotechnical regime</a:t>
            </a:r>
          </a:p>
        </p:txBody>
      </p:sp>
      <p:cxnSp>
        <p:nvCxnSpPr>
          <p:cNvPr id="11" name="Connecteur droit avec flèche 10"/>
          <p:cNvCxnSpPr/>
          <p:nvPr/>
        </p:nvCxnSpPr>
        <p:spPr>
          <a:xfrm flipV="1">
            <a:off x="4356100" y="3429000"/>
            <a:ext cx="0" cy="15843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1475656" y="5949280"/>
            <a:ext cx="3995936" cy="369332"/>
          </a:xfrm>
          <a:prstGeom prst="rect">
            <a:avLst/>
          </a:prstGeom>
          <a:noFill/>
          <a:ln w="9525">
            <a:noFill/>
            <a:miter lim="800000"/>
            <a:headEnd/>
            <a:tailEnd/>
          </a:ln>
        </p:spPr>
        <p:txBody>
          <a:bodyPr wrap="square">
            <a:spAutoFit/>
          </a:bodyPr>
          <a:lstStyle/>
          <a:p>
            <a:r>
              <a:rPr lang="fr-FR" sz="900" u="sng" dirty="0"/>
              <a:t>Source</a:t>
            </a:r>
            <a:r>
              <a:rPr lang="fr-FR" sz="900" dirty="0"/>
              <a:t> : </a:t>
            </a:r>
            <a:r>
              <a:rPr lang="en-US" sz="900" dirty="0" err="1"/>
              <a:t>Geels</a:t>
            </a:r>
            <a:r>
              <a:rPr lang="en-US" sz="900" dirty="0"/>
              <a:t>, F. and J. </a:t>
            </a:r>
            <a:r>
              <a:rPr lang="en-US" sz="900" dirty="0" err="1"/>
              <a:t>Schot</a:t>
            </a:r>
            <a:r>
              <a:rPr lang="en-US" sz="900" dirty="0"/>
              <a:t> (2007). "Typology of </a:t>
            </a:r>
            <a:r>
              <a:rPr lang="en-US" sz="900" dirty="0" err="1"/>
              <a:t>sociotechnical</a:t>
            </a:r>
            <a:r>
              <a:rPr lang="en-US" sz="900" dirty="0"/>
              <a:t> transition pathways." Research Policy 36(3): 399-417.</a:t>
            </a:r>
            <a:endParaRPr lang="fr-FR" sz="900" dirty="0"/>
          </a:p>
        </p:txBody>
      </p:sp>
      <p:sp>
        <p:nvSpPr>
          <p:cNvPr id="10"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21</a:t>
            </a:fld>
            <a:endParaRPr lang="fr-FR" dirty="0"/>
          </a:p>
        </p:txBody>
      </p:sp>
      <p:sp>
        <p:nvSpPr>
          <p:cNvPr id="12"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340768"/>
            <a:ext cx="8568952" cy="4701909"/>
          </a:xfrm>
        </p:spPr>
        <p:txBody>
          <a:bodyPr/>
          <a:lstStyle/>
          <a:p>
            <a:r>
              <a:rPr lang="en-GB" b="0" dirty="0" smtClean="0">
                <a:solidFill>
                  <a:srgbClr val="FF0000"/>
                </a:solidFill>
              </a:rPr>
              <a:t>The </a:t>
            </a:r>
            <a:r>
              <a:rPr lang="en-GB" u="sng" dirty="0" smtClean="0">
                <a:solidFill>
                  <a:srgbClr val="FF0000"/>
                </a:solidFill>
              </a:rPr>
              <a:t>social aspects of eco-innovation</a:t>
            </a:r>
            <a:r>
              <a:rPr lang="en-GB" dirty="0" smtClean="0">
                <a:solidFill>
                  <a:srgbClr val="FF0000"/>
                </a:solidFill>
              </a:rPr>
              <a:t> </a:t>
            </a:r>
            <a:r>
              <a:rPr lang="en-GB" b="0" dirty="0" smtClean="0">
                <a:solidFill>
                  <a:srgbClr val="FF0000"/>
                </a:solidFill>
              </a:rPr>
              <a:t>largely determine the emergence and diffusion of eco-innovations</a:t>
            </a:r>
            <a:r>
              <a:rPr lang="en-GB" b="0" dirty="0" smtClean="0"/>
              <a:t>.</a:t>
            </a:r>
          </a:p>
          <a:p>
            <a:r>
              <a:rPr lang="en-GB" b="0" dirty="0" smtClean="0"/>
              <a:t>We can learn about the social aspects of eco-innovation by studying the role of these social aspects </a:t>
            </a:r>
            <a:r>
              <a:rPr lang="en-GB" b="0" dirty="0" smtClean="0">
                <a:solidFill>
                  <a:srgbClr val="FF0000"/>
                </a:solidFill>
              </a:rPr>
              <a:t>in past technological transitions</a:t>
            </a:r>
            <a:r>
              <a:rPr lang="en-GB" b="0" dirty="0" smtClean="0"/>
              <a:t> (including lighting).</a:t>
            </a:r>
          </a:p>
          <a:p>
            <a:r>
              <a:rPr lang="en-GB" b="0" dirty="0" smtClean="0"/>
              <a:t>Ex. role of social aspects in a transition: government policy (e.g. phasing out of IL bulbs or of CFCs).</a:t>
            </a:r>
            <a:endParaRPr lang="en-GB"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22</a:t>
            </a:fld>
            <a:endParaRPr lang="fr-FR" dirty="0"/>
          </a:p>
        </p:txBody>
      </p:sp>
      <p:sp>
        <p:nvSpPr>
          <p:cNvPr id="7"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0" name="Titre 1"/>
          <p:cNvSpPr>
            <a:spLocks noGrp="1"/>
          </p:cNvSpPr>
          <p:nvPr>
            <p:ph type="title"/>
          </p:nvPr>
        </p:nvSpPr>
        <p:spPr>
          <a:xfrm>
            <a:off x="1475656" y="428"/>
            <a:ext cx="7668344" cy="1124316"/>
          </a:xfrm>
        </p:spPr>
        <p:txBody>
          <a:bodyPr>
            <a:noAutofit/>
          </a:bodyPr>
          <a:lstStyle/>
          <a:p>
            <a:r>
              <a:rPr lang="en-GB" dirty="0" smtClean="0"/>
              <a:t>How can we learn more from these aspects?</a:t>
            </a:r>
            <a:endParaRPr lang="fr-FR" dirty="0"/>
          </a:p>
        </p:txBody>
      </p:sp>
      <p:pic>
        <p:nvPicPr>
          <p:cNvPr id="12" name="Picture 2"/>
          <p:cNvPicPr>
            <a:picLocks noChangeAspect="1" noChangeArrowheads="1"/>
          </p:cNvPicPr>
          <p:nvPr/>
        </p:nvPicPr>
        <p:blipFill>
          <a:blip r:embed="rId2" cstate="email"/>
          <a:srcRect/>
          <a:stretch>
            <a:fillRect/>
          </a:stretch>
        </p:blipFill>
        <p:spPr>
          <a:xfrm>
            <a:off x="3563888" y="3861048"/>
            <a:ext cx="4669698" cy="2520802"/>
          </a:xfrm>
          <a:prstGeom prst="rect">
            <a:avLst/>
          </a:prstGeom>
          <a:noFill/>
        </p:spPr>
      </p:pic>
      <p:sp>
        <p:nvSpPr>
          <p:cNvPr id="13" name="Rectangle 4"/>
          <p:cNvSpPr>
            <a:spLocks noChangeArrowheads="1"/>
          </p:cNvSpPr>
          <p:nvPr/>
        </p:nvSpPr>
        <p:spPr bwMode="auto">
          <a:xfrm rot="16200000">
            <a:off x="7614957" y="4596988"/>
            <a:ext cx="2411760" cy="507831"/>
          </a:xfrm>
          <a:prstGeom prst="rect">
            <a:avLst/>
          </a:prstGeom>
          <a:noFill/>
          <a:ln w="9525">
            <a:noFill/>
            <a:miter lim="800000"/>
            <a:headEnd/>
            <a:tailEnd/>
          </a:ln>
        </p:spPr>
        <p:txBody>
          <a:bodyPr wrap="square">
            <a:spAutoFit/>
          </a:bodyPr>
          <a:lstStyle/>
          <a:p>
            <a:r>
              <a:rPr lang="fr-FR" sz="900" u="sng" dirty="0"/>
              <a:t>Source</a:t>
            </a:r>
            <a:r>
              <a:rPr lang="fr-FR" sz="900" dirty="0"/>
              <a:t> : </a:t>
            </a:r>
            <a:r>
              <a:rPr lang="en-US" sz="900" dirty="0" err="1"/>
              <a:t>Geels</a:t>
            </a:r>
            <a:r>
              <a:rPr lang="en-US" sz="900" dirty="0"/>
              <a:t>, F. and J. </a:t>
            </a:r>
            <a:r>
              <a:rPr lang="en-US" sz="900" dirty="0" err="1"/>
              <a:t>Schot</a:t>
            </a:r>
            <a:r>
              <a:rPr lang="en-US" sz="900" dirty="0"/>
              <a:t> (2007). "Typology of </a:t>
            </a:r>
            <a:r>
              <a:rPr lang="en-US" sz="900" dirty="0" err="1"/>
              <a:t>sociotechnical</a:t>
            </a:r>
            <a:r>
              <a:rPr lang="en-US" sz="900" dirty="0"/>
              <a:t> transition pathways." Research Policy 36(3): 399-417.</a:t>
            </a:r>
            <a:endParaRPr lang="fr-FR" sz="9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3" name="Picture 2"/>
          <p:cNvPicPr>
            <a:picLocks noGrp="1" noChangeAspect="1" noChangeArrowheads="1"/>
          </p:cNvPicPr>
          <p:nvPr>
            <p:ph idx="1"/>
          </p:nvPr>
        </p:nvPicPr>
        <p:blipFill>
          <a:blip r:embed="rId2" cstate="email"/>
          <a:srcRect/>
          <a:stretch>
            <a:fillRect/>
          </a:stretch>
        </p:blipFill>
        <p:spPr>
          <a:xfrm>
            <a:off x="9525" y="692696"/>
            <a:ext cx="9134475" cy="6189117"/>
          </a:xfrm>
          <a:noFill/>
          <a:ln>
            <a:noFill/>
          </a:ln>
        </p:spPr>
      </p:pic>
      <p:sp>
        <p:nvSpPr>
          <p:cNvPr id="5" name="Ellipse 4"/>
          <p:cNvSpPr/>
          <p:nvPr/>
        </p:nvSpPr>
        <p:spPr>
          <a:xfrm>
            <a:off x="5292725" y="3357563"/>
            <a:ext cx="1655763" cy="136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cxnSp>
        <p:nvCxnSpPr>
          <p:cNvPr id="6" name="Connecteur droit avec flèche 5"/>
          <p:cNvCxnSpPr/>
          <p:nvPr/>
        </p:nvCxnSpPr>
        <p:spPr>
          <a:xfrm flipV="1">
            <a:off x="5364163" y="4724400"/>
            <a:ext cx="576262" cy="18732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48038" y="6524625"/>
            <a:ext cx="2447925"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sp>
        <p:nvSpPr>
          <p:cNvPr id="20487" name="Rectangle 7"/>
          <p:cNvSpPr>
            <a:spLocks noChangeArrowheads="1"/>
          </p:cNvSpPr>
          <p:nvPr/>
        </p:nvSpPr>
        <p:spPr bwMode="auto">
          <a:xfrm>
            <a:off x="1259632" y="188640"/>
            <a:ext cx="7311745" cy="400110"/>
          </a:xfrm>
          <a:prstGeom prst="rect">
            <a:avLst/>
          </a:prstGeom>
          <a:noFill/>
          <a:ln w="9525">
            <a:noFill/>
            <a:miter lim="800000"/>
            <a:headEnd/>
            <a:tailEnd/>
          </a:ln>
        </p:spPr>
        <p:txBody>
          <a:bodyPr wrap="none">
            <a:spAutoFit/>
          </a:bodyPr>
          <a:lstStyle/>
          <a:p>
            <a:r>
              <a:rPr lang="en-GB" sz="2000" b="1" u="sng" noProof="1" smtClean="0">
                <a:solidFill>
                  <a:srgbClr val="7030A0"/>
                </a:solidFill>
              </a:rPr>
              <a:t>Example n°1</a:t>
            </a:r>
            <a:r>
              <a:rPr lang="en-GB" sz="2000" b="1" noProof="1" smtClean="0">
                <a:solidFill>
                  <a:srgbClr val="7030A0"/>
                </a:solidFill>
              </a:rPr>
              <a:t>: Waste water management in the Netherlands</a:t>
            </a:r>
            <a:endParaRPr lang="en-GB" sz="2000" b="1" noProof="1">
              <a:solidFill>
                <a:srgbClr val="7030A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403648" y="260648"/>
            <a:ext cx="6452407" cy="400110"/>
          </a:xfrm>
          <a:prstGeom prst="rect">
            <a:avLst/>
          </a:prstGeom>
          <a:noFill/>
          <a:ln w="9525">
            <a:noFill/>
            <a:miter lim="800000"/>
            <a:headEnd/>
            <a:tailEnd/>
          </a:ln>
        </p:spPr>
        <p:txBody>
          <a:bodyPr wrap="none">
            <a:spAutoFit/>
          </a:bodyPr>
          <a:lstStyle/>
          <a:p>
            <a:r>
              <a:rPr lang="en-GB" sz="2000" b="1" u="sng" dirty="0" smtClean="0">
                <a:solidFill>
                  <a:srgbClr val="7030A0"/>
                </a:solidFill>
              </a:rPr>
              <a:t>Example n°2</a:t>
            </a:r>
            <a:r>
              <a:rPr lang="en-GB" sz="2000" b="1" dirty="0" smtClean="0">
                <a:solidFill>
                  <a:srgbClr val="7030A0"/>
                </a:solidFill>
              </a:rPr>
              <a:t>: From horse carriages to automobiles.</a:t>
            </a:r>
            <a:endParaRPr lang="en-GB" sz="2000" b="1" dirty="0">
              <a:solidFill>
                <a:srgbClr val="7030A0"/>
              </a:solidFill>
            </a:endParaRPr>
          </a:p>
        </p:txBody>
      </p:sp>
      <p:pic>
        <p:nvPicPr>
          <p:cNvPr id="21507" name="Picture 2"/>
          <p:cNvPicPr>
            <a:picLocks noChangeAspect="1" noChangeArrowheads="1"/>
          </p:cNvPicPr>
          <p:nvPr/>
        </p:nvPicPr>
        <p:blipFill>
          <a:blip r:embed="rId2" cstate="email"/>
          <a:srcRect/>
          <a:stretch>
            <a:fillRect/>
          </a:stretch>
        </p:blipFill>
        <p:spPr bwMode="auto">
          <a:xfrm>
            <a:off x="1547813" y="1008063"/>
            <a:ext cx="5883275" cy="4581525"/>
          </a:xfrm>
          <a:prstGeom prst="rect">
            <a:avLst/>
          </a:prstGeom>
          <a:noFill/>
          <a:ln w="9525">
            <a:noFill/>
            <a:miter lim="800000"/>
            <a:headEnd/>
            <a:tailEnd/>
          </a:ln>
        </p:spPr>
      </p:pic>
      <p:sp>
        <p:nvSpPr>
          <p:cNvPr id="6" name="Ellipse 5"/>
          <p:cNvSpPr/>
          <p:nvPr/>
        </p:nvSpPr>
        <p:spPr>
          <a:xfrm>
            <a:off x="4679950" y="3348038"/>
            <a:ext cx="1655763" cy="1366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sp>
        <p:nvSpPr>
          <p:cNvPr id="21509" name="ZoneTexte 8"/>
          <p:cNvSpPr txBox="1">
            <a:spLocks noChangeArrowheads="1"/>
          </p:cNvSpPr>
          <p:nvPr/>
        </p:nvSpPr>
        <p:spPr bwMode="auto">
          <a:xfrm>
            <a:off x="2915816" y="5877272"/>
            <a:ext cx="3744912" cy="369887"/>
          </a:xfrm>
          <a:prstGeom prst="rect">
            <a:avLst/>
          </a:prstGeom>
          <a:noFill/>
          <a:ln w="9525">
            <a:solidFill>
              <a:srgbClr val="FF0000"/>
            </a:solidFill>
            <a:miter lim="800000"/>
            <a:headEnd/>
            <a:tailEnd/>
          </a:ln>
        </p:spPr>
        <p:txBody>
          <a:bodyPr>
            <a:spAutoFit/>
          </a:bodyPr>
          <a:lstStyle/>
          <a:p>
            <a:pPr algn="ctr"/>
            <a:r>
              <a:rPr lang="en-GB" b="1" dirty="0" smtClean="0">
                <a:solidFill>
                  <a:srgbClr val="FF0000"/>
                </a:solidFill>
              </a:rPr>
              <a:t>New sociotechnical regime</a:t>
            </a:r>
            <a:endParaRPr lang="en-GB" b="1" dirty="0">
              <a:solidFill>
                <a:srgbClr val="FF0000"/>
              </a:solidFill>
            </a:endParaRPr>
          </a:p>
        </p:txBody>
      </p:sp>
      <p:cxnSp>
        <p:nvCxnSpPr>
          <p:cNvPr id="8" name="Connecteur droit avec flèche 7"/>
          <p:cNvCxnSpPr/>
          <p:nvPr/>
        </p:nvCxnSpPr>
        <p:spPr>
          <a:xfrm flipH="1" flipV="1">
            <a:off x="5903914" y="4643440"/>
            <a:ext cx="36238" cy="12338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24</a:t>
            </a:fld>
            <a:endParaRPr lang="fr-FR" dirty="0"/>
          </a:p>
        </p:txBody>
      </p:sp>
      <p:sp>
        <p:nvSpPr>
          <p:cNvPr id="11"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2"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1403648" y="333375"/>
            <a:ext cx="7633990" cy="400110"/>
          </a:xfrm>
          <a:prstGeom prst="rect">
            <a:avLst/>
          </a:prstGeom>
          <a:noFill/>
          <a:ln w="9525">
            <a:noFill/>
            <a:miter lim="800000"/>
            <a:headEnd/>
            <a:tailEnd/>
          </a:ln>
        </p:spPr>
        <p:txBody>
          <a:bodyPr wrap="square">
            <a:spAutoFit/>
          </a:bodyPr>
          <a:lstStyle/>
          <a:p>
            <a:pPr marL="1616075" indent="-1616075"/>
            <a:r>
              <a:rPr lang="en-GB" sz="2000" b="1" u="sng" dirty="0" smtClean="0">
                <a:solidFill>
                  <a:srgbClr val="7030A0"/>
                </a:solidFill>
              </a:rPr>
              <a:t>Example n°3</a:t>
            </a:r>
            <a:r>
              <a:rPr lang="en-GB" sz="2000" b="1" dirty="0" smtClean="0">
                <a:solidFill>
                  <a:srgbClr val="7030A0"/>
                </a:solidFill>
              </a:rPr>
              <a:t>: From sailing ships to steam-powered boats</a:t>
            </a:r>
            <a:endParaRPr lang="en-GB" sz="2000" b="1" dirty="0">
              <a:solidFill>
                <a:srgbClr val="7030A0"/>
              </a:solidFill>
            </a:endParaRPr>
          </a:p>
        </p:txBody>
      </p:sp>
      <p:sp>
        <p:nvSpPr>
          <p:cNvPr id="6" name="Ellipse 5"/>
          <p:cNvSpPr/>
          <p:nvPr/>
        </p:nvSpPr>
        <p:spPr>
          <a:xfrm>
            <a:off x="4500563" y="1628775"/>
            <a:ext cx="1943100" cy="1223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sp>
        <p:nvSpPr>
          <p:cNvPr id="9" name="Ellipse 8"/>
          <p:cNvSpPr/>
          <p:nvPr/>
        </p:nvSpPr>
        <p:spPr>
          <a:xfrm>
            <a:off x="4859338" y="3644900"/>
            <a:ext cx="1944687" cy="1223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cs typeface="Arial" charset="0"/>
            </a:endParaRPr>
          </a:p>
        </p:txBody>
      </p:sp>
      <p:cxnSp>
        <p:nvCxnSpPr>
          <p:cNvPr id="10" name="Connecteur droit avec flèche 9"/>
          <p:cNvCxnSpPr/>
          <p:nvPr/>
        </p:nvCxnSpPr>
        <p:spPr>
          <a:xfrm flipH="1">
            <a:off x="5219700" y="2276475"/>
            <a:ext cx="215900" cy="1728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25</a:t>
            </a:fld>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dirty="0" smtClean="0"/>
              <a:t>09/09/2015</a:t>
            </a:r>
            <a:endParaRPr lang="fr-FR" dirty="0"/>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pic>
        <p:nvPicPr>
          <p:cNvPr id="22530" name="Picture 2"/>
          <p:cNvPicPr>
            <a:picLocks noGrp="1" noChangeAspect="1" noChangeArrowheads="1"/>
          </p:cNvPicPr>
          <p:nvPr>
            <p:ph idx="1"/>
          </p:nvPr>
        </p:nvPicPr>
        <p:blipFill>
          <a:blip r:embed="rId2" cstate="email"/>
          <a:srcRect/>
          <a:stretch>
            <a:fillRect/>
          </a:stretch>
        </p:blipFill>
        <p:spPr>
          <a:xfrm>
            <a:off x="611188" y="1196974"/>
            <a:ext cx="8425308" cy="5661025"/>
          </a:xfrm>
          <a:noFill/>
        </p:spPr>
      </p:pic>
      <p:sp>
        <p:nvSpPr>
          <p:cNvPr id="12" name="ZoneTexte 8"/>
          <p:cNvSpPr txBox="1">
            <a:spLocks noChangeArrowheads="1"/>
          </p:cNvSpPr>
          <p:nvPr/>
        </p:nvSpPr>
        <p:spPr bwMode="auto">
          <a:xfrm>
            <a:off x="3995936" y="1556792"/>
            <a:ext cx="2664296" cy="1446550"/>
          </a:xfrm>
          <a:prstGeom prst="rect">
            <a:avLst/>
          </a:prstGeom>
          <a:noFill/>
          <a:ln w="9525">
            <a:solidFill>
              <a:srgbClr val="FF0000"/>
            </a:solidFill>
            <a:miter lim="800000"/>
            <a:headEnd/>
            <a:tailEnd/>
          </a:ln>
        </p:spPr>
        <p:txBody>
          <a:bodyPr wrap="square">
            <a:spAutoFit/>
          </a:bodyPr>
          <a:lstStyle/>
          <a:p>
            <a:pPr algn="ctr"/>
            <a:r>
              <a:rPr lang="en-GB" sz="1400" b="1" dirty="0" smtClean="0">
                <a:solidFill>
                  <a:srgbClr val="FF0000"/>
                </a:solidFill>
              </a:rPr>
              <a:t>1838  </a:t>
            </a:r>
          </a:p>
          <a:p>
            <a:pPr algn="ctr"/>
            <a:endParaRPr lang="en-GB" sz="1400" b="1" dirty="0" smtClean="0">
              <a:solidFill>
                <a:srgbClr val="FF0000"/>
              </a:solidFill>
            </a:endParaRPr>
          </a:p>
          <a:p>
            <a:pPr algn="ctr"/>
            <a:endParaRPr lang="en-GB" sz="1100" b="1" dirty="0" smtClean="0">
              <a:solidFill>
                <a:srgbClr val="FF0000"/>
              </a:solidFill>
            </a:endParaRPr>
          </a:p>
          <a:p>
            <a:pPr algn="ctr"/>
            <a:r>
              <a:rPr lang="en-GB" sz="1400" b="1" dirty="0" smtClean="0">
                <a:solidFill>
                  <a:srgbClr val="FF0000"/>
                </a:solidFill>
              </a:rPr>
              <a:t>   </a:t>
            </a:r>
          </a:p>
          <a:p>
            <a:pPr algn="ctr">
              <a:lnSpc>
                <a:spcPct val="150000"/>
              </a:lnSpc>
            </a:pPr>
            <a:r>
              <a:rPr lang="en-GB" sz="1400" b="1" dirty="0" smtClean="0">
                <a:solidFill>
                  <a:srgbClr val="FF0000"/>
                </a:solidFill>
              </a:rPr>
              <a:t>social innovation </a:t>
            </a:r>
          </a:p>
          <a:p>
            <a:pPr algn="ctr"/>
            <a:r>
              <a:rPr lang="en-GB" sz="1400" b="1" dirty="0" smtClean="0">
                <a:solidFill>
                  <a:srgbClr val="FF0000"/>
                </a:solidFill>
              </a:rPr>
              <a:t>(public policy)</a:t>
            </a:r>
            <a:endParaRPr lang="en-GB" sz="1400" b="1" dirty="0">
              <a:solidFill>
                <a:srgbClr val="FF0000"/>
              </a:solidFill>
            </a:endParaRPr>
          </a:p>
        </p:txBody>
      </p:sp>
      <p:cxnSp>
        <p:nvCxnSpPr>
          <p:cNvPr id="14" name="Connecteur droit 13"/>
          <p:cNvCxnSpPr/>
          <p:nvPr/>
        </p:nvCxnSpPr>
        <p:spPr>
          <a:xfrm>
            <a:off x="5436096" y="2204864"/>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email"/>
          <a:srcRect/>
          <a:stretch>
            <a:fillRect/>
          </a:stretch>
        </p:blipFill>
        <p:spPr>
          <a:xfrm>
            <a:off x="0" y="1196975"/>
            <a:ext cx="9117013" cy="5146675"/>
          </a:xfrm>
          <a:noFill/>
        </p:spPr>
      </p:pic>
      <p:cxnSp>
        <p:nvCxnSpPr>
          <p:cNvPr id="4" name="Connecteur droit avec flèche 3"/>
          <p:cNvCxnSpPr/>
          <p:nvPr/>
        </p:nvCxnSpPr>
        <p:spPr>
          <a:xfrm>
            <a:off x="2771775" y="3284538"/>
            <a:ext cx="0" cy="18002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57" name="ZoneTexte 8"/>
          <p:cNvSpPr txBox="1">
            <a:spLocks noChangeArrowheads="1"/>
          </p:cNvSpPr>
          <p:nvPr/>
        </p:nvSpPr>
        <p:spPr bwMode="auto">
          <a:xfrm>
            <a:off x="1475656" y="2636912"/>
            <a:ext cx="2808312" cy="646331"/>
          </a:xfrm>
          <a:prstGeom prst="rect">
            <a:avLst/>
          </a:prstGeom>
          <a:solidFill>
            <a:schemeClr val="bg1"/>
          </a:solidFill>
          <a:ln w="9525">
            <a:solidFill>
              <a:srgbClr val="FF0000"/>
            </a:solidFill>
            <a:miter lim="800000"/>
            <a:headEnd/>
            <a:tailEnd/>
          </a:ln>
        </p:spPr>
        <p:txBody>
          <a:bodyPr wrap="square">
            <a:spAutoFit/>
          </a:bodyPr>
          <a:lstStyle/>
          <a:p>
            <a:pPr algn="ctr"/>
            <a:r>
              <a:rPr lang="en-GB" b="1" dirty="0" smtClean="0">
                <a:solidFill>
                  <a:srgbClr val="FF0000"/>
                </a:solidFill>
              </a:rPr>
              <a:t>1838 : social innovation (public policy)</a:t>
            </a:r>
            <a:endParaRPr lang="en-GB" b="1" dirty="0">
              <a:solidFill>
                <a:srgbClr val="FF0000"/>
              </a:solidFill>
            </a:endParaRPr>
          </a:p>
        </p:txBody>
      </p:sp>
      <p:sp>
        <p:nvSpPr>
          <p:cNvPr id="6"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26</a:t>
            </a:fld>
            <a:endParaRPr lang="fr-FR" dirty="0"/>
          </a:p>
        </p:txBody>
      </p:sp>
      <p:sp>
        <p:nvSpPr>
          <p:cNvPr id="7"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9" name="Rectangle 3"/>
          <p:cNvSpPr>
            <a:spLocks noChangeArrowheads="1"/>
          </p:cNvSpPr>
          <p:nvPr/>
        </p:nvSpPr>
        <p:spPr bwMode="auto">
          <a:xfrm>
            <a:off x="1403648" y="333375"/>
            <a:ext cx="7633990" cy="400110"/>
          </a:xfrm>
          <a:prstGeom prst="rect">
            <a:avLst/>
          </a:prstGeom>
          <a:noFill/>
          <a:ln w="9525">
            <a:noFill/>
            <a:miter lim="800000"/>
            <a:headEnd/>
            <a:tailEnd/>
          </a:ln>
        </p:spPr>
        <p:txBody>
          <a:bodyPr wrap="square">
            <a:spAutoFit/>
          </a:bodyPr>
          <a:lstStyle/>
          <a:p>
            <a:pPr marL="1616075" indent="-1616075"/>
            <a:r>
              <a:rPr lang="en-GB" sz="2000" b="1" u="sng" dirty="0" smtClean="0">
                <a:solidFill>
                  <a:srgbClr val="7030A0"/>
                </a:solidFill>
              </a:rPr>
              <a:t>Example n°3</a:t>
            </a:r>
            <a:r>
              <a:rPr lang="en-GB" sz="2000" b="1" dirty="0" smtClean="0">
                <a:solidFill>
                  <a:srgbClr val="7030A0"/>
                </a:solidFill>
              </a:rPr>
              <a:t>: From sailing ships to steam-powered boats</a:t>
            </a:r>
            <a:endParaRPr lang="en-GB" sz="2000" b="1" dirty="0">
              <a:solidFill>
                <a:srgbClr val="7030A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28"/>
            <a:ext cx="7211144" cy="1052308"/>
          </a:xfrm>
        </p:spPr>
        <p:txBody>
          <a:bodyPr/>
          <a:lstStyle/>
          <a:p>
            <a:r>
              <a:rPr lang="en-GB" dirty="0" smtClean="0"/>
              <a:t>Past lighting transitions</a:t>
            </a:r>
            <a:endParaRPr lang="en-GB"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27</a:t>
            </a:fld>
            <a:endParaRPr lang="fr-FR"/>
          </a:p>
        </p:txBody>
      </p:sp>
      <p:sp>
        <p:nvSpPr>
          <p:cNvPr id="7"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pic>
        <p:nvPicPr>
          <p:cNvPr id="10" name="Espace réservé du contenu 9" descr="http://t3.gstatic.com/images?q=tbn:ANd9GcSlP71Akn_uIGzBh1ALa0Q9JfVSPhc5-TkzFG3jWx8iNg8HE6WW"/>
          <p:cNvPicPr>
            <a:picLocks noGrp="1"/>
          </p:cNvPicPr>
          <p:nvPr>
            <p:ph idx="1"/>
          </p:nvPr>
        </p:nvPicPr>
        <p:blipFill>
          <a:blip r:embed="rId2" cstate="email"/>
          <a:srcRect/>
          <a:stretch>
            <a:fillRect/>
          </a:stretch>
        </p:blipFill>
        <p:spPr bwMode="auto">
          <a:xfrm>
            <a:off x="467544" y="1484784"/>
            <a:ext cx="3485996" cy="4484687"/>
          </a:xfrm>
          <a:prstGeom prst="rect">
            <a:avLst/>
          </a:prstGeom>
          <a:noFill/>
          <a:ln w="9525">
            <a:noFill/>
            <a:miter lim="800000"/>
            <a:headEnd/>
            <a:tailEnd/>
          </a:ln>
        </p:spPr>
      </p:pic>
      <p:sp>
        <p:nvSpPr>
          <p:cNvPr id="11" name="Rectangle 10"/>
          <p:cNvSpPr/>
          <p:nvPr/>
        </p:nvSpPr>
        <p:spPr>
          <a:xfrm>
            <a:off x="4355976" y="5013176"/>
            <a:ext cx="4572000" cy="923330"/>
          </a:xfrm>
          <a:prstGeom prst="rect">
            <a:avLst/>
          </a:prstGeom>
        </p:spPr>
        <p:txBody>
          <a:bodyPr>
            <a:spAutoFit/>
          </a:bodyPr>
          <a:lstStyle/>
          <a:p>
            <a:r>
              <a:rPr lang="en-GB" u="sng" dirty="0" smtClean="0"/>
              <a:t>Source</a:t>
            </a:r>
            <a:r>
              <a:rPr lang="en-GB" dirty="0" smtClean="0"/>
              <a:t>: Bowers, B. (1998), </a:t>
            </a:r>
            <a:r>
              <a:rPr lang="en-GB" i="1" dirty="0" smtClean="0"/>
              <a:t>Lengthening the day: A History of Lighting Technology</a:t>
            </a:r>
            <a:r>
              <a:rPr lang="en-GB" dirty="0" smtClean="0"/>
              <a:t>, Oxford University Press.</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28"/>
            <a:ext cx="7668344" cy="1124316"/>
          </a:xfrm>
        </p:spPr>
        <p:txBody>
          <a:bodyPr/>
          <a:lstStyle/>
          <a:p>
            <a:r>
              <a:rPr lang="en-GB" dirty="0" smtClean="0"/>
              <a:t>The social aspects of past lighting transitions</a:t>
            </a:r>
            <a:endParaRPr lang="en-GB" dirty="0"/>
          </a:p>
        </p:txBody>
      </p:sp>
      <p:sp>
        <p:nvSpPr>
          <p:cNvPr id="3" name="Espace réservé du contenu 2"/>
          <p:cNvSpPr>
            <a:spLocks noGrp="1"/>
          </p:cNvSpPr>
          <p:nvPr>
            <p:ph idx="1"/>
          </p:nvPr>
        </p:nvSpPr>
        <p:spPr>
          <a:xfrm>
            <a:off x="971600" y="1412777"/>
            <a:ext cx="7211144" cy="504056"/>
          </a:xfrm>
        </p:spPr>
        <p:txBody>
          <a:bodyPr/>
          <a:lstStyle/>
          <a:p>
            <a:pPr algn="ctr">
              <a:buNone/>
            </a:pPr>
            <a:r>
              <a:rPr lang="en-GB" b="0" dirty="0" smtClean="0"/>
              <a:t>“Link boys”</a:t>
            </a:r>
            <a:endParaRPr lang="en-GB"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28</a:t>
            </a:fld>
            <a:endParaRPr lang="fr-FR"/>
          </a:p>
        </p:txBody>
      </p:sp>
      <p:sp>
        <p:nvSpPr>
          <p:cNvPr id="7"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pic>
        <p:nvPicPr>
          <p:cNvPr id="3074" name="Image 13" descr="https://baldwinhamey.files.wordpress.com/2013/02/linkboy.jpg"/>
          <p:cNvPicPr>
            <a:picLocks noChangeAspect="1" noChangeArrowheads="1"/>
          </p:cNvPicPr>
          <p:nvPr/>
        </p:nvPicPr>
        <p:blipFill>
          <a:blip r:embed="rId2" cstate="email"/>
          <a:srcRect/>
          <a:stretch>
            <a:fillRect/>
          </a:stretch>
        </p:blipFill>
        <p:spPr bwMode="auto">
          <a:xfrm>
            <a:off x="179512" y="2132856"/>
            <a:ext cx="4176464" cy="3939896"/>
          </a:xfrm>
          <a:prstGeom prst="rect">
            <a:avLst/>
          </a:prstGeom>
          <a:noFill/>
        </p:spPr>
      </p:pic>
      <p:pic>
        <p:nvPicPr>
          <p:cNvPr id="3073" name="Image 16" descr="https://janeaustensworld.files.wordpress.com/2012/04/link-boy-1827.jpg"/>
          <p:cNvPicPr>
            <a:picLocks noChangeAspect="1" noChangeArrowheads="1"/>
          </p:cNvPicPr>
          <p:nvPr/>
        </p:nvPicPr>
        <p:blipFill>
          <a:blip r:embed="rId3" cstate="email"/>
          <a:srcRect/>
          <a:stretch>
            <a:fillRect/>
          </a:stretch>
        </p:blipFill>
        <p:spPr bwMode="auto">
          <a:xfrm>
            <a:off x="4572000" y="2132856"/>
            <a:ext cx="4406156" cy="2664296"/>
          </a:xfrm>
          <a:prstGeom prst="rect">
            <a:avLst/>
          </a:prstGeom>
          <a:noFill/>
        </p:spPr>
      </p:pic>
      <p:sp>
        <p:nvSpPr>
          <p:cNvPr id="3076" name="Rectangle 4"/>
          <p:cNvSpPr>
            <a:spLocks noChangeArrowheads="1"/>
          </p:cNvSpPr>
          <p:nvPr/>
        </p:nvSpPr>
        <p:spPr bwMode="auto">
          <a:xfrm>
            <a:off x="0" y="25987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4572000" y="5589240"/>
            <a:ext cx="4572000" cy="461665"/>
          </a:xfrm>
          <a:prstGeom prst="rect">
            <a:avLst/>
          </a:prstGeom>
        </p:spPr>
        <p:txBody>
          <a:bodyPr>
            <a:spAutoFit/>
          </a:bodyPr>
          <a:lstStyle/>
          <a:p>
            <a:r>
              <a:rPr lang="en-GB" sz="1200" u="sng" dirty="0" smtClean="0"/>
              <a:t>Source</a:t>
            </a:r>
            <a:r>
              <a:rPr lang="en-GB" sz="1200" dirty="0" smtClean="0"/>
              <a:t>: </a:t>
            </a:r>
            <a:r>
              <a:rPr lang="en-GB" sz="1200" u="sng" dirty="0" smtClean="0">
                <a:hlinkClick r:id="rId4"/>
              </a:rPr>
              <a:t>https://janeaustensworld.wordpress.com/2012/04/25/the-difficulties-of-travel-and-transportation-in-early-19th-c-britain/</a:t>
            </a:r>
            <a:r>
              <a:rPr lang="en-GB" sz="1200" dirty="0" smtClean="0"/>
              <a:t> </a:t>
            </a:r>
            <a:endParaRPr lang="en-GB"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dirty="0" smtClean="0">
                <a:solidFill>
                  <a:schemeClr val="tx1"/>
                </a:solidFill>
              </a:rPr>
              <a:t>Lighting and socialising in the 19</a:t>
            </a:r>
            <a:r>
              <a:rPr lang="en-GB" sz="2400" baseline="30000" dirty="0" smtClean="0">
                <a:solidFill>
                  <a:schemeClr val="tx1"/>
                </a:solidFill>
              </a:rPr>
              <a:t>th</a:t>
            </a:r>
            <a:r>
              <a:rPr lang="en-GB" sz="2400" dirty="0" smtClean="0">
                <a:solidFill>
                  <a:schemeClr val="tx1"/>
                </a:solidFill>
              </a:rPr>
              <a:t> c.</a:t>
            </a:r>
            <a:endParaRPr lang="en-GB" sz="2400"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29</a:t>
            </a:fld>
            <a:endParaRPr lang="fr-FR"/>
          </a:p>
        </p:txBody>
      </p:sp>
      <p:pic>
        <p:nvPicPr>
          <p:cNvPr id="82946" name="Picture 2"/>
          <p:cNvPicPr>
            <a:picLocks noGrp="1" noChangeAspect="1" noChangeArrowheads="1"/>
          </p:cNvPicPr>
          <p:nvPr>
            <p:ph idx="1"/>
          </p:nvPr>
        </p:nvPicPr>
        <p:blipFill>
          <a:blip r:embed="rId2" cstate="email"/>
          <a:srcRect/>
          <a:stretch>
            <a:fillRect/>
          </a:stretch>
        </p:blipFill>
        <p:spPr bwMode="auto">
          <a:xfrm>
            <a:off x="2195736" y="1340768"/>
            <a:ext cx="3672408" cy="4754321"/>
          </a:xfrm>
          <a:prstGeom prst="rect">
            <a:avLst/>
          </a:prstGeom>
          <a:noFill/>
          <a:ln w="9525">
            <a:noFill/>
            <a:miter lim="800000"/>
            <a:headEnd/>
            <a:tailEnd/>
          </a:ln>
        </p:spPr>
      </p:pic>
      <p:sp>
        <p:nvSpPr>
          <p:cNvPr id="8"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9"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46A7B77-6EDB-4625-ACAA-58255332BCFF}" type="datetime1">
              <a:rPr lang="fr-FR" smtClean="0"/>
              <a:pPr/>
              <a:t>09/06/2016</a:t>
            </a:fld>
            <a:endParaRPr lang="fr-FR"/>
          </a:p>
        </p:txBody>
      </p:sp>
      <p:sp>
        <p:nvSpPr>
          <p:cNvPr id="5" name="Espace réservé du pied de page 4"/>
          <p:cNvSpPr>
            <a:spLocks noGrp="1"/>
          </p:cNvSpPr>
          <p:nvPr>
            <p:ph type="ftr" sz="quarter" idx="11"/>
          </p:nvPr>
        </p:nvSpPr>
        <p:spPr/>
        <p:txBody>
          <a:bodyPr/>
          <a:lstStyle/>
          <a:p>
            <a:pPr algn="r"/>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a:t>
            </a:fld>
            <a:endParaRPr lang="fr-FR"/>
          </a:p>
        </p:txBody>
      </p:sp>
      <p:pic>
        <p:nvPicPr>
          <p:cNvPr id="60418" name="Picture 2"/>
          <p:cNvPicPr>
            <a:picLocks noChangeAspect="1" noChangeArrowheads="1"/>
          </p:cNvPicPr>
          <p:nvPr/>
        </p:nvPicPr>
        <p:blipFill>
          <a:blip r:embed="rId2" cstate="email"/>
          <a:srcRect/>
          <a:stretch>
            <a:fillRect/>
          </a:stretch>
        </p:blipFill>
        <p:spPr bwMode="auto">
          <a:xfrm>
            <a:off x="0" y="548680"/>
            <a:ext cx="9157330" cy="5085184"/>
          </a:xfrm>
          <a:prstGeom prst="rect">
            <a:avLst/>
          </a:prstGeom>
          <a:noFill/>
          <a:ln w="9525">
            <a:noFill/>
            <a:miter lim="800000"/>
            <a:headEnd/>
            <a:tailEnd/>
          </a:ln>
        </p:spPr>
      </p:pic>
      <p:sp>
        <p:nvSpPr>
          <p:cNvPr id="7" name="Rectangle 6"/>
          <p:cNvSpPr/>
          <p:nvPr/>
        </p:nvSpPr>
        <p:spPr>
          <a:xfrm>
            <a:off x="0" y="1844824"/>
            <a:ext cx="914400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Two main categories of lighting</a:t>
            </a:r>
            <a:endParaRPr lang="en-GB"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30</a:t>
            </a:fld>
            <a:endParaRPr lang="fr-FR"/>
          </a:p>
        </p:txBody>
      </p:sp>
      <p:pic>
        <p:nvPicPr>
          <p:cNvPr id="7" name="Espace réservé du contenu 6"/>
          <p:cNvPicPr>
            <a:picLocks noGrp="1"/>
          </p:cNvPicPr>
          <p:nvPr>
            <p:ph idx="1"/>
          </p:nvPr>
        </p:nvPicPr>
        <p:blipFill>
          <a:blip r:embed="rId2" cstate="email"/>
          <a:srcRect/>
          <a:stretch>
            <a:fillRect/>
          </a:stretch>
        </p:blipFill>
        <p:spPr bwMode="auto">
          <a:xfrm>
            <a:off x="539552" y="1484784"/>
            <a:ext cx="6031364" cy="4484687"/>
          </a:xfrm>
          <a:prstGeom prst="rect">
            <a:avLst/>
          </a:prstGeom>
          <a:noFill/>
          <a:ln w="9525">
            <a:noFill/>
            <a:miter lim="800000"/>
            <a:headEnd/>
            <a:tailEnd/>
          </a:ln>
        </p:spPr>
      </p:pic>
      <p:sp>
        <p:nvSpPr>
          <p:cNvPr id="8" name="ZoneTexte 7"/>
          <p:cNvSpPr txBox="1"/>
          <p:nvPr/>
        </p:nvSpPr>
        <p:spPr>
          <a:xfrm>
            <a:off x="6876256" y="1196752"/>
            <a:ext cx="2123728" cy="2862322"/>
          </a:xfrm>
          <a:prstGeom prst="rect">
            <a:avLst/>
          </a:prstGeom>
          <a:noFill/>
        </p:spPr>
        <p:txBody>
          <a:bodyPr wrap="square" rtlCol="0">
            <a:spAutoFit/>
          </a:bodyPr>
          <a:lstStyle/>
          <a:p>
            <a:pPr algn="ctr">
              <a:lnSpc>
                <a:spcPct val="150000"/>
              </a:lnSpc>
            </a:pPr>
            <a:r>
              <a:rPr lang="en-GB" sz="2400" dirty="0" smtClean="0">
                <a:solidFill>
                  <a:srgbClr val="0070C0"/>
                </a:solidFill>
              </a:rPr>
              <a:t>What are the social aspects of their ecological transition?</a:t>
            </a:r>
            <a:endParaRPr lang="en-GB" sz="2400" dirty="0">
              <a:solidFill>
                <a:srgbClr val="0070C0"/>
              </a:solidFill>
            </a:endParaRPr>
          </a:p>
        </p:txBody>
      </p:sp>
      <p:sp>
        <p:nvSpPr>
          <p:cNvPr id="10"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28"/>
            <a:ext cx="7211144" cy="1196324"/>
          </a:xfrm>
        </p:spPr>
        <p:txBody>
          <a:bodyPr>
            <a:normAutofit/>
          </a:bodyPr>
          <a:lstStyle/>
          <a:p>
            <a:r>
              <a:rPr lang="en-GB" sz="2400" dirty="0" smtClean="0">
                <a:solidFill>
                  <a:srgbClr val="FF0000"/>
                </a:solidFill>
              </a:rPr>
              <a:t>Flame-based light</a:t>
            </a:r>
            <a:r>
              <a:rPr lang="en-GB" sz="2400" dirty="0" smtClean="0">
                <a:solidFill>
                  <a:schemeClr val="tx1"/>
                </a:solidFill>
              </a:rPr>
              <a:t>: carbon compounds are heated, become incandescent.</a:t>
            </a:r>
            <a:endParaRPr lang="en-GB" sz="2400"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31</a:t>
            </a:fld>
            <a:endParaRPr lang="fr-FR"/>
          </a:p>
        </p:txBody>
      </p:sp>
      <p:pic>
        <p:nvPicPr>
          <p:cNvPr id="7" name="Espace réservé du contenu 6" descr="http://images.worthpoint.com/files/harlowp/auctionimages/7872/3460/7872_3460_26E0VLLI3.jpg"/>
          <p:cNvPicPr>
            <a:picLocks noGrp="1"/>
          </p:cNvPicPr>
          <p:nvPr>
            <p:ph idx="1"/>
          </p:nvPr>
        </p:nvPicPr>
        <p:blipFill>
          <a:blip r:embed="rId2" cstate="email"/>
          <a:srcRect/>
          <a:stretch>
            <a:fillRect/>
          </a:stretch>
        </p:blipFill>
        <p:spPr bwMode="auto">
          <a:xfrm>
            <a:off x="323528" y="1700808"/>
            <a:ext cx="2808312" cy="3240360"/>
          </a:xfrm>
          <a:prstGeom prst="rect">
            <a:avLst/>
          </a:prstGeom>
          <a:noFill/>
          <a:ln w="9525">
            <a:noFill/>
            <a:miter lim="800000"/>
            <a:headEnd/>
            <a:tailEnd/>
          </a:ln>
        </p:spPr>
      </p:pic>
      <p:sp>
        <p:nvSpPr>
          <p:cNvPr id="8" name="Rectangle 7"/>
          <p:cNvSpPr/>
          <p:nvPr/>
        </p:nvSpPr>
        <p:spPr>
          <a:xfrm>
            <a:off x="539552" y="5013176"/>
            <a:ext cx="2544286" cy="369332"/>
          </a:xfrm>
          <a:prstGeom prst="rect">
            <a:avLst/>
          </a:prstGeom>
        </p:spPr>
        <p:txBody>
          <a:bodyPr wrap="none">
            <a:spAutoFit/>
          </a:bodyPr>
          <a:lstStyle/>
          <a:p>
            <a:r>
              <a:rPr lang="en-GB" dirty="0" smtClean="0"/>
              <a:t>Scottish </a:t>
            </a:r>
            <a:r>
              <a:rPr lang="en-GB" dirty="0" err="1" smtClean="0"/>
              <a:t>crusie</a:t>
            </a:r>
            <a:r>
              <a:rPr lang="en-GB" dirty="0" smtClean="0"/>
              <a:t> oil lamp</a:t>
            </a:r>
            <a:endParaRPr lang="en-GB" dirty="0"/>
          </a:p>
        </p:txBody>
      </p:sp>
      <p:sp>
        <p:nvSpPr>
          <p:cNvPr id="14" name="ZoneTexte 13"/>
          <p:cNvSpPr txBox="1"/>
          <p:nvPr/>
        </p:nvSpPr>
        <p:spPr>
          <a:xfrm>
            <a:off x="3563888" y="1916832"/>
            <a:ext cx="5400600" cy="2308324"/>
          </a:xfrm>
          <a:prstGeom prst="rect">
            <a:avLst/>
          </a:prstGeom>
          <a:noFill/>
        </p:spPr>
        <p:txBody>
          <a:bodyPr wrap="square" rtlCol="0">
            <a:spAutoFit/>
          </a:bodyPr>
          <a:lstStyle/>
          <a:p>
            <a:pPr lvl="0"/>
            <a:r>
              <a:rPr lang="en-GB" b="1" dirty="0" smtClean="0"/>
              <a:t>Examples of lighting fuels:</a:t>
            </a:r>
          </a:p>
          <a:p>
            <a:pPr lvl="0"/>
            <a:endParaRPr lang="en-GB" dirty="0" smtClean="0"/>
          </a:p>
          <a:p>
            <a:pPr marL="182563" lvl="0" indent="-182563">
              <a:lnSpc>
                <a:spcPct val="150000"/>
              </a:lnSpc>
              <a:buFont typeface="Arial" pitchFamily="34" charset="0"/>
              <a:buChar char="•"/>
            </a:pPr>
            <a:r>
              <a:rPr lang="en-GB" dirty="0" smtClean="0"/>
              <a:t>Spermaceti</a:t>
            </a:r>
          </a:p>
          <a:p>
            <a:pPr marL="182563" lvl="0" indent="-182563">
              <a:lnSpc>
                <a:spcPct val="150000"/>
              </a:lnSpc>
              <a:buFont typeface="Arial" pitchFamily="34" charset="0"/>
              <a:buChar char="•"/>
            </a:pPr>
            <a:r>
              <a:rPr lang="en-GB" dirty="0" smtClean="0"/>
              <a:t>Stearine</a:t>
            </a:r>
          </a:p>
          <a:p>
            <a:pPr marL="182563" lvl="0" indent="-182563">
              <a:lnSpc>
                <a:spcPct val="150000"/>
              </a:lnSpc>
              <a:buFont typeface="Arial" pitchFamily="34" charset="0"/>
              <a:buChar char="•"/>
            </a:pPr>
            <a:r>
              <a:rPr lang="en-GB" dirty="0" smtClean="0"/>
              <a:t>Beeswax</a:t>
            </a:r>
            <a:endParaRPr lang="fr-FR" dirty="0" smtClean="0"/>
          </a:p>
          <a:p>
            <a:pPr marL="182563" lvl="0" indent="-182563">
              <a:lnSpc>
                <a:spcPct val="150000"/>
              </a:lnSpc>
              <a:buFont typeface="Arial" pitchFamily="34" charset="0"/>
              <a:buChar char="•"/>
            </a:pPr>
            <a:r>
              <a:rPr lang="en-GB" dirty="0" smtClean="0"/>
              <a:t>Tallow</a:t>
            </a:r>
            <a:endParaRPr lang="en-GB" dirty="0"/>
          </a:p>
        </p:txBody>
      </p:sp>
      <p:pic>
        <p:nvPicPr>
          <p:cNvPr id="15" name="Image 14" descr="https://encrypted-tbn2.gstatic.com/images?q=tbn:ANd9GcR43ORJmdpLWMhP1XzOfu3h09QHqsUnevfUc_6ndpqtHHD8cjC3_w"/>
          <p:cNvPicPr/>
          <p:nvPr/>
        </p:nvPicPr>
        <p:blipFill>
          <a:blip r:embed="rId3" cstate="email"/>
          <a:srcRect/>
          <a:stretch>
            <a:fillRect/>
          </a:stretch>
        </p:blipFill>
        <p:spPr bwMode="auto">
          <a:xfrm>
            <a:off x="6444208" y="2348880"/>
            <a:ext cx="2448272" cy="1368152"/>
          </a:xfrm>
          <a:prstGeom prst="rect">
            <a:avLst/>
          </a:prstGeom>
          <a:noFill/>
          <a:ln w="9525">
            <a:noFill/>
            <a:miter lim="800000"/>
            <a:headEnd/>
            <a:tailEnd/>
          </a:ln>
        </p:spPr>
      </p:pic>
      <p:pic>
        <p:nvPicPr>
          <p:cNvPr id="16" name="Image 15" descr="http://www.nealauction.com/archive/0212/lot/lottext/images/0089_1a.jpg"/>
          <p:cNvPicPr/>
          <p:nvPr/>
        </p:nvPicPr>
        <p:blipFill>
          <a:blip r:embed="rId4" cstate="email"/>
          <a:srcRect/>
          <a:stretch>
            <a:fillRect/>
          </a:stretch>
        </p:blipFill>
        <p:spPr bwMode="auto">
          <a:xfrm>
            <a:off x="5004048" y="4221088"/>
            <a:ext cx="1254378" cy="1881567"/>
          </a:xfrm>
          <a:prstGeom prst="rect">
            <a:avLst/>
          </a:prstGeom>
          <a:noFill/>
          <a:ln w="9525">
            <a:noFill/>
            <a:miter lim="800000"/>
            <a:headEnd/>
            <a:tailEnd/>
          </a:ln>
        </p:spPr>
      </p:pic>
      <p:sp>
        <p:nvSpPr>
          <p:cNvPr id="17" name="Rectangle 16"/>
          <p:cNvSpPr/>
          <p:nvPr/>
        </p:nvSpPr>
        <p:spPr>
          <a:xfrm>
            <a:off x="6372200" y="5301208"/>
            <a:ext cx="2089033" cy="261610"/>
          </a:xfrm>
          <a:prstGeom prst="rect">
            <a:avLst/>
          </a:prstGeom>
        </p:spPr>
        <p:txBody>
          <a:bodyPr wrap="none">
            <a:spAutoFit/>
          </a:bodyPr>
          <a:lstStyle/>
          <a:p>
            <a:r>
              <a:rPr lang="en-GB" sz="1100" dirty="0" smtClean="0"/>
              <a:t>smoke bells for candle holders</a:t>
            </a:r>
            <a:endParaRPr lang="en-GB" sz="1100" dirty="0"/>
          </a:p>
        </p:txBody>
      </p:sp>
      <p:sp>
        <p:nvSpPr>
          <p:cNvPr id="13"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Argand lamp (1780)</a:t>
            </a:r>
            <a:endParaRPr lang="en-GB"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32</a:t>
            </a:fld>
            <a:endParaRPr lang="fr-FR"/>
          </a:p>
        </p:txBody>
      </p:sp>
      <p:pic>
        <p:nvPicPr>
          <p:cNvPr id="7" name="Espace réservé du contenu 6" descr="https://upload.wikimedia.org/wikipedia/commons/b/ba/James_Peale_by_Charles_Wilson_Peale.jpg"/>
          <p:cNvPicPr>
            <a:picLocks noGrp="1"/>
          </p:cNvPicPr>
          <p:nvPr>
            <p:ph idx="1"/>
          </p:nvPr>
        </p:nvPicPr>
        <p:blipFill>
          <a:blip r:embed="rId2" cstate="email"/>
          <a:srcRect/>
          <a:stretch>
            <a:fillRect/>
          </a:stretch>
        </p:blipFill>
        <p:spPr bwMode="auto">
          <a:xfrm>
            <a:off x="1043608" y="1628800"/>
            <a:ext cx="3492500" cy="4038600"/>
          </a:xfrm>
          <a:prstGeom prst="rect">
            <a:avLst/>
          </a:prstGeom>
          <a:noFill/>
          <a:ln w="9525">
            <a:noFill/>
            <a:miter lim="800000"/>
            <a:headEnd/>
            <a:tailEnd/>
          </a:ln>
        </p:spPr>
      </p:pic>
      <p:sp>
        <p:nvSpPr>
          <p:cNvPr id="8" name="Rectangle 7"/>
          <p:cNvSpPr/>
          <p:nvPr/>
        </p:nvSpPr>
        <p:spPr>
          <a:xfrm>
            <a:off x="5220072" y="1556792"/>
            <a:ext cx="3491880" cy="4247317"/>
          </a:xfrm>
          <a:prstGeom prst="rect">
            <a:avLst/>
          </a:prstGeom>
        </p:spPr>
        <p:txBody>
          <a:bodyPr wrap="square">
            <a:spAutoFit/>
          </a:bodyPr>
          <a:lstStyle/>
          <a:p>
            <a:pPr marL="182563" indent="-182563">
              <a:lnSpc>
                <a:spcPct val="150000"/>
              </a:lnSpc>
            </a:pPr>
            <a:r>
              <a:rPr lang="en-GB" b="1" dirty="0" smtClean="0"/>
              <a:t>An eco-innovation?</a:t>
            </a:r>
          </a:p>
          <a:p>
            <a:pPr marL="182563" indent="-182563">
              <a:lnSpc>
                <a:spcPct val="150000"/>
              </a:lnSpc>
              <a:buFont typeface="Arial" pitchFamily="34" charset="0"/>
              <a:buChar char="•"/>
            </a:pPr>
            <a:r>
              <a:rPr lang="en-GB" dirty="0" smtClean="0"/>
              <a:t>Improvement in brightness,</a:t>
            </a:r>
          </a:p>
          <a:p>
            <a:pPr marL="182563" indent="-182563">
              <a:lnSpc>
                <a:spcPct val="150000"/>
              </a:lnSpc>
              <a:buFont typeface="Arial" pitchFamily="34" charset="0"/>
              <a:buChar char="•"/>
            </a:pPr>
            <a:r>
              <a:rPr lang="en-GB" dirty="0" smtClean="0"/>
              <a:t>More complete combustion of the wick and oil.</a:t>
            </a:r>
          </a:p>
          <a:p>
            <a:pPr marL="182563" indent="-182563">
              <a:lnSpc>
                <a:spcPct val="150000"/>
              </a:lnSpc>
              <a:buFont typeface="Arial" pitchFamily="34" charset="0"/>
              <a:buChar char="•"/>
            </a:pPr>
            <a:endParaRPr lang="en-GB" dirty="0" smtClean="0"/>
          </a:p>
          <a:p>
            <a:pPr>
              <a:lnSpc>
                <a:spcPct val="150000"/>
              </a:lnSpc>
            </a:pPr>
            <a:r>
              <a:rPr lang="en-GB" b="1" dirty="0" smtClean="0"/>
              <a:t>Noticeable social aspect: </a:t>
            </a:r>
            <a:r>
              <a:rPr lang="en-GB" dirty="0" smtClean="0"/>
              <a:t>meets a social need for greater efficiency + comfort improvement + saving raw materials. </a:t>
            </a:r>
            <a:endParaRPr lang="en-GB" dirty="0"/>
          </a:p>
        </p:txBody>
      </p:sp>
      <p:sp>
        <p:nvSpPr>
          <p:cNvPr id="10"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dirty="0" smtClean="0">
                <a:solidFill>
                  <a:schemeClr val="tx1"/>
                </a:solidFill>
              </a:rPr>
              <a:t>The consequences of the diffusion of gas light</a:t>
            </a:r>
            <a:endParaRPr lang="en-GB" sz="2400" dirty="0">
              <a:solidFill>
                <a:schemeClr val="tx1"/>
              </a:solidFill>
            </a:endParaRPr>
          </a:p>
        </p:txBody>
      </p:sp>
      <p:sp>
        <p:nvSpPr>
          <p:cNvPr id="3" name="Espace réservé du contenu 2"/>
          <p:cNvSpPr>
            <a:spLocks noGrp="1"/>
          </p:cNvSpPr>
          <p:nvPr>
            <p:ph idx="1"/>
          </p:nvPr>
        </p:nvSpPr>
        <p:spPr>
          <a:xfrm>
            <a:off x="539552" y="1412776"/>
            <a:ext cx="7715200" cy="4752528"/>
          </a:xfrm>
        </p:spPr>
        <p:txBody>
          <a:bodyPr>
            <a:normAutofit lnSpcReduction="10000"/>
          </a:bodyPr>
          <a:lstStyle/>
          <a:p>
            <a:pPr>
              <a:lnSpc>
                <a:spcPct val="200000"/>
              </a:lnSpc>
            </a:pPr>
            <a:r>
              <a:rPr lang="en-US" b="0" dirty="0" smtClean="0"/>
              <a:t>Fast diffusion of street lighting </a:t>
            </a:r>
            <a:r>
              <a:rPr lang="en-US" b="0" dirty="0" smtClean="0">
                <a:sym typeface="Wingdings" pitchFamily="2" charset="2"/>
              </a:rPr>
              <a:t> electric lighting:</a:t>
            </a:r>
          </a:p>
          <a:p>
            <a:pPr lvl="1">
              <a:lnSpc>
                <a:spcPct val="200000"/>
              </a:lnSpc>
            </a:pPr>
            <a:r>
              <a:rPr lang="en-US" b="0" dirty="0" smtClean="0"/>
              <a:t>First public street lighting with gas: London 1807</a:t>
            </a:r>
          </a:p>
          <a:p>
            <a:pPr lvl="1">
              <a:lnSpc>
                <a:spcPct val="200000"/>
              </a:lnSpc>
            </a:pPr>
            <a:r>
              <a:rPr lang="en-US" b="0" dirty="0" smtClean="0"/>
              <a:t>1813: Westminster Bridge lit by gas</a:t>
            </a:r>
          </a:p>
          <a:p>
            <a:pPr lvl="1">
              <a:lnSpc>
                <a:spcPct val="200000"/>
              </a:lnSpc>
            </a:pPr>
            <a:r>
              <a:rPr lang="en-US" b="0" dirty="0" smtClean="0"/>
              <a:t>1820: 15 towns</a:t>
            </a:r>
          </a:p>
          <a:p>
            <a:pPr lvl="1">
              <a:lnSpc>
                <a:spcPct val="200000"/>
              </a:lnSpc>
            </a:pPr>
            <a:r>
              <a:rPr lang="en-US" b="0" dirty="0" smtClean="0"/>
              <a:t>1840: 200 towns</a:t>
            </a:r>
          </a:p>
          <a:p>
            <a:pPr lvl="1">
              <a:lnSpc>
                <a:spcPct val="200000"/>
              </a:lnSpc>
            </a:pPr>
            <a:r>
              <a:rPr lang="en-US" b="0" dirty="0" smtClean="0"/>
              <a:t>1849: 99% towns in Britain</a:t>
            </a:r>
          </a:p>
          <a:p>
            <a:pPr>
              <a:lnSpc>
                <a:spcPct val="200000"/>
              </a:lnSpc>
            </a:pPr>
            <a:r>
              <a:rPr lang="en-US" b="0" dirty="0" smtClean="0"/>
              <a:t>Ecological and social aspects of electric lighting?</a:t>
            </a:r>
          </a:p>
          <a:p>
            <a:pPr>
              <a:lnSpc>
                <a:spcPct val="200000"/>
              </a:lnSpc>
            </a:pPr>
            <a:endParaRPr lang="en-US"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33</a:t>
            </a:fld>
            <a:endParaRPr lang="fr-FR"/>
          </a:p>
        </p:txBody>
      </p:sp>
      <p:sp>
        <p:nvSpPr>
          <p:cNvPr id="8"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9"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rgbClr val="FFC000"/>
                </a:solidFill>
              </a:rPr>
              <a:t>Electricity-based light</a:t>
            </a:r>
            <a:endParaRPr lang="en-GB" dirty="0">
              <a:solidFill>
                <a:srgbClr val="FFC000"/>
              </a:solidFill>
            </a:endParaRPr>
          </a:p>
        </p:txBody>
      </p:sp>
      <p:sp>
        <p:nvSpPr>
          <p:cNvPr id="3" name="Espace réservé du contenu 2"/>
          <p:cNvSpPr>
            <a:spLocks noGrp="1"/>
          </p:cNvSpPr>
          <p:nvPr>
            <p:ph idx="1"/>
          </p:nvPr>
        </p:nvSpPr>
        <p:spPr>
          <a:xfrm>
            <a:off x="323528" y="1340768"/>
            <a:ext cx="8330302" cy="2232248"/>
          </a:xfrm>
        </p:spPr>
        <p:txBody>
          <a:bodyPr>
            <a:normAutofit/>
          </a:bodyPr>
          <a:lstStyle/>
          <a:p>
            <a:pPr lvl="0"/>
            <a:r>
              <a:rPr lang="en-GB" sz="2000" b="0" dirty="0" smtClean="0"/>
              <a:t>Humphrey Davy (</a:t>
            </a:r>
            <a:r>
              <a:rPr lang="en-GB" sz="2000" b="0" dirty="0" smtClean="0">
                <a:solidFill>
                  <a:srgbClr val="FFC000"/>
                </a:solidFill>
              </a:rPr>
              <a:t>1808</a:t>
            </a:r>
            <a:r>
              <a:rPr lang="en-GB" sz="2000" b="0" dirty="0" smtClean="0"/>
              <a:t>), demonstrated a large-scale arc: </a:t>
            </a:r>
            <a:r>
              <a:rPr lang="en-GB" sz="2000" dirty="0" smtClean="0">
                <a:solidFill>
                  <a:srgbClr val="FFC000"/>
                </a:solidFill>
              </a:rPr>
              <a:t>light without combustion</a:t>
            </a:r>
            <a:r>
              <a:rPr lang="en-GB" sz="2000" b="0" dirty="0" smtClean="0"/>
              <a:t>.</a:t>
            </a:r>
            <a:endParaRPr lang="fr-FR" sz="2000" b="0" dirty="0" smtClean="0"/>
          </a:p>
          <a:p>
            <a:pPr lvl="0"/>
            <a:r>
              <a:rPr lang="en-GB" sz="2000" b="0" dirty="0" smtClean="0"/>
              <a:t>1848: first public demo of an arc lamp in National Gallery, but batteries very expensive (SA barrier = electricity generation.</a:t>
            </a:r>
            <a:endParaRPr lang="fr-FR" sz="2000" b="0" dirty="0" smtClean="0"/>
          </a:p>
          <a:p>
            <a:pPr lvl="0"/>
            <a:r>
              <a:rPr lang="en-GB" sz="2000" b="0" dirty="0" smtClean="0"/>
              <a:t>But not very convenient for domestic lighting =&gt; </a:t>
            </a:r>
            <a:r>
              <a:rPr lang="en-GB" sz="2000" dirty="0" smtClean="0">
                <a:solidFill>
                  <a:srgbClr val="FFC000"/>
                </a:solidFill>
              </a:rPr>
              <a:t>lighting by incandescence</a:t>
            </a:r>
            <a:r>
              <a:rPr lang="en-GB" sz="2000" b="0" dirty="0" smtClean="0"/>
              <a:t>: first demo February 1879 by Joseph Swan.</a:t>
            </a:r>
            <a:endParaRPr lang="fr-FR" sz="2000" b="0" dirty="0" smtClean="0"/>
          </a:p>
          <a:p>
            <a:pPr>
              <a:buNone/>
            </a:pPr>
            <a:endParaRPr lang="en-GB" sz="2000"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34</a:t>
            </a:fld>
            <a:endParaRPr lang="fr-FR"/>
          </a:p>
        </p:txBody>
      </p:sp>
      <p:pic>
        <p:nvPicPr>
          <p:cNvPr id="7" name="Image 6" descr="http://www.rt17.hr/wp-content/uploads/Replica_of_Swan_lamp.jpg"/>
          <p:cNvPicPr/>
          <p:nvPr/>
        </p:nvPicPr>
        <p:blipFill>
          <a:blip r:embed="rId2" cstate="email"/>
          <a:srcRect/>
          <a:stretch>
            <a:fillRect/>
          </a:stretch>
        </p:blipFill>
        <p:spPr bwMode="auto">
          <a:xfrm>
            <a:off x="2411760" y="3573016"/>
            <a:ext cx="3384376" cy="2664296"/>
          </a:xfrm>
          <a:prstGeom prst="rect">
            <a:avLst/>
          </a:prstGeom>
          <a:noFill/>
          <a:ln w="9525">
            <a:noFill/>
            <a:miter lim="800000"/>
            <a:headEnd/>
            <a:tailEnd/>
          </a:ln>
        </p:spPr>
      </p:pic>
      <p:sp>
        <p:nvSpPr>
          <p:cNvPr id="9"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Electrification</a:t>
            </a:r>
            <a:r>
              <a:rPr lang="en-GB" b="0" dirty="0" smtClean="0">
                <a:solidFill>
                  <a:schemeClr val="tx1"/>
                </a:solidFill>
              </a:rPr>
              <a:t> (=&gt; IL, CFL, LED, …)</a:t>
            </a:r>
            <a:endParaRPr lang="en-GB" b="0" dirty="0">
              <a:solidFill>
                <a:schemeClr val="tx1"/>
              </a:solidFill>
            </a:endParaRPr>
          </a:p>
        </p:txBody>
      </p:sp>
      <p:sp>
        <p:nvSpPr>
          <p:cNvPr id="3" name="Espace réservé du contenu 2"/>
          <p:cNvSpPr>
            <a:spLocks noGrp="1"/>
          </p:cNvSpPr>
          <p:nvPr>
            <p:ph idx="1"/>
          </p:nvPr>
        </p:nvSpPr>
        <p:spPr>
          <a:xfrm>
            <a:off x="323528" y="1484784"/>
            <a:ext cx="8640960" cy="4557893"/>
          </a:xfrm>
        </p:spPr>
        <p:txBody>
          <a:bodyPr/>
          <a:lstStyle/>
          <a:p>
            <a:pPr>
              <a:lnSpc>
                <a:spcPct val="150000"/>
              </a:lnSpc>
              <a:buNone/>
            </a:pPr>
            <a:r>
              <a:rPr lang="en-GB" b="0" dirty="0" smtClean="0"/>
              <a:t>Result from the deployment of </a:t>
            </a:r>
            <a:r>
              <a:rPr lang="en-GB" b="0" dirty="0" smtClean="0">
                <a:solidFill>
                  <a:srgbClr val="FFC000"/>
                </a:solidFill>
              </a:rPr>
              <a:t>public infrastructures</a:t>
            </a:r>
          </a:p>
          <a:p>
            <a:pPr>
              <a:lnSpc>
                <a:spcPct val="150000"/>
              </a:lnSpc>
            </a:pPr>
            <a:r>
              <a:rPr lang="en-GB" b="0" dirty="0" smtClean="0"/>
              <a:t>1</a:t>
            </a:r>
            <a:r>
              <a:rPr lang="en-GB" b="0" baseline="30000" dirty="0" smtClean="0"/>
              <a:t>st</a:t>
            </a:r>
            <a:r>
              <a:rPr lang="en-GB" b="0" dirty="0" smtClean="0"/>
              <a:t> power station = water mill in 1881, then steam engines (1882)</a:t>
            </a:r>
          </a:p>
          <a:p>
            <a:pPr>
              <a:lnSpc>
                <a:spcPct val="150000"/>
              </a:lnSpc>
            </a:pPr>
            <a:r>
              <a:rPr lang="en-GB" b="0" dirty="0" smtClean="0"/>
              <a:t>Noticeable social aspects of electrical inventions:</a:t>
            </a:r>
          </a:p>
          <a:p>
            <a:pPr lvl="1">
              <a:lnSpc>
                <a:spcPct val="150000"/>
              </a:lnSpc>
            </a:pPr>
            <a:r>
              <a:rPr lang="en-GB" dirty="0" smtClean="0"/>
              <a:t>Use of the media for public relations: 1881 Paris international electrical exhibition: flattering papers in the press about Edison’s lamps (written by his staff)</a:t>
            </a:r>
          </a:p>
          <a:p>
            <a:pPr lvl="1">
              <a:lnSpc>
                <a:spcPct val="150000"/>
              </a:lnSpc>
            </a:pPr>
            <a:r>
              <a:rPr lang="en-GB" b="0" dirty="0" smtClean="0"/>
              <a:t>Creation of organisations which are the largest firms today</a:t>
            </a:r>
          </a:p>
          <a:p>
            <a:pPr lvl="1">
              <a:lnSpc>
                <a:spcPct val="150000"/>
              </a:lnSpc>
            </a:pPr>
            <a:r>
              <a:rPr lang="en-GB" dirty="0" smtClean="0"/>
              <a:t>1909: first newspaper campaign for an electrical product (Osram)</a:t>
            </a:r>
            <a:endParaRPr lang="fr-FR" dirty="0" smtClean="0"/>
          </a:p>
          <a:p>
            <a:pPr lvl="1">
              <a:lnSpc>
                <a:spcPct val="150000"/>
              </a:lnSpc>
            </a:pPr>
            <a:endParaRPr lang="en-GB" b="0" dirty="0" smtClean="0"/>
          </a:p>
          <a:p>
            <a:pPr lvl="1">
              <a:lnSpc>
                <a:spcPct val="150000"/>
              </a:lnSpc>
            </a:pPr>
            <a:endParaRPr lang="en-GB"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35</a:t>
            </a:fld>
            <a:endParaRPr lang="fr-FR"/>
          </a:p>
        </p:txBody>
      </p:sp>
      <p:sp>
        <p:nvSpPr>
          <p:cNvPr id="8"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9"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Ecological &amp; social issues?</a:t>
            </a:r>
            <a:endParaRPr lang="en-GB" dirty="0">
              <a:solidFill>
                <a:schemeClr val="tx1"/>
              </a:solidFill>
            </a:endParaRPr>
          </a:p>
        </p:txBody>
      </p:sp>
      <p:sp>
        <p:nvSpPr>
          <p:cNvPr id="3" name="Espace réservé du contenu 2"/>
          <p:cNvSpPr>
            <a:spLocks noGrp="1"/>
          </p:cNvSpPr>
          <p:nvPr>
            <p:ph idx="1"/>
          </p:nvPr>
        </p:nvSpPr>
        <p:spPr>
          <a:xfrm>
            <a:off x="395536" y="1556793"/>
            <a:ext cx="8640960" cy="4485884"/>
          </a:xfrm>
        </p:spPr>
        <p:txBody>
          <a:bodyPr>
            <a:normAutofit lnSpcReduction="10000"/>
          </a:bodyPr>
          <a:lstStyle/>
          <a:p>
            <a:pPr lvl="0">
              <a:lnSpc>
                <a:spcPct val="150000"/>
              </a:lnSpc>
            </a:pPr>
            <a:r>
              <a:rPr lang="en-GB" b="0" dirty="0" smtClean="0">
                <a:solidFill>
                  <a:srgbClr val="00B050"/>
                </a:solidFill>
              </a:rPr>
              <a:t>1913: gas in bulb =&gt; extension of lifetime + coiled filament</a:t>
            </a:r>
          </a:p>
          <a:p>
            <a:pPr lvl="0">
              <a:lnSpc>
                <a:spcPct val="150000"/>
              </a:lnSpc>
            </a:pPr>
            <a:endParaRPr lang="fr-FR" sz="900" b="0" dirty="0" smtClean="0">
              <a:solidFill>
                <a:srgbClr val="00B050"/>
              </a:solidFill>
            </a:endParaRPr>
          </a:p>
          <a:p>
            <a:pPr lvl="0">
              <a:lnSpc>
                <a:spcPct val="150000"/>
              </a:lnSpc>
            </a:pPr>
            <a:r>
              <a:rPr lang="en-GB" b="0" u="sng" dirty="0" smtClean="0">
                <a:solidFill>
                  <a:srgbClr val="FF0000"/>
                </a:solidFill>
              </a:rPr>
              <a:t>Phoebus cartel</a:t>
            </a:r>
            <a:r>
              <a:rPr lang="en-GB" b="0" dirty="0" smtClean="0">
                <a:solidFill>
                  <a:srgbClr val="FF0000"/>
                </a:solidFill>
              </a:rPr>
              <a:t> </a:t>
            </a:r>
            <a:r>
              <a:rPr lang="en-GB" b="0" dirty="0" smtClean="0"/>
              <a:t>: Osram, Philips, General Electric, … (</a:t>
            </a:r>
            <a:r>
              <a:rPr lang="en-GB" b="0" smtClean="0"/>
              <a:t>1924 to </a:t>
            </a:r>
            <a:r>
              <a:rPr lang="en-GB" b="0" dirty="0" smtClean="0"/>
              <a:t>1939) to control the manufacture and sale of light bulbs. Firms’ networks inhibit </a:t>
            </a:r>
            <a:r>
              <a:rPr lang="en-GB" b="0" smtClean="0"/>
              <a:t>ecological improvements.</a:t>
            </a:r>
            <a:endParaRPr lang="en-GB" b="0" dirty="0" smtClean="0"/>
          </a:p>
          <a:p>
            <a:pPr lvl="0">
              <a:lnSpc>
                <a:spcPct val="150000"/>
              </a:lnSpc>
            </a:pPr>
            <a:endParaRPr lang="fr-FR" sz="500" b="0" dirty="0" smtClean="0"/>
          </a:p>
          <a:p>
            <a:pPr lvl="0">
              <a:lnSpc>
                <a:spcPct val="150000"/>
              </a:lnSpc>
            </a:pPr>
            <a:r>
              <a:rPr lang="en-GB" b="0" dirty="0" smtClean="0">
                <a:solidFill>
                  <a:srgbClr val="00B050"/>
                </a:solidFill>
              </a:rPr>
              <a:t>1960: halogen lamp </a:t>
            </a:r>
            <a:r>
              <a:rPr lang="en-GB" b="0" dirty="0" smtClean="0">
                <a:sym typeface="Wingdings"/>
              </a:rPr>
              <a:t></a:t>
            </a:r>
            <a:r>
              <a:rPr lang="en-GB" b="0" dirty="0" smtClean="0"/>
              <a:t> 1990s with tungsten </a:t>
            </a:r>
            <a:r>
              <a:rPr lang="en-GB" b="0" u="sng" dirty="0" smtClean="0"/>
              <a:t>halogen lamps</a:t>
            </a:r>
            <a:r>
              <a:rPr lang="en-GB" b="0" dirty="0" smtClean="0"/>
              <a:t>  (longevity, brighter, more </a:t>
            </a:r>
            <a:r>
              <a:rPr lang="en-GB" b="0" smtClean="0"/>
              <a:t>efficient).</a:t>
            </a:r>
          </a:p>
          <a:p>
            <a:pPr lvl="0">
              <a:lnSpc>
                <a:spcPct val="150000"/>
              </a:lnSpc>
              <a:buNone/>
            </a:pPr>
            <a:endParaRPr lang="fr-FR" b="0" smtClean="0"/>
          </a:p>
          <a:p>
            <a:pPr lvl="0" algn="ctr">
              <a:lnSpc>
                <a:spcPct val="150000"/>
              </a:lnSpc>
              <a:buNone/>
            </a:pPr>
            <a:r>
              <a:rPr lang="fr-FR" smtClean="0">
                <a:solidFill>
                  <a:srgbClr val="660066"/>
                </a:solidFill>
              </a:rPr>
              <a:t>What drives energy savings in lighting nowdays?</a:t>
            </a:r>
            <a:endParaRPr lang="en-GB" dirty="0" smtClean="0">
              <a:solidFill>
                <a:srgbClr val="660066"/>
              </a:solidFill>
            </a:endParaRPr>
          </a:p>
          <a:p>
            <a:pPr lvl="0">
              <a:lnSpc>
                <a:spcPct val="150000"/>
              </a:lnSpc>
            </a:pPr>
            <a:endParaRPr lang="fr-FR" b="0" dirty="0" smtClean="0"/>
          </a:p>
          <a:p>
            <a:pPr>
              <a:lnSpc>
                <a:spcPct val="150000"/>
              </a:lnSpc>
            </a:pPr>
            <a:endParaRPr lang="en-GB" b="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36</a:t>
            </a:fld>
            <a:endParaRPr lang="fr-FR"/>
          </a:p>
        </p:txBody>
      </p:sp>
      <p:sp>
        <p:nvSpPr>
          <p:cNvPr id="8"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9"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Electricity consumption of lighting (USA)</a:t>
            </a:r>
            <a:endParaRPr lang="en-GB"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37</a:t>
            </a:fld>
            <a:endParaRPr lang="fr-FR"/>
          </a:p>
        </p:txBody>
      </p:sp>
      <p:pic>
        <p:nvPicPr>
          <p:cNvPr id="7" name="Espace réservé du contenu 6"/>
          <p:cNvPicPr>
            <a:picLocks noGrp="1"/>
          </p:cNvPicPr>
          <p:nvPr>
            <p:ph idx="1"/>
          </p:nvPr>
        </p:nvPicPr>
        <p:blipFill>
          <a:blip r:embed="rId2" cstate="email"/>
          <a:srcRect/>
          <a:stretch>
            <a:fillRect/>
          </a:stretch>
        </p:blipFill>
        <p:spPr bwMode="auto">
          <a:xfrm>
            <a:off x="971600" y="1196752"/>
            <a:ext cx="6696744" cy="4968552"/>
          </a:xfrm>
          <a:prstGeom prst="rect">
            <a:avLst/>
          </a:prstGeom>
          <a:noFill/>
          <a:ln w="9525">
            <a:noFill/>
            <a:miter lim="800000"/>
            <a:headEnd/>
            <a:tailEnd/>
          </a:ln>
        </p:spPr>
      </p:pic>
      <p:sp>
        <p:nvSpPr>
          <p:cNvPr id="9"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1" name="Rectangle 1"/>
          <p:cNvSpPr>
            <a:spLocks noChangeArrowheads="1"/>
          </p:cNvSpPr>
          <p:nvPr/>
        </p:nvSpPr>
        <p:spPr bwMode="auto">
          <a:xfrm rot="16200000">
            <a:off x="6199604" y="3095144"/>
            <a:ext cx="5634876" cy="2539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fr-FR" altLang="ja-JP" sz="1050" b="0" i="0" u="sng" strike="noStrike" cap="none" normalizeH="0" baseline="0" dirty="0" smtClean="0">
                <a:ln>
                  <a:noFill/>
                </a:ln>
                <a:solidFill>
                  <a:schemeClr val="tx1"/>
                </a:solidFill>
                <a:effectLst/>
                <a:latin typeface="Arial" pitchFamily="34" charset="0"/>
                <a:cs typeface="Arial" pitchFamily="34" charset="0"/>
              </a:rPr>
              <a:t>Source</a:t>
            </a:r>
            <a:r>
              <a:rPr kumimoji="0" lang="fr-FR" altLang="ja-JP" sz="1050" b="0" i="0" u="none" strike="noStrike" cap="none" normalizeH="0" baseline="0" dirty="0" smtClean="0">
                <a:ln>
                  <a:noFill/>
                </a:ln>
                <a:solidFill>
                  <a:schemeClr val="tx1"/>
                </a:solidFill>
                <a:effectLst/>
                <a:latin typeface="Arial" pitchFamily="34" charset="0"/>
                <a:cs typeface="Arial" pitchFamily="34" charset="0"/>
              </a:rPr>
              <a:t>: </a:t>
            </a:r>
            <a:r>
              <a:rPr lang="en-GB" altLang="ja-JP" sz="1050" dirty="0" smtClean="0">
                <a:latin typeface="Calibri" pitchFamily="34" charset="0"/>
                <a:ea typeface="MS Mincho" pitchFamily="49" charset="-128"/>
                <a:cs typeface="Arial" pitchFamily="34" charset="0"/>
                <a:hlinkClick r:id="rId3"/>
              </a:rPr>
              <a:t>http://apps1.eere.energy.gov/buildings/publications/pdfs/ssl/2010-lmc-final-jan-2012.pdf</a:t>
            </a:r>
            <a:r>
              <a:rPr lang="fr-FR" altLang="ja-JP" sz="300" dirty="0" smtClean="0">
                <a:latin typeface="Arial" pitchFamily="34" charset="0"/>
                <a:cs typeface="Arial" pitchFamily="34" charset="0"/>
              </a:rPr>
              <a:t> </a:t>
            </a:r>
            <a:endParaRPr lang="fr-FR" altLang="ja-JP" sz="1600" dirty="0" smtClean="0">
              <a:latin typeface="Arial" pitchFamily="34" charset="0"/>
              <a:cs typeface="Arial" pitchFamily="34" charset="0"/>
            </a:endParaRPr>
          </a:p>
        </p:txBody>
      </p:sp>
      <p:sp>
        <p:nvSpPr>
          <p:cNvPr id="13" name="ZoneTexte 12"/>
          <p:cNvSpPr txBox="1"/>
          <p:nvPr/>
        </p:nvSpPr>
        <p:spPr>
          <a:xfrm>
            <a:off x="0" y="0"/>
            <a:ext cx="4499992" cy="461665"/>
          </a:xfrm>
          <a:prstGeom prst="rect">
            <a:avLst/>
          </a:prstGeom>
          <a:noFill/>
        </p:spPr>
        <p:txBody>
          <a:bodyPr wrap="square" rtlCol="0">
            <a:spAutoFit/>
          </a:bodyPr>
          <a:lstStyle/>
          <a:p>
            <a:pPr algn="ctr"/>
            <a:r>
              <a:rPr lang="fr-FR" sz="2400" b="1" smtClean="0">
                <a:solidFill>
                  <a:srgbClr val="00B050"/>
                </a:solidFill>
              </a:rPr>
              <a:t>Technological innovation</a:t>
            </a:r>
            <a:endParaRPr lang="en-GB" sz="2400">
              <a:solidFill>
                <a:srgbClr val="00B05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Electricity consumption of lighting (USA)</a:t>
            </a:r>
            <a:endParaRPr lang="en-GB"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38</a:t>
            </a:fld>
            <a:endParaRPr lang="fr-FR"/>
          </a:p>
        </p:txBody>
      </p:sp>
      <p:pic>
        <p:nvPicPr>
          <p:cNvPr id="7" name="Espace réservé du contenu 6"/>
          <p:cNvPicPr>
            <a:picLocks noGrp="1"/>
          </p:cNvPicPr>
          <p:nvPr>
            <p:ph idx="1"/>
          </p:nvPr>
        </p:nvPicPr>
        <p:blipFill>
          <a:blip r:embed="rId2" cstate="email"/>
          <a:srcRect/>
          <a:stretch>
            <a:fillRect/>
          </a:stretch>
        </p:blipFill>
        <p:spPr bwMode="auto">
          <a:xfrm>
            <a:off x="827584" y="1628800"/>
            <a:ext cx="7084268" cy="4057645"/>
          </a:xfrm>
          <a:prstGeom prst="rect">
            <a:avLst/>
          </a:prstGeom>
          <a:noFill/>
          <a:ln w="9525">
            <a:noFill/>
            <a:miter lim="800000"/>
            <a:headEnd/>
            <a:tailEnd/>
          </a:ln>
        </p:spPr>
      </p:pic>
      <p:sp>
        <p:nvSpPr>
          <p:cNvPr id="9"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1" name="Rectangle 1"/>
          <p:cNvSpPr>
            <a:spLocks noChangeArrowheads="1"/>
          </p:cNvSpPr>
          <p:nvPr/>
        </p:nvSpPr>
        <p:spPr bwMode="auto">
          <a:xfrm>
            <a:off x="2267744" y="6021288"/>
            <a:ext cx="588654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fr-FR" altLang="ja-JP" sz="1100" b="0" i="0" u="sng" strike="noStrike" cap="none" normalizeH="0" baseline="0" dirty="0" smtClean="0">
                <a:ln>
                  <a:noFill/>
                </a:ln>
                <a:solidFill>
                  <a:schemeClr val="tx1"/>
                </a:solidFill>
                <a:effectLst/>
                <a:latin typeface="Arial" pitchFamily="34" charset="0"/>
                <a:cs typeface="Arial" pitchFamily="34" charset="0"/>
              </a:rPr>
              <a:t>Source</a:t>
            </a:r>
            <a:r>
              <a:rPr kumimoji="0" lang="fr-FR" altLang="ja-JP" sz="1100" b="0" i="0" u="none" strike="noStrike" cap="none" normalizeH="0" baseline="0" dirty="0" smtClean="0">
                <a:ln>
                  <a:noFill/>
                </a:ln>
                <a:solidFill>
                  <a:schemeClr val="tx1"/>
                </a:solidFill>
                <a:effectLst/>
                <a:latin typeface="Arial" pitchFamily="34" charset="0"/>
                <a:cs typeface="Arial" pitchFamily="34" charset="0"/>
              </a:rPr>
              <a:t>: </a:t>
            </a:r>
            <a:r>
              <a:rPr lang="en-GB" altLang="ja-JP" sz="1100" dirty="0" smtClean="0">
                <a:latin typeface="Calibri" pitchFamily="34" charset="0"/>
                <a:ea typeface="MS Mincho" pitchFamily="49" charset="-128"/>
                <a:cs typeface="Arial" pitchFamily="34" charset="0"/>
                <a:hlinkClick r:id="rId3"/>
              </a:rPr>
              <a:t>http://apps1.eere.energy.gov/buildings/publications/pdfs/ssl/2010-lmc-final-jan-2012.pdf</a:t>
            </a:r>
            <a:r>
              <a:rPr lang="fr-FR" altLang="ja-JP" sz="400" dirty="0" smtClean="0">
                <a:latin typeface="Arial" pitchFamily="34" charset="0"/>
                <a:cs typeface="Arial" pitchFamily="34" charset="0"/>
              </a:rPr>
              <a:t> </a:t>
            </a:r>
            <a:endParaRPr lang="fr-FR" altLang="ja-JP" dirty="0" smtClean="0">
              <a:latin typeface="Arial" pitchFamily="34" charset="0"/>
              <a:cs typeface="Arial" pitchFamily="34" charset="0"/>
            </a:endParaRPr>
          </a:p>
        </p:txBody>
      </p:sp>
      <p:sp>
        <p:nvSpPr>
          <p:cNvPr id="13" name="ZoneTexte 12"/>
          <p:cNvSpPr txBox="1"/>
          <p:nvPr/>
        </p:nvSpPr>
        <p:spPr>
          <a:xfrm>
            <a:off x="0" y="0"/>
            <a:ext cx="4499992" cy="461665"/>
          </a:xfrm>
          <a:prstGeom prst="rect">
            <a:avLst/>
          </a:prstGeom>
          <a:noFill/>
        </p:spPr>
        <p:txBody>
          <a:bodyPr wrap="square" rtlCol="0">
            <a:spAutoFit/>
          </a:bodyPr>
          <a:lstStyle/>
          <a:p>
            <a:pPr algn="ctr"/>
            <a:r>
              <a:rPr lang="fr-FR" sz="2400" b="1" smtClean="0">
                <a:solidFill>
                  <a:srgbClr val="00B050"/>
                </a:solidFill>
              </a:rPr>
              <a:t>Technological innovation</a:t>
            </a:r>
            <a:endParaRPr lang="en-GB" sz="2400">
              <a:solidFill>
                <a:srgbClr val="00B05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28"/>
            <a:ext cx="5472608" cy="1196324"/>
          </a:xfrm>
        </p:spPr>
        <p:txBody>
          <a:bodyPr>
            <a:normAutofit fontScale="90000"/>
          </a:bodyPr>
          <a:lstStyle/>
          <a:p>
            <a:r>
              <a:rPr lang="en-GB" dirty="0" smtClean="0">
                <a:solidFill>
                  <a:schemeClr val="tx1"/>
                </a:solidFill>
                <a:ea typeface="MS Mincho" pitchFamily="49" charset="-128"/>
                <a:cs typeface="Arial" pitchFamily="34" charset="0"/>
              </a:rPr>
              <a:t>Evolution of the energy consumed by street lighting in the USA</a:t>
            </a:r>
            <a:endParaRPr lang="en-GB"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39</a:t>
            </a:fld>
            <a:endParaRPr lang="fr-FR"/>
          </a:p>
        </p:txBody>
      </p:sp>
      <p:pic>
        <p:nvPicPr>
          <p:cNvPr id="7" name="Espace réservé du contenu 6"/>
          <p:cNvPicPr>
            <a:picLocks noGrp="1"/>
          </p:cNvPicPr>
          <p:nvPr>
            <p:ph idx="1"/>
          </p:nvPr>
        </p:nvPicPr>
        <p:blipFill>
          <a:blip r:embed="rId2" cstate="email"/>
          <a:srcRect/>
          <a:stretch>
            <a:fillRect/>
          </a:stretch>
        </p:blipFill>
        <p:spPr bwMode="auto">
          <a:xfrm>
            <a:off x="395536" y="1844824"/>
            <a:ext cx="8352928" cy="3168352"/>
          </a:xfrm>
          <a:prstGeom prst="rect">
            <a:avLst/>
          </a:prstGeom>
          <a:noFill/>
          <a:ln w="9525">
            <a:noFill/>
            <a:miter lim="800000"/>
            <a:headEnd/>
            <a:tailEnd/>
          </a:ln>
        </p:spPr>
      </p:pic>
      <p:sp>
        <p:nvSpPr>
          <p:cNvPr id="86017" name="Rectangle 1"/>
          <p:cNvSpPr>
            <a:spLocks noChangeArrowheads="1"/>
          </p:cNvSpPr>
          <p:nvPr/>
        </p:nvSpPr>
        <p:spPr bwMode="auto">
          <a:xfrm>
            <a:off x="2339752" y="6165304"/>
            <a:ext cx="588654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fr-FR" altLang="ja-JP" sz="1100" b="0" i="0" u="sng" strike="noStrike" cap="none" normalizeH="0" baseline="0" dirty="0" smtClean="0">
                <a:ln>
                  <a:noFill/>
                </a:ln>
                <a:solidFill>
                  <a:schemeClr val="tx1"/>
                </a:solidFill>
                <a:effectLst/>
                <a:latin typeface="Arial" pitchFamily="34" charset="0"/>
                <a:cs typeface="Arial" pitchFamily="34" charset="0"/>
              </a:rPr>
              <a:t>Source</a:t>
            </a:r>
            <a:r>
              <a:rPr kumimoji="0" lang="fr-FR" altLang="ja-JP" sz="1100" b="0" i="0" u="none" strike="noStrike" cap="none" normalizeH="0" baseline="0" dirty="0" smtClean="0">
                <a:ln>
                  <a:noFill/>
                </a:ln>
                <a:solidFill>
                  <a:schemeClr val="tx1"/>
                </a:solidFill>
                <a:effectLst/>
                <a:latin typeface="Arial" pitchFamily="34" charset="0"/>
                <a:cs typeface="Arial" pitchFamily="34" charset="0"/>
              </a:rPr>
              <a:t>: </a:t>
            </a:r>
            <a:r>
              <a:rPr lang="en-GB" altLang="ja-JP" sz="1100" dirty="0" smtClean="0">
                <a:latin typeface="Calibri" pitchFamily="34" charset="0"/>
                <a:ea typeface="MS Mincho" pitchFamily="49" charset="-128"/>
                <a:cs typeface="Arial" pitchFamily="34" charset="0"/>
                <a:hlinkClick r:id="rId3"/>
              </a:rPr>
              <a:t>http://apps1.eere.energy.gov/buildings/publications/pdfs/ssl/2010-lmc-final-jan-2012.pdf</a:t>
            </a:r>
            <a:r>
              <a:rPr lang="en-GB" altLang="ja-JP" sz="1100" dirty="0" smtClean="0">
                <a:latin typeface="Calibri" pitchFamily="34" charset="0"/>
                <a:ea typeface="MS Mincho" pitchFamily="49" charset="-128"/>
                <a:cs typeface="Arial" pitchFamily="34" charset="0"/>
              </a:rPr>
              <a:t>.</a:t>
            </a:r>
            <a:r>
              <a:rPr lang="fr-FR" altLang="ja-JP" sz="400" dirty="0" smtClean="0">
                <a:latin typeface="Arial" pitchFamily="34" charset="0"/>
                <a:cs typeface="Arial" pitchFamily="34" charset="0"/>
              </a:rPr>
              <a:t> </a:t>
            </a:r>
            <a:endParaRPr lang="fr-FR" altLang="ja-JP" dirty="0" smtClean="0">
              <a:latin typeface="Arial" pitchFamily="34" charset="0"/>
              <a:cs typeface="Arial" pitchFamily="34" charset="0"/>
            </a:endParaRPr>
          </a:p>
        </p:txBody>
      </p:sp>
      <p:sp>
        <p:nvSpPr>
          <p:cNvPr id="9"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cxnSp>
        <p:nvCxnSpPr>
          <p:cNvPr id="12" name="Connecteur droit avec flèche 11"/>
          <p:cNvCxnSpPr/>
          <p:nvPr/>
        </p:nvCxnSpPr>
        <p:spPr>
          <a:xfrm flipV="1">
            <a:off x="1835696" y="5085184"/>
            <a:ext cx="1224136"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3707904" y="5085184"/>
            <a:ext cx="1080120" cy="7200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339752" y="5445224"/>
            <a:ext cx="648072" cy="276999"/>
          </a:xfrm>
          <a:prstGeom prst="rect">
            <a:avLst/>
          </a:prstGeom>
          <a:noFill/>
        </p:spPr>
        <p:txBody>
          <a:bodyPr wrap="square" rtlCol="0">
            <a:spAutoFit/>
          </a:bodyPr>
          <a:lstStyle/>
          <a:p>
            <a:r>
              <a:rPr lang="en-US" sz="1200" dirty="0" smtClean="0">
                <a:solidFill>
                  <a:srgbClr val="FF0000"/>
                </a:solidFill>
              </a:rPr>
              <a:t>+18%</a:t>
            </a:r>
            <a:endParaRPr lang="en-US" sz="1200" dirty="0">
              <a:solidFill>
                <a:srgbClr val="FF0000"/>
              </a:solidFill>
            </a:endParaRPr>
          </a:p>
        </p:txBody>
      </p:sp>
      <p:sp>
        <p:nvSpPr>
          <p:cNvPr id="19" name="ZoneTexte 18"/>
          <p:cNvSpPr txBox="1"/>
          <p:nvPr/>
        </p:nvSpPr>
        <p:spPr>
          <a:xfrm>
            <a:off x="3923928" y="5229200"/>
            <a:ext cx="648072" cy="276999"/>
          </a:xfrm>
          <a:prstGeom prst="rect">
            <a:avLst/>
          </a:prstGeom>
          <a:noFill/>
        </p:spPr>
        <p:txBody>
          <a:bodyPr wrap="square" rtlCol="0">
            <a:spAutoFit/>
          </a:bodyPr>
          <a:lstStyle/>
          <a:p>
            <a:r>
              <a:rPr lang="en-US" sz="1200" dirty="0" smtClean="0">
                <a:solidFill>
                  <a:srgbClr val="00B050"/>
                </a:solidFill>
              </a:rPr>
              <a:t>-2%</a:t>
            </a:r>
            <a:endParaRPr lang="en-US" sz="1200" dirty="0">
              <a:solidFill>
                <a:srgbClr val="00B050"/>
              </a:solidFill>
            </a:endParaRPr>
          </a:p>
        </p:txBody>
      </p:sp>
      <p:cxnSp>
        <p:nvCxnSpPr>
          <p:cNvPr id="20" name="Connecteur droit avec flèche 19"/>
          <p:cNvCxnSpPr/>
          <p:nvPr/>
        </p:nvCxnSpPr>
        <p:spPr>
          <a:xfrm>
            <a:off x="5436096" y="5013176"/>
            <a:ext cx="1224136" cy="86409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580112" y="5445224"/>
            <a:ext cx="648072" cy="276999"/>
          </a:xfrm>
          <a:prstGeom prst="rect">
            <a:avLst/>
          </a:prstGeom>
          <a:noFill/>
        </p:spPr>
        <p:txBody>
          <a:bodyPr wrap="square" rtlCol="0">
            <a:spAutoFit/>
          </a:bodyPr>
          <a:lstStyle/>
          <a:p>
            <a:r>
              <a:rPr lang="en-US" sz="1200" dirty="0" smtClean="0">
                <a:solidFill>
                  <a:srgbClr val="00B050"/>
                </a:solidFill>
              </a:rPr>
              <a:t>-23%</a:t>
            </a:r>
            <a:endParaRPr lang="en-US" sz="1200" dirty="0">
              <a:solidFill>
                <a:srgbClr val="00B050"/>
              </a:solidFill>
            </a:endParaRPr>
          </a:p>
        </p:txBody>
      </p:sp>
      <p:cxnSp>
        <p:nvCxnSpPr>
          <p:cNvPr id="23" name="Connecteur droit avec flèche 22"/>
          <p:cNvCxnSpPr/>
          <p:nvPr/>
        </p:nvCxnSpPr>
        <p:spPr>
          <a:xfrm>
            <a:off x="7236296" y="5013176"/>
            <a:ext cx="1152128" cy="28803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7380312" y="5157192"/>
            <a:ext cx="648072" cy="276999"/>
          </a:xfrm>
          <a:prstGeom prst="rect">
            <a:avLst/>
          </a:prstGeom>
          <a:noFill/>
        </p:spPr>
        <p:txBody>
          <a:bodyPr wrap="square" rtlCol="0">
            <a:spAutoFit/>
          </a:bodyPr>
          <a:lstStyle/>
          <a:p>
            <a:r>
              <a:rPr lang="en-US" sz="1200" dirty="0" smtClean="0">
                <a:solidFill>
                  <a:srgbClr val="00B050"/>
                </a:solidFill>
              </a:rPr>
              <a:t>-9%</a:t>
            </a:r>
            <a:endParaRPr lang="en-US" sz="1200"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419872" y="764704"/>
            <a:ext cx="5112568" cy="2232248"/>
          </a:xfrm>
          <a:ln>
            <a:solidFill>
              <a:srgbClr val="92D050"/>
            </a:solidFill>
          </a:ln>
        </p:spPr>
        <p:txBody>
          <a:bodyPr>
            <a:normAutofit fontScale="90000"/>
          </a:bodyPr>
          <a:lstStyle/>
          <a:p>
            <a:pPr algn="ctr">
              <a:lnSpc>
                <a:spcPct val="150000"/>
              </a:lnSpc>
            </a:pPr>
            <a:r>
              <a:rPr lang="fr-FR" smtClean="0">
                <a:solidFill>
                  <a:srgbClr val="0070C0"/>
                </a:solidFill>
              </a:rPr>
              <a:t>The social aspects of ecological transitions: The case of lighting</a:t>
            </a:r>
            <a:endParaRPr lang="en-GB" smtClean="0">
              <a:solidFill>
                <a:srgbClr val="0070C0"/>
              </a:solidFill>
            </a:endParaRPr>
          </a:p>
        </p:txBody>
      </p:sp>
      <p:sp>
        <p:nvSpPr>
          <p:cNvPr id="5" name="Espace réservé du texte 4"/>
          <p:cNvSpPr>
            <a:spLocks noGrp="1"/>
          </p:cNvSpPr>
          <p:nvPr>
            <p:ph type="body" idx="1"/>
          </p:nvPr>
        </p:nvSpPr>
        <p:spPr>
          <a:xfrm>
            <a:off x="3491880" y="4005064"/>
            <a:ext cx="5112568" cy="936104"/>
          </a:xfrm>
        </p:spPr>
        <p:txBody>
          <a:bodyPr>
            <a:normAutofit fontScale="92500" lnSpcReduction="20000"/>
          </a:bodyPr>
          <a:lstStyle/>
          <a:p>
            <a:pPr lvl="0" algn="ctr">
              <a:spcBef>
                <a:spcPct val="0"/>
              </a:spcBef>
              <a:buClrTx/>
              <a:buSzTx/>
              <a:defRPr/>
            </a:pPr>
            <a:r>
              <a:rPr lang="fr-FR" sz="2800" dirty="0" smtClean="0">
                <a:solidFill>
                  <a:schemeClr val="tx1"/>
                </a:solidFill>
                <a:cs typeface="Arial" panose="020B0604020202020204" pitchFamily="34" charset="0"/>
              </a:rPr>
              <a:t>Cédric</a:t>
            </a:r>
            <a:r>
              <a:rPr lang="en-US" sz="2800" dirty="0" smtClean="0">
                <a:solidFill>
                  <a:schemeClr val="tx1"/>
                </a:solidFill>
                <a:cs typeface="Arial" panose="020B0604020202020204" pitchFamily="34" charset="0"/>
              </a:rPr>
              <a:t> GOSSART</a:t>
            </a:r>
          </a:p>
          <a:p>
            <a:pPr lvl="0" algn="ctr">
              <a:spcBef>
                <a:spcPct val="0"/>
              </a:spcBef>
              <a:buClrTx/>
              <a:buSzTx/>
              <a:defRPr/>
            </a:pPr>
            <a:endParaRPr lang="en-US" dirty="0" smtClean="0">
              <a:cs typeface="Arial" panose="020B0604020202020204" pitchFamily="34" charset="0"/>
            </a:endParaRPr>
          </a:p>
          <a:p>
            <a:pPr lvl="0" algn="ctr">
              <a:spcBef>
                <a:spcPct val="0"/>
              </a:spcBef>
              <a:buClrTx/>
              <a:buSzTx/>
              <a:defRPr/>
            </a:pPr>
            <a:r>
              <a:rPr lang="en-US" b="0" smtClean="0">
                <a:cs typeface="Arial" panose="020B0604020202020204" pitchFamily="34" charset="0"/>
              </a:rPr>
              <a:t>Associate professor in TEM</a:t>
            </a:r>
            <a:endParaRPr lang="en-US" b="0" dirty="0" smtClean="0">
              <a:cs typeface="Arial" panose="020B0604020202020204" pitchFamily="34" charset="0"/>
            </a:endParaRPr>
          </a:p>
        </p:txBody>
      </p:sp>
      <p:sp>
        <p:nvSpPr>
          <p:cNvPr id="7" name="Espace réservé du texte 4"/>
          <p:cNvSpPr txBox="1">
            <a:spLocks/>
          </p:cNvSpPr>
          <p:nvPr/>
        </p:nvSpPr>
        <p:spPr>
          <a:xfrm>
            <a:off x="3203848" y="6525344"/>
            <a:ext cx="5940152" cy="332656"/>
          </a:xfrm>
          <a:prstGeom prst="rect">
            <a:avLst/>
          </a:prstGeom>
        </p:spPr>
        <p:txBody>
          <a:bodyPr vert="horz" lIns="91440" tIns="45720" rIns="91440" bIns="45720" rtlCol="0" anchor="t">
            <a:normAutofit lnSpcReduction="10000"/>
          </a:bodyPr>
          <a:lstStyle/>
          <a:p>
            <a:pPr marL="0" marR="0" lvl="0" indent="0" algn="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1600" b="0" i="1" u="none" strike="noStrike" kern="1200" cap="none" spc="0" normalizeH="0" baseline="0" smtClean="0">
                <a:ln>
                  <a:noFill/>
                </a:ln>
                <a:solidFill>
                  <a:srgbClr val="B8B8B8"/>
                </a:solidFill>
                <a:effectLst/>
                <a:uLnTx/>
                <a:uFillTx/>
                <a:latin typeface="+mn-lt"/>
                <a:ea typeface="+mn-ea"/>
                <a:cs typeface="Arial" panose="020B0604020202020204" pitchFamily="34" charset="0"/>
              </a:rPr>
              <a:t>Forum Innovation, Session 14, </a:t>
            </a:r>
            <a:r>
              <a:rPr lang="en-US" sz="1600" i="1" smtClean="0">
                <a:solidFill>
                  <a:srgbClr val="B8B8B8"/>
                </a:solidFill>
                <a:cs typeface="Arial" panose="020B0604020202020204" pitchFamily="34" charset="0"/>
              </a:rPr>
              <a:t>10/06/2016.</a:t>
            </a:r>
            <a:endParaRPr kumimoji="0" lang="en-US" sz="1600" b="0" i="1" u="none" strike="noStrike" kern="1200" cap="none" spc="0" normalizeH="0" baseline="0" dirty="0" smtClean="0">
              <a:ln>
                <a:noFill/>
              </a:ln>
              <a:solidFill>
                <a:srgbClr val="B8B8B8"/>
              </a:solidFill>
              <a:effectLst/>
              <a:uLnTx/>
              <a:uFillTx/>
              <a:latin typeface="+mn-lt"/>
              <a:ea typeface="+mn-ea"/>
              <a:cs typeface="Arial" panose="020B0604020202020204" pitchFamily="34" charset="0"/>
            </a:endParaRPr>
          </a:p>
        </p:txBody>
      </p:sp>
      <p:pic>
        <p:nvPicPr>
          <p:cNvPr id="45058" name="Picture 2" descr="Image result for green mouse"/>
          <p:cNvPicPr>
            <a:picLocks noChangeAspect="1" noChangeArrowheads="1"/>
          </p:cNvPicPr>
          <p:nvPr/>
        </p:nvPicPr>
        <p:blipFill>
          <a:blip r:embed="rId2" cstate="email"/>
          <a:srcRect/>
          <a:stretch>
            <a:fillRect/>
          </a:stretch>
        </p:blipFill>
        <p:spPr bwMode="auto">
          <a:xfrm rot="259022">
            <a:off x="1457988" y="4155929"/>
            <a:ext cx="2152650" cy="1524887"/>
          </a:xfrm>
          <a:prstGeom prst="rect">
            <a:avLst/>
          </a:prstGeom>
          <a:noFill/>
        </p:spPr>
      </p:pic>
    </p:spTree>
    <p:extLst>
      <p:ext uri="{BB962C8B-B14F-4D97-AF65-F5344CB8AC3E}">
        <p14:creationId xmlns:p14="http://schemas.microsoft.com/office/powerpoint/2010/main" xmlns="" val="9570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solidFill>
                  <a:schemeClr val="tx1"/>
                </a:solidFill>
              </a:rPr>
              <a:t>Electricity consumption of lighting (EU)</a:t>
            </a:r>
            <a:endParaRPr lang="en-GB" dirty="0">
              <a:solidFill>
                <a:schemeClr val="tx1"/>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40</a:t>
            </a:fld>
            <a:endParaRPr lang="fr-FR"/>
          </a:p>
        </p:txBody>
      </p:sp>
      <p:pic>
        <p:nvPicPr>
          <p:cNvPr id="7" name="Espace réservé du contenu 6"/>
          <p:cNvPicPr>
            <a:picLocks noGrp="1"/>
          </p:cNvPicPr>
          <p:nvPr>
            <p:ph idx="1"/>
          </p:nvPr>
        </p:nvPicPr>
        <p:blipFill>
          <a:blip r:embed="rId2" cstate="email"/>
          <a:srcRect/>
          <a:stretch>
            <a:fillRect/>
          </a:stretch>
        </p:blipFill>
        <p:spPr bwMode="auto">
          <a:xfrm>
            <a:off x="323528" y="1628800"/>
            <a:ext cx="8352928" cy="4176464"/>
          </a:xfrm>
          <a:prstGeom prst="rect">
            <a:avLst/>
          </a:prstGeom>
          <a:noFill/>
          <a:ln w="9525">
            <a:noFill/>
            <a:miter lim="800000"/>
            <a:headEnd/>
            <a:tailEnd/>
          </a:ln>
        </p:spPr>
      </p:pic>
      <p:sp>
        <p:nvSpPr>
          <p:cNvPr id="8" name="Rectangle 7"/>
          <p:cNvSpPr/>
          <p:nvPr/>
        </p:nvSpPr>
        <p:spPr>
          <a:xfrm>
            <a:off x="1115616" y="6093296"/>
            <a:ext cx="7038528" cy="261610"/>
          </a:xfrm>
          <a:prstGeom prst="rect">
            <a:avLst/>
          </a:prstGeom>
        </p:spPr>
        <p:txBody>
          <a:bodyPr wrap="square">
            <a:spAutoFit/>
          </a:bodyPr>
          <a:lstStyle/>
          <a:p>
            <a:pPr algn="r"/>
            <a:r>
              <a:rPr lang="en-GB" sz="1100" u="sng" dirty="0" smtClean="0"/>
              <a:t>Source</a:t>
            </a:r>
            <a:r>
              <a:rPr lang="en-GB" sz="1100" dirty="0" smtClean="0"/>
              <a:t>: </a:t>
            </a:r>
            <a:r>
              <a:rPr lang="en-GB" sz="1100" u="sng" dirty="0" smtClean="0">
                <a:hlinkClick r:id="rId3"/>
              </a:rPr>
              <a:t>https://ec.europa.eu/jrc/sites/default/files/energy-efficiency-status-report-2012.pdf</a:t>
            </a:r>
            <a:endParaRPr lang="fr-FR" sz="1100" dirty="0"/>
          </a:p>
        </p:txBody>
      </p:sp>
      <p:sp>
        <p:nvSpPr>
          <p:cNvPr id="10"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2" name="ZoneTexte 11"/>
          <p:cNvSpPr txBox="1"/>
          <p:nvPr/>
        </p:nvSpPr>
        <p:spPr>
          <a:xfrm>
            <a:off x="0" y="0"/>
            <a:ext cx="8892480" cy="461665"/>
          </a:xfrm>
          <a:prstGeom prst="rect">
            <a:avLst/>
          </a:prstGeom>
          <a:noFill/>
        </p:spPr>
        <p:txBody>
          <a:bodyPr wrap="square" rtlCol="0">
            <a:spAutoFit/>
          </a:bodyPr>
          <a:lstStyle/>
          <a:p>
            <a:r>
              <a:rPr lang="fr-FR" sz="2400" b="1" smtClean="0">
                <a:solidFill>
                  <a:srgbClr val="00B050"/>
                </a:solidFill>
              </a:rPr>
              <a:t>Regulation (phasing out) &amp; standardisation (energy tag)</a:t>
            </a:r>
            <a:endParaRPr lang="en-GB" sz="2400">
              <a:solidFill>
                <a:srgbClr val="00B05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28"/>
            <a:ext cx="5580112" cy="1124316"/>
          </a:xfrm>
          <a:solidFill>
            <a:schemeClr val="bg1"/>
          </a:solidFill>
        </p:spPr>
        <p:txBody>
          <a:bodyPr>
            <a:noAutofit/>
          </a:bodyPr>
          <a:lstStyle/>
          <a:p>
            <a:pPr algn="ctr"/>
            <a:r>
              <a:rPr lang="fr-FR" sz="2800" smtClean="0"/>
              <a:t>What will drive the ecological transition of lighting?</a:t>
            </a:r>
            <a:endParaRPr lang="en-GB" sz="2800" dirty="0"/>
          </a:p>
        </p:txBody>
      </p:sp>
      <p:sp>
        <p:nvSpPr>
          <p:cNvPr id="3" name="Espace réservé du contenu 2"/>
          <p:cNvSpPr>
            <a:spLocks noGrp="1"/>
          </p:cNvSpPr>
          <p:nvPr>
            <p:ph idx="1"/>
          </p:nvPr>
        </p:nvSpPr>
        <p:spPr>
          <a:xfrm>
            <a:off x="251520" y="2780928"/>
            <a:ext cx="8640960" cy="3528392"/>
          </a:xfrm>
        </p:spPr>
        <p:txBody>
          <a:bodyPr>
            <a:normAutofit fontScale="92500"/>
          </a:bodyPr>
          <a:lstStyle/>
          <a:p>
            <a:pPr>
              <a:lnSpc>
                <a:spcPct val="150000"/>
              </a:lnSpc>
            </a:pPr>
            <a:r>
              <a:rPr lang="en-GB" smtClean="0">
                <a:solidFill>
                  <a:schemeClr val="accent1">
                    <a:lumMod val="60000"/>
                    <a:lumOff val="40000"/>
                  </a:schemeClr>
                </a:solidFill>
              </a:rPr>
              <a:t>Behavioural changes (ecodesign in firms, responsible consumers)</a:t>
            </a:r>
          </a:p>
          <a:p>
            <a:pPr>
              <a:lnSpc>
                <a:spcPct val="150000"/>
              </a:lnSpc>
            </a:pPr>
            <a:r>
              <a:rPr lang="en-GB" smtClean="0">
                <a:solidFill>
                  <a:schemeClr val="accent1">
                    <a:lumMod val="60000"/>
                    <a:lumOff val="40000"/>
                  </a:schemeClr>
                </a:solidFill>
              </a:rPr>
              <a:t>Ecological awareness raising</a:t>
            </a:r>
          </a:p>
          <a:p>
            <a:pPr>
              <a:lnSpc>
                <a:spcPct val="150000"/>
              </a:lnSpc>
            </a:pPr>
            <a:r>
              <a:rPr lang="en-GB" smtClean="0">
                <a:solidFill>
                  <a:schemeClr val="accent1">
                    <a:lumMod val="60000"/>
                    <a:lumOff val="40000"/>
                  </a:schemeClr>
                </a:solidFill>
              </a:rPr>
              <a:t>Regulatory pressures</a:t>
            </a:r>
          </a:p>
          <a:p>
            <a:pPr>
              <a:lnSpc>
                <a:spcPct val="150000"/>
              </a:lnSpc>
            </a:pPr>
            <a:r>
              <a:rPr lang="fr-FR" smtClean="0">
                <a:solidFill>
                  <a:schemeClr val="accent1">
                    <a:lumMod val="60000"/>
                    <a:lumOff val="40000"/>
                  </a:schemeClr>
                </a:solidFill>
              </a:rPr>
              <a:t>Decentralised infrastructures enabling electricity prosumerism</a:t>
            </a:r>
            <a:endParaRPr lang="en-GB" smtClean="0">
              <a:solidFill>
                <a:schemeClr val="accent1">
                  <a:lumMod val="60000"/>
                  <a:lumOff val="40000"/>
                </a:schemeClr>
              </a:solidFill>
            </a:endParaRPr>
          </a:p>
          <a:p>
            <a:pPr>
              <a:lnSpc>
                <a:spcPct val="150000"/>
              </a:lnSpc>
            </a:pPr>
            <a:r>
              <a:rPr lang="en-GB" smtClean="0">
                <a:solidFill>
                  <a:schemeClr val="accent1">
                    <a:lumMod val="60000"/>
                    <a:lumOff val="40000"/>
                  </a:schemeClr>
                </a:solidFill>
              </a:rPr>
              <a:t>…</a:t>
            </a:r>
            <a:endParaRPr lang="en-GB" sz="2600" smtClean="0">
              <a:solidFill>
                <a:srgbClr val="7030A0"/>
              </a:solidFill>
            </a:endParaRPr>
          </a:p>
          <a:p>
            <a:pPr algn="ctr">
              <a:lnSpc>
                <a:spcPct val="150000"/>
              </a:lnSpc>
              <a:buNone/>
            </a:pPr>
            <a:r>
              <a:rPr lang="fr-FR" sz="2600" smtClean="0">
                <a:solidFill>
                  <a:srgbClr val="7030A0"/>
                </a:solidFill>
              </a:rPr>
              <a:t>Importance of </a:t>
            </a:r>
            <a:r>
              <a:rPr lang="fr-FR" sz="2600" smtClean="0">
                <a:solidFill>
                  <a:srgbClr val="FF0000"/>
                </a:solidFill>
              </a:rPr>
              <a:t>social practices </a:t>
            </a:r>
            <a:r>
              <a:rPr lang="fr-FR" sz="2600" smtClean="0">
                <a:solidFill>
                  <a:srgbClr val="7030A0"/>
                </a:solidFill>
              </a:rPr>
              <a:t>in transitions.</a:t>
            </a:r>
            <a:endParaRPr lang="en-GB" sz="2600" dirty="0">
              <a:solidFill>
                <a:srgbClr val="7030A0"/>
              </a:solidFill>
            </a:endParaRP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41</a:t>
            </a:fld>
            <a:endParaRPr lang="fr-FR"/>
          </a:p>
        </p:txBody>
      </p:sp>
      <p:sp>
        <p:nvSpPr>
          <p:cNvPr id="7" name="Espace réservé de la date 12"/>
          <p:cNvSpPr>
            <a:spLocks noGrp="1"/>
          </p:cNvSpPr>
          <p:nvPr>
            <p:ph type="dt" sz="half" idx="10"/>
          </p:nvPr>
        </p:nvSpPr>
        <p:spPr>
          <a:xfrm>
            <a:off x="539552" y="6381328"/>
            <a:ext cx="870010" cy="360000"/>
          </a:xfrm>
        </p:spPr>
        <p:txBody>
          <a:bodyPr/>
          <a:lstStyle/>
          <a:p>
            <a:r>
              <a:rPr lang="fr-FR" smtClean="0"/>
              <a:t>10/06/2016</a:t>
            </a:r>
            <a:endParaRPr lang="fr-FR" dirty="0"/>
          </a:p>
        </p:txBody>
      </p:sp>
      <p:sp>
        <p:nvSpPr>
          <p:cNvPr id="8"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pic>
        <p:nvPicPr>
          <p:cNvPr id="1026" name="Picture 2"/>
          <p:cNvPicPr>
            <a:picLocks noChangeAspect="1" noChangeArrowheads="1"/>
          </p:cNvPicPr>
          <p:nvPr/>
        </p:nvPicPr>
        <p:blipFill>
          <a:blip r:embed="rId3" cstate="email"/>
          <a:srcRect/>
          <a:stretch>
            <a:fillRect/>
          </a:stretch>
        </p:blipFill>
        <p:spPr bwMode="auto">
          <a:xfrm>
            <a:off x="5940152" y="116632"/>
            <a:ext cx="3096344" cy="1637787"/>
          </a:xfrm>
          <a:prstGeom prst="rect">
            <a:avLst/>
          </a:prstGeom>
          <a:noFill/>
          <a:ln w="9525">
            <a:solidFill>
              <a:srgbClr val="FF0000"/>
            </a:solidFill>
            <a:miter lim="800000"/>
            <a:headEnd/>
            <a:tailEnd/>
          </a:ln>
        </p:spPr>
      </p:pic>
      <p:sp>
        <p:nvSpPr>
          <p:cNvPr id="9" name="ZoneTexte 8"/>
          <p:cNvSpPr txBox="1"/>
          <p:nvPr/>
        </p:nvSpPr>
        <p:spPr>
          <a:xfrm>
            <a:off x="1547664" y="1412776"/>
            <a:ext cx="2304256" cy="95410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800" smtClean="0">
                <a:solidFill>
                  <a:srgbClr val="00B050"/>
                </a:solidFill>
              </a:rPr>
              <a:t>New practices!</a:t>
            </a:r>
            <a:endParaRPr lang="en-GB" sz="2800">
              <a:solidFill>
                <a:srgbClr val="00B050"/>
              </a:solidFill>
            </a:endParaRPr>
          </a:p>
        </p:txBody>
      </p:sp>
      <p:sp>
        <p:nvSpPr>
          <p:cNvPr id="10" name="ZoneTexte 9"/>
          <p:cNvSpPr txBox="1"/>
          <p:nvPr/>
        </p:nvSpPr>
        <p:spPr>
          <a:xfrm>
            <a:off x="6012160" y="1772816"/>
            <a:ext cx="3024336" cy="200055"/>
          </a:xfrm>
          <a:prstGeom prst="rect">
            <a:avLst/>
          </a:prstGeom>
          <a:noFill/>
        </p:spPr>
        <p:txBody>
          <a:bodyPr wrap="square" rtlCol="0">
            <a:spAutoFit/>
          </a:bodyPr>
          <a:lstStyle/>
          <a:p>
            <a:pPr algn="r"/>
            <a:r>
              <a:rPr lang="fr-FR" sz="700" u="sng" smtClean="0"/>
              <a:t>Source</a:t>
            </a:r>
            <a:r>
              <a:rPr lang="fr-FR" sz="700" smtClean="0"/>
              <a:t>: Shove et al. (2012), </a:t>
            </a:r>
            <a:r>
              <a:rPr lang="en-GB" sz="700" smtClean="0"/>
              <a:t>The Dynamics of Social Practice, Sage.</a:t>
            </a:r>
            <a:r>
              <a:rPr lang="fr-FR" sz="700" smtClean="0"/>
              <a:t> </a:t>
            </a:r>
            <a:endParaRPr lang="en-GB"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0" y="0"/>
            <a:ext cx="9144000" cy="1052736"/>
          </a:xfrm>
          <a:prstGeom prst="rect">
            <a:avLst/>
          </a:prstGeom>
          <a:solidFill>
            <a:schemeClr val="bg1">
              <a:lumMod val="75000"/>
            </a:schemeClr>
          </a:solidFill>
          <a:ln w="9525">
            <a:noFill/>
            <a:miter lim="800000"/>
            <a:headEnd/>
            <a:tailEnd/>
          </a:ln>
        </p:spPr>
        <p:txBody>
          <a:bodyPr vert="horz" wrap="square" lIns="0" tIns="0" rIns="0" bIns="0" numCol="1" anchor="ctr" anchorCtr="0" compatLnSpc="1">
            <a:prstTxWarp prst="textNoShape">
              <a:avLst/>
            </a:prstTxWarp>
            <a:normAutofit/>
          </a:bodyPr>
          <a:lstStyle/>
          <a:p>
            <a:pPr marL="265113" indent="-265113" algn="ctr" fontAlgn="base">
              <a:spcBef>
                <a:spcPct val="0"/>
              </a:spcBef>
              <a:spcAft>
                <a:spcPct val="40000"/>
              </a:spcAft>
              <a:buClr>
                <a:schemeClr val="tx2"/>
              </a:buClr>
              <a:buFont typeface="Wingdings" pitchFamily="2" charset="2"/>
              <a:buNone/>
            </a:pPr>
            <a:r>
              <a:rPr lang="en-GB" sz="32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Thank you.</a:t>
            </a:r>
            <a:endParaRPr lang="en-GB" sz="3200"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5" name="Rectangle 4"/>
          <p:cNvSpPr/>
          <p:nvPr/>
        </p:nvSpPr>
        <p:spPr>
          <a:xfrm>
            <a:off x="2627784" y="2924944"/>
            <a:ext cx="3647152" cy="923330"/>
          </a:xfrm>
          <a:prstGeom prst="rect">
            <a:avLst/>
          </a:prstGeom>
        </p:spPr>
        <p:txBody>
          <a:bodyPr wrap="none">
            <a:spAutoFit/>
          </a:bodyPr>
          <a:lstStyle/>
          <a:p>
            <a:r>
              <a:rPr lang="fr-FR" dirty="0" smtClean="0">
                <a:hlinkClick r:id="rId2"/>
              </a:rPr>
              <a:t>http://gossart.wp.mines-telecom.fr</a:t>
            </a:r>
            <a:endParaRPr lang="fr-FR" dirty="0" smtClean="0"/>
          </a:p>
          <a:p>
            <a:endParaRPr lang="fr-FR" dirty="0" smtClean="0"/>
          </a:p>
          <a:p>
            <a:pPr algn="ctr"/>
            <a:r>
              <a:rPr lang="fr-FR" dirty="0" smtClean="0">
                <a:hlinkClick r:id="rId3"/>
              </a:rPr>
              <a:t>Cedric.Gossart@telecom-em.eu</a:t>
            </a:r>
            <a:r>
              <a:rPr lang="fr-FR" dirty="0" smtClean="0"/>
              <a:t>  </a:t>
            </a:r>
            <a:endParaRPr lang="fr-FR" dirty="0"/>
          </a:p>
        </p:txBody>
      </p:sp>
      <p:sp>
        <p:nvSpPr>
          <p:cNvPr id="8" name="Rectangle 7"/>
          <p:cNvSpPr/>
          <p:nvPr/>
        </p:nvSpPr>
        <p:spPr>
          <a:xfrm>
            <a:off x="0" y="4149080"/>
            <a:ext cx="8964488" cy="1038746"/>
          </a:xfrm>
          <a:prstGeom prst="rect">
            <a:avLst/>
          </a:prstGeom>
        </p:spPr>
        <p:txBody>
          <a:bodyPr wrap="square">
            <a:spAutoFit/>
          </a:bodyPr>
          <a:lstStyle/>
          <a:p>
            <a:pPr marL="457200" indent="-457200" algn="ctr">
              <a:lnSpc>
                <a:spcPct val="150000"/>
              </a:lnSpc>
            </a:pPr>
            <a:r>
              <a:rPr lang="en-GB" dirty="0" smtClean="0"/>
              <a:t>Co-animator of the interdisciplinary  </a:t>
            </a:r>
            <a:r>
              <a:rPr lang="en-GB" b="1" dirty="0" smtClean="0">
                <a:solidFill>
                  <a:srgbClr val="00B050"/>
                </a:solidFill>
              </a:rPr>
              <a:t>ICT &amp; Environment</a:t>
            </a:r>
            <a:r>
              <a:rPr lang="en-GB" dirty="0" smtClean="0">
                <a:solidFill>
                  <a:srgbClr val="00B050"/>
                </a:solidFill>
              </a:rPr>
              <a:t> </a:t>
            </a:r>
            <a:r>
              <a:rPr lang="en-GB" b="1" dirty="0" smtClean="0">
                <a:solidFill>
                  <a:srgbClr val="00B050"/>
                </a:solidFill>
              </a:rPr>
              <a:t>Research Network  </a:t>
            </a:r>
            <a:r>
              <a:rPr lang="en-GB" dirty="0" smtClean="0"/>
              <a:t>of  IMT</a:t>
            </a:r>
          </a:p>
          <a:p>
            <a:pPr marL="457200" indent="-457200" algn="ctr">
              <a:lnSpc>
                <a:spcPct val="150000"/>
              </a:lnSpc>
            </a:pPr>
            <a:endParaRPr lang="en-GB" sz="1100" b="1" dirty="0" smtClean="0"/>
          </a:p>
          <a:p>
            <a:pPr marL="457200" indent="-457200" algn="ctr"/>
            <a:r>
              <a:rPr lang="en-GB" dirty="0" smtClean="0">
                <a:solidFill>
                  <a:srgbClr val="FF0000"/>
                </a:solidFill>
                <a:hlinkClick r:id="rId4"/>
              </a:rPr>
              <a:t>http://rt08.wp.mines-telecom.fr</a:t>
            </a:r>
            <a:r>
              <a:rPr lang="en-GB" dirty="0" smtClean="0">
                <a:solidFill>
                  <a:srgbClr val="FF0000"/>
                </a:solidFill>
              </a:rPr>
              <a:t> </a:t>
            </a:r>
          </a:p>
        </p:txBody>
      </p:sp>
      <p:cxnSp>
        <p:nvCxnSpPr>
          <p:cNvPr id="10" name="Connecteur droit 9"/>
          <p:cNvCxnSpPr/>
          <p:nvPr/>
        </p:nvCxnSpPr>
        <p:spPr>
          <a:xfrm>
            <a:off x="179512" y="4005064"/>
            <a:ext cx="8712968" cy="0"/>
          </a:xfrm>
          <a:prstGeom prst="line">
            <a:avLst/>
          </a:prstGeom>
        </p:spPr>
        <p:style>
          <a:lnRef idx="1">
            <a:schemeClr val="accent1"/>
          </a:lnRef>
          <a:fillRef idx="0">
            <a:schemeClr val="accent1"/>
          </a:fillRef>
          <a:effectRef idx="0">
            <a:schemeClr val="accent1"/>
          </a:effectRef>
          <a:fontRef idx="minor">
            <a:schemeClr val="tx1"/>
          </a:fontRef>
        </p:style>
      </p:cxnSp>
      <p:pic>
        <p:nvPicPr>
          <p:cNvPr id="24578" name="Picture 2"/>
          <p:cNvPicPr>
            <a:picLocks noChangeAspect="1" noChangeArrowheads="1"/>
          </p:cNvPicPr>
          <p:nvPr/>
        </p:nvPicPr>
        <p:blipFill>
          <a:blip r:embed="rId5" cstate="email"/>
          <a:srcRect/>
          <a:stretch>
            <a:fillRect/>
          </a:stretch>
        </p:blipFill>
        <p:spPr bwMode="auto">
          <a:xfrm>
            <a:off x="827584" y="1268760"/>
            <a:ext cx="7142729" cy="1440160"/>
          </a:xfrm>
          <a:prstGeom prst="rect">
            <a:avLst/>
          </a:prstGeom>
          <a:noFill/>
          <a:ln w="9525">
            <a:noFill/>
            <a:miter lim="800000"/>
            <a:headEnd/>
            <a:tailEnd/>
          </a:ln>
        </p:spPr>
      </p:pic>
      <p:pic>
        <p:nvPicPr>
          <p:cNvPr id="24579" name="Picture 3"/>
          <p:cNvPicPr>
            <a:picLocks noChangeAspect="1" noChangeArrowheads="1"/>
          </p:cNvPicPr>
          <p:nvPr/>
        </p:nvPicPr>
        <p:blipFill>
          <a:blip r:embed="rId6" cstate="email"/>
          <a:srcRect/>
          <a:stretch>
            <a:fillRect/>
          </a:stretch>
        </p:blipFill>
        <p:spPr bwMode="auto">
          <a:xfrm>
            <a:off x="3203848" y="5373216"/>
            <a:ext cx="883915" cy="819630"/>
          </a:xfrm>
          <a:prstGeom prst="rect">
            <a:avLst/>
          </a:prstGeom>
          <a:noFill/>
          <a:ln w="9525">
            <a:noFill/>
            <a:miter lim="800000"/>
            <a:headEnd/>
            <a:tailEnd/>
          </a:ln>
        </p:spPr>
      </p:pic>
      <p:pic>
        <p:nvPicPr>
          <p:cNvPr id="11" name="Picture 2" descr="C:\Users\gossart\Documents\zStock\IMT\logos &amp; autres PR docs\Logo_IMT50.jpg"/>
          <p:cNvPicPr>
            <a:picLocks noChangeAspect="1" noChangeArrowheads="1"/>
          </p:cNvPicPr>
          <p:nvPr/>
        </p:nvPicPr>
        <p:blipFill>
          <a:blip r:embed="rId7" cstate="email"/>
          <a:srcRect/>
          <a:stretch>
            <a:fillRect/>
          </a:stretch>
        </p:blipFill>
        <p:spPr bwMode="auto">
          <a:xfrm>
            <a:off x="4572000" y="5301208"/>
            <a:ext cx="1080120" cy="973629"/>
          </a:xfrm>
          <a:prstGeom prst="rect">
            <a:avLst/>
          </a:prstGeom>
          <a:noFill/>
        </p:spPr>
      </p:pic>
      <p:sp>
        <p:nvSpPr>
          <p:cNvPr id="16" name="Espace réservé du pied de page 4"/>
          <p:cNvSpPr txBox="1">
            <a:spLocks/>
          </p:cNvSpPr>
          <p:nvPr/>
        </p:nvSpPr>
        <p:spPr>
          <a:xfrm>
            <a:off x="4067944" y="6453336"/>
            <a:ext cx="4104456" cy="28799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smtClean="0">
                <a:ln>
                  <a:noFill/>
                </a:ln>
                <a:solidFill>
                  <a:schemeClr val="bg1"/>
                </a:solidFill>
                <a:effectLst/>
                <a:uLnTx/>
                <a:uFillTx/>
                <a:latin typeface="+mn-lt"/>
                <a:ea typeface="+mn-ea"/>
                <a:cs typeface="+mn-cs"/>
              </a:rPr>
              <a:t>Télécom École de Management</a:t>
            </a:r>
            <a:endParaRPr kumimoji="0" lang="fr-FR"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Espace réservé de la date 12"/>
          <p:cNvSpPr txBox="1">
            <a:spLocks/>
          </p:cNvSpPr>
          <p:nvPr/>
        </p:nvSpPr>
        <p:spPr>
          <a:xfrm>
            <a:off x="539552" y="6453336"/>
            <a:ext cx="870010" cy="28799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chemeClr val="bg1"/>
                </a:solidFill>
                <a:effectLst/>
                <a:uLnTx/>
                <a:uFillTx/>
                <a:latin typeface="+mn-lt"/>
                <a:ea typeface="+mn-ea"/>
                <a:cs typeface="+mn-cs"/>
              </a:rPr>
              <a:t>10/06/2016</a:t>
            </a:r>
            <a:endParaRPr kumimoji="0" lang="fr-FR"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8" name="Espace réservé du numéro de diapositive 5"/>
          <p:cNvSpPr>
            <a:spLocks noGrp="1"/>
          </p:cNvSpPr>
          <p:nvPr>
            <p:ph type="sldNum" sz="quarter" idx="4294967295"/>
          </p:nvPr>
        </p:nvSpPr>
        <p:spPr>
          <a:xfrm>
            <a:off x="6466" y="6453336"/>
            <a:ext cx="533086" cy="287992"/>
          </a:xfrm>
          <a:prstGeom prst="rect">
            <a:avLst/>
          </a:prstGeom>
        </p:spPr>
        <p:txBody>
          <a:bodyPr/>
          <a:lstStyle/>
          <a:p>
            <a:pPr algn="ctr"/>
            <a:fld id="{3A5F5595-61AE-4AA6-B423-33EDBD1DAE12}" type="slidenum">
              <a:rPr lang="fr-FR" sz="1000" b="1" smtClean="0">
                <a:solidFill>
                  <a:schemeClr val="bg1"/>
                </a:solidFill>
              </a:rPr>
              <a:pPr algn="ctr"/>
              <a:t>42</a:t>
            </a:fld>
            <a:endParaRPr lang="fr-FR" sz="105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10/06/2016</a:t>
            </a:r>
            <a:endParaRPr lang="fr-FR"/>
          </a:p>
        </p:txBody>
      </p:sp>
      <p:sp>
        <p:nvSpPr>
          <p:cNvPr id="5" name="Espace réservé du pied de page 4"/>
          <p:cNvSpPr>
            <a:spLocks noGrp="1"/>
          </p:cNvSpPr>
          <p:nvPr>
            <p:ph type="ftr" sz="quarter" idx="11"/>
          </p:nvPr>
        </p:nvSpPr>
        <p:spPr/>
        <p:txBody>
          <a:bodyPr/>
          <a:lstStyle/>
          <a:p>
            <a:pPr algn="r"/>
            <a:r>
              <a:rPr lang="fr-FR" smtClean="0"/>
              <a:t>Modèle de présentation Télécom Ecole de Management</a:t>
            </a:r>
            <a:endParaRPr lang="fr-F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5</a:t>
            </a:fld>
            <a:endParaRPr lang="fr-FR"/>
          </a:p>
        </p:txBody>
      </p:sp>
      <p:pic>
        <p:nvPicPr>
          <p:cNvPr id="61442" name="Picture 2"/>
          <p:cNvPicPr>
            <a:picLocks noChangeAspect="1" noChangeArrowheads="1"/>
          </p:cNvPicPr>
          <p:nvPr/>
        </p:nvPicPr>
        <p:blipFill>
          <a:blip r:embed="rId2" cstate="email"/>
          <a:srcRect/>
          <a:stretch>
            <a:fillRect/>
          </a:stretch>
        </p:blipFill>
        <p:spPr bwMode="auto">
          <a:xfrm>
            <a:off x="0" y="2276872"/>
            <a:ext cx="7835755" cy="3495650"/>
          </a:xfrm>
          <a:prstGeom prst="rect">
            <a:avLst/>
          </a:prstGeom>
          <a:noFill/>
          <a:ln w="9525">
            <a:noFill/>
            <a:miter lim="800000"/>
            <a:headEnd/>
            <a:tailEnd/>
          </a:ln>
        </p:spPr>
      </p:pic>
      <p:pic>
        <p:nvPicPr>
          <p:cNvPr id="61444" name="Picture 4" descr="cycLED"/>
          <p:cNvPicPr>
            <a:picLocks noChangeAspect="1" noChangeArrowheads="1"/>
          </p:cNvPicPr>
          <p:nvPr/>
        </p:nvPicPr>
        <p:blipFill>
          <a:blip r:embed="rId3" cstate="email"/>
          <a:srcRect/>
          <a:stretch>
            <a:fillRect/>
          </a:stretch>
        </p:blipFill>
        <p:spPr bwMode="auto">
          <a:xfrm>
            <a:off x="2123728" y="260648"/>
            <a:ext cx="1800200" cy="1227409"/>
          </a:xfrm>
          <a:prstGeom prst="rect">
            <a:avLst/>
          </a:prstGeom>
          <a:noFill/>
        </p:spPr>
      </p:pic>
      <p:pic>
        <p:nvPicPr>
          <p:cNvPr id="61445" name="Picture 5"/>
          <p:cNvPicPr>
            <a:picLocks noChangeAspect="1" noChangeArrowheads="1"/>
          </p:cNvPicPr>
          <p:nvPr/>
        </p:nvPicPr>
        <p:blipFill>
          <a:blip r:embed="rId4" cstate="email"/>
          <a:srcRect/>
          <a:stretch>
            <a:fillRect/>
          </a:stretch>
        </p:blipFill>
        <p:spPr bwMode="auto">
          <a:xfrm>
            <a:off x="7452320" y="404664"/>
            <a:ext cx="1359024" cy="1053244"/>
          </a:xfrm>
          <a:prstGeom prst="rect">
            <a:avLst/>
          </a:prstGeom>
          <a:noFill/>
          <a:ln w="9525">
            <a:noFill/>
            <a:miter lim="800000"/>
            <a:headEnd/>
            <a:tailEnd/>
          </a:ln>
        </p:spPr>
      </p:pic>
      <p:sp>
        <p:nvSpPr>
          <p:cNvPr id="10" name="Rectangle 9"/>
          <p:cNvSpPr/>
          <p:nvPr/>
        </p:nvSpPr>
        <p:spPr>
          <a:xfrm>
            <a:off x="4499992" y="836712"/>
            <a:ext cx="2428935" cy="369332"/>
          </a:xfrm>
          <a:prstGeom prst="rect">
            <a:avLst/>
          </a:prstGeom>
        </p:spPr>
        <p:txBody>
          <a:bodyPr wrap="none">
            <a:spAutoFit/>
          </a:bodyPr>
          <a:lstStyle/>
          <a:p>
            <a:r>
              <a:rPr lang="en-GB" smtClean="0">
                <a:hlinkClick r:id="rId5"/>
              </a:rPr>
              <a:t>http://www.cyc-led.eu</a:t>
            </a:r>
            <a:r>
              <a:rPr lang="en-GB" smtClean="0"/>
              <a:t> </a:t>
            </a:r>
            <a:endParaRPr lang="en-GB"/>
          </a:p>
        </p:txBody>
      </p:sp>
      <p:sp>
        <p:nvSpPr>
          <p:cNvPr id="11" name="Rectangle 10"/>
          <p:cNvSpPr/>
          <p:nvPr/>
        </p:nvSpPr>
        <p:spPr>
          <a:xfrm>
            <a:off x="251520" y="5949280"/>
            <a:ext cx="4608954" cy="369332"/>
          </a:xfrm>
          <a:prstGeom prst="rect">
            <a:avLst/>
          </a:prstGeom>
        </p:spPr>
        <p:txBody>
          <a:bodyPr wrap="none">
            <a:spAutoFit/>
          </a:bodyPr>
          <a:lstStyle/>
          <a:p>
            <a:r>
              <a:rPr lang="en-GB" smtClean="0">
                <a:hlinkClick r:id="rId6"/>
              </a:rPr>
              <a:t>https://gossart.wp.mines-telecom.fr/cycled/</a:t>
            </a:r>
            <a:r>
              <a:rPr lang="en-GB" smtClean="0"/>
              <a:t> </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8" name="Espace réservé de la date 12"/>
          <p:cNvSpPr>
            <a:spLocks noGrp="1"/>
          </p:cNvSpPr>
          <p:nvPr>
            <p:ph type="dt" sz="half" idx="10"/>
          </p:nvPr>
        </p:nvSpPr>
        <p:spPr>
          <a:xfrm>
            <a:off x="539552" y="6381328"/>
            <a:ext cx="870010" cy="360000"/>
          </a:xfrm>
        </p:spPr>
        <p:txBody>
          <a:bodyPr/>
          <a:lstStyle/>
          <a:p>
            <a:r>
              <a:rPr lang="fr-FR" smtClean="0"/>
              <a:t>10/06/2016</a:t>
            </a:r>
            <a:endParaRPr lang="fr-FR"/>
          </a:p>
        </p:txBody>
      </p:sp>
      <p:sp>
        <p:nvSpPr>
          <p:cNvPr id="9" name="Espace réservé du numéro de diapositive 5"/>
          <p:cNvSpPr>
            <a:spLocks noGrp="1"/>
          </p:cNvSpPr>
          <p:nvPr>
            <p:ph type="sldNum" sz="quarter" idx="12"/>
          </p:nvPr>
        </p:nvSpPr>
        <p:spPr>
          <a:xfrm>
            <a:off x="6466" y="6381328"/>
            <a:ext cx="533086" cy="360000"/>
          </a:xfrm>
        </p:spPr>
        <p:txBody>
          <a:bodyPr/>
          <a:lstStyle/>
          <a:p>
            <a:fld id="{3A5F5595-61AE-4AA6-B423-33EDBD1DAE12}" type="slidenum">
              <a:rPr lang="fr-FR" smtClean="0"/>
              <a:pPr/>
              <a:t>6</a:t>
            </a:fld>
            <a:endParaRPr lang="fr-FR" dirty="0"/>
          </a:p>
        </p:txBody>
      </p:sp>
      <p:sp>
        <p:nvSpPr>
          <p:cNvPr id="10" name="Titre 1"/>
          <p:cNvSpPr txBox="1">
            <a:spLocks/>
          </p:cNvSpPr>
          <p:nvPr/>
        </p:nvSpPr>
        <p:spPr>
          <a:xfrm>
            <a:off x="1547664" y="332656"/>
            <a:ext cx="6769100" cy="720080"/>
          </a:xfrm>
          <a:prstGeom prst="rect">
            <a:avLst/>
          </a:prstGeom>
        </p:spPr>
        <p:txBody>
          <a:bodyPr vert="horz" lIns="91440" tIns="45720" rIns="91440" bIns="45720" rtlCol="0" anchor="b">
            <a:normAutofit/>
          </a:bodyPr>
          <a:lstStyle/>
          <a:p>
            <a:pPr lvl="0">
              <a:spcBef>
                <a:spcPct val="0"/>
              </a:spcBef>
              <a:buFont typeface="Arial" pitchFamily="34" charset="0"/>
              <a:buChar char="•"/>
            </a:pPr>
            <a:r>
              <a:rPr kumimoji="0" lang="en-GB" sz="2600" b="1" i="0" u="none" strike="noStrike" kern="1200" cap="none" spc="0" normalizeH="0" baseline="0" dirty="0" smtClean="0">
                <a:ln>
                  <a:noFill/>
                </a:ln>
                <a:solidFill>
                  <a:schemeClr val="tx1"/>
                </a:solidFill>
                <a:effectLst/>
                <a:uLnTx/>
                <a:uFillTx/>
                <a:latin typeface="+mj-lt"/>
                <a:ea typeface="+mj-ea"/>
                <a:cs typeface="+mj-cs"/>
              </a:rPr>
              <a:t> </a:t>
            </a:r>
            <a:r>
              <a:rPr lang="en-GB" sz="2600" b="1" dirty="0" smtClean="0"/>
              <a:t>The case of lighting transition</a:t>
            </a:r>
            <a:endParaRPr kumimoji="0" lang="en-GB" sz="2600" b="1" i="0" u="none" strike="noStrike" kern="1200" cap="none" spc="0" normalizeH="0" baseline="0" dirty="0" smtClean="0">
              <a:ln>
                <a:noFill/>
              </a:ln>
              <a:solidFill>
                <a:schemeClr val="tx1"/>
              </a:solidFill>
              <a:effectLst/>
              <a:uLnTx/>
              <a:uFillTx/>
              <a:latin typeface="+mj-lt"/>
              <a:ea typeface="+mj-ea"/>
              <a:cs typeface="+mj-cs"/>
            </a:endParaRPr>
          </a:p>
        </p:txBody>
      </p:sp>
      <p:pic>
        <p:nvPicPr>
          <p:cNvPr id="36866" name="Picture 2" descr="&quot;Photographie d'une lampe à graisse de Lascaux.&quot;"/>
          <p:cNvPicPr>
            <a:picLocks noChangeAspect="1" noChangeArrowheads="1"/>
          </p:cNvPicPr>
          <p:nvPr/>
        </p:nvPicPr>
        <p:blipFill>
          <a:blip r:embed="rId2" cstate="email"/>
          <a:srcRect/>
          <a:stretch>
            <a:fillRect/>
          </a:stretch>
        </p:blipFill>
        <p:spPr bwMode="auto">
          <a:xfrm>
            <a:off x="467544" y="1484784"/>
            <a:ext cx="3277606" cy="2376264"/>
          </a:xfrm>
          <a:prstGeom prst="rect">
            <a:avLst/>
          </a:prstGeom>
          <a:noFill/>
        </p:spPr>
      </p:pic>
      <p:sp>
        <p:nvSpPr>
          <p:cNvPr id="12" name="Rectangle 11"/>
          <p:cNvSpPr/>
          <p:nvPr/>
        </p:nvSpPr>
        <p:spPr>
          <a:xfrm>
            <a:off x="251520" y="4077072"/>
            <a:ext cx="2880320" cy="477054"/>
          </a:xfrm>
          <a:prstGeom prst="rect">
            <a:avLst/>
          </a:prstGeom>
        </p:spPr>
        <p:txBody>
          <a:bodyPr wrap="square">
            <a:spAutoFit/>
          </a:bodyPr>
          <a:lstStyle/>
          <a:p>
            <a:r>
              <a:rPr lang="en-GB" sz="900" dirty="0" smtClean="0"/>
              <a:t>Animal oil lamp, Lascaux, -10000.</a:t>
            </a:r>
          </a:p>
          <a:p>
            <a:r>
              <a:rPr lang="en-GB" sz="700" dirty="0" smtClean="0">
                <a:hlinkClick r:id="rId3"/>
              </a:rPr>
              <a:t>https://fr.wikipedia.org/wiki/Lampe_à_huile</a:t>
            </a:r>
            <a:r>
              <a:rPr lang="en-GB" sz="700" dirty="0" smtClean="0"/>
              <a:t> </a:t>
            </a:r>
          </a:p>
          <a:p>
            <a:endParaRPr lang="en-GB" sz="900" dirty="0"/>
          </a:p>
        </p:txBody>
      </p:sp>
      <p:cxnSp>
        <p:nvCxnSpPr>
          <p:cNvPr id="14" name="Connecteur droit avec flèche 13"/>
          <p:cNvCxnSpPr/>
          <p:nvPr/>
        </p:nvCxnSpPr>
        <p:spPr>
          <a:xfrm>
            <a:off x="107504" y="5445224"/>
            <a:ext cx="885698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0960" y="5589240"/>
            <a:ext cx="1043608" cy="400110"/>
          </a:xfrm>
          <a:prstGeom prst="rect">
            <a:avLst/>
          </a:prstGeom>
          <a:noFill/>
        </p:spPr>
        <p:txBody>
          <a:bodyPr wrap="square" rtlCol="0">
            <a:spAutoFit/>
          </a:bodyPr>
          <a:lstStyle/>
          <a:p>
            <a:r>
              <a:rPr lang="en-US" sz="2000" b="1" dirty="0" smtClean="0">
                <a:solidFill>
                  <a:srgbClr val="002060"/>
                </a:solidFill>
              </a:rPr>
              <a:t>-10,000</a:t>
            </a:r>
            <a:endParaRPr lang="en-US" sz="2000" b="1" dirty="0">
              <a:solidFill>
                <a:srgbClr val="002060"/>
              </a:solidFill>
            </a:endParaRPr>
          </a:p>
        </p:txBody>
      </p:sp>
      <p:sp>
        <p:nvSpPr>
          <p:cNvPr id="16" name="ZoneTexte 15"/>
          <p:cNvSpPr txBox="1"/>
          <p:nvPr/>
        </p:nvSpPr>
        <p:spPr>
          <a:xfrm>
            <a:off x="8100392" y="5589240"/>
            <a:ext cx="1043608" cy="400110"/>
          </a:xfrm>
          <a:prstGeom prst="rect">
            <a:avLst/>
          </a:prstGeom>
          <a:noFill/>
        </p:spPr>
        <p:txBody>
          <a:bodyPr wrap="square" rtlCol="0">
            <a:spAutoFit/>
          </a:bodyPr>
          <a:lstStyle/>
          <a:p>
            <a:pPr algn="ctr"/>
            <a:r>
              <a:rPr lang="en-US" sz="2000" b="1" dirty="0" smtClean="0">
                <a:solidFill>
                  <a:srgbClr val="002060"/>
                </a:solidFill>
              </a:rPr>
              <a:t>2015</a:t>
            </a:r>
            <a:endParaRPr lang="en-US" sz="2000" b="1" dirty="0">
              <a:solidFill>
                <a:srgbClr val="002060"/>
              </a:solidFill>
            </a:endParaRPr>
          </a:p>
        </p:txBody>
      </p:sp>
      <p:sp>
        <p:nvSpPr>
          <p:cNvPr id="19" name="Rectangle 18"/>
          <p:cNvSpPr/>
          <p:nvPr/>
        </p:nvSpPr>
        <p:spPr>
          <a:xfrm>
            <a:off x="5724128" y="4149080"/>
            <a:ext cx="2880320" cy="230832"/>
          </a:xfrm>
          <a:prstGeom prst="rect">
            <a:avLst/>
          </a:prstGeom>
        </p:spPr>
        <p:txBody>
          <a:bodyPr wrap="square">
            <a:spAutoFit/>
          </a:bodyPr>
          <a:lstStyle/>
          <a:p>
            <a:pPr algn="ctr"/>
            <a:r>
              <a:rPr lang="en-GB" sz="900" dirty="0" smtClean="0"/>
              <a:t>LED ribbons</a:t>
            </a:r>
            <a:endParaRPr lang="en-GB" sz="900" dirty="0"/>
          </a:p>
        </p:txBody>
      </p:sp>
      <p:pic>
        <p:nvPicPr>
          <p:cNvPr id="45058" name="Picture 2" descr="http://i01.i.aliimg.com/wsphoto/v1/1048569259_2/Free-shipping-SMD-3825-300leds-5m-LED-ribbon-strip-light-Colorful-motorcycle-lights-high-quality-led.jpg"/>
          <p:cNvPicPr>
            <a:picLocks noChangeAspect="1" noChangeArrowheads="1"/>
          </p:cNvPicPr>
          <p:nvPr/>
        </p:nvPicPr>
        <p:blipFill>
          <a:blip r:embed="rId4" cstate="email"/>
          <a:srcRect/>
          <a:stretch>
            <a:fillRect/>
          </a:stretch>
        </p:blipFill>
        <p:spPr bwMode="auto">
          <a:xfrm>
            <a:off x="5652120" y="1484784"/>
            <a:ext cx="2970909" cy="25202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484784"/>
            <a:ext cx="8568952" cy="4392488"/>
          </a:xfrm>
        </p:spPr>
        <p:txBody>
          <a:bodyPr>
            <a:normAutofit/>
          </a:bodyPr>
          <a:lstStyle/>
          <a:p>
            <a:pPr>
              <a:lnSpc>
                <a:spcPct val="150000"/>
              </a:lnSpc>
            </a:pPr>
            <a:r>
              <a:rPr lang="en-GB" b="0" dirty="0" smtClean="0"/>
              <a:t>IEA: the amount of electricity used by </a:t>
            </a:r>
            <a:r>
              <a:rPr lang="en-GB" b="0" dirty="0" smtClean="0">
                <a:solidFill>
                  <a:srgbClr val="FF0000"/>
                </a:solidFill>
              </a:rPr>
              <a:t>lighting</a:t>
            </a:r>
            <a:r>
              <a:rPr lang="en-GB" b="0" dirty="0" smtClean="0"/>
              <a:t> sources = </a:t>
            </a:r>
            <a:r>
              <a:rPr lang="en-GB" b="0" dirty="0" smtClean="0">
                <a:solidFill>
                  <a:srgbClr val="FF0000"/>
                </a:solidFill>
              </a:rPr>
              <a:t>20% global electricity consumption</a:t>
            </a:r>
            <a:r>
              <a:rPr lang="en-GB" b="0" dirty="0" smtClean="0"/>
              <a:t>.* </a:t>
            </a:r>
          </a:p>
          <a:p>
            <a:pPr>
              <a:lnSpc>
                <a:spcPct val="150000"/>
              </a:lnSpc>
            </a:pPr>
            <a:endParaRPr lang="en-GB" sz="1200" b="0" dirty="0" smtClean="0"/>
          </a:p>
          <a:p>
            <a:pPr>
              <a:lnSpc>
                <a:spcPct val="150000"/>
              </a:lnSpc>
            </a:pPr>
            <a:r>
              <a:rPr lang="en-GB" b="0" dirty="0" smtClean="0"/>
              <a:t>Lighting = greatest share of electricity expenses of many municipalities (=&gt; </a:t>
            </a:r>
            <a:r>
              <a:rPr lang="en-GB" b="0" dirty="0" smtClean="0">
                <a:solidFill>
                  <a:srgbClr val="FF0000"/>
                </a:solidFill>
              </a:rPr>
              <a:t>hydrocarbon energy sources</a:t>
            </a:r>
            <a:r>
              <a:rPr lang="en-GB" b="0" dirty="0" smtClean="0"/>
              <a:t>).</a:t>
            </a:r>
          </a:p>
          <a:p>
            <a:pPr>
              <a:lnSpc>
                <a:spcPct val="150000"/>
              </a:lnSpc>
            </a:pPr>
            <a:endParaRPr lang="en-GB" sz="1400" b="0" dirty="0" smtClean="0"/>
          </a:p>
          <a:p>
            <a:pPr>
              <a:lnSpc>
                <a:spcPct val="150000"/>
              </a:lnSpc>
            </a:pPr>
            <a:r>
              <a:rPr lang="en-GB" b="0" dirty="0" smtClean="0"/>
              <a:t>Nowadays: </a:t>
            </a:r>
            <a:r>
              <a:rPr lang="en-GB" b="0" dirty="0" smtClean="0">
                <a:solidFill>
                  <a:srgbClr val="FF0000"/>
                </a:solidFill>
              </a:rPr>
              <a:t>switch to LED technologies </a:t>
            </a:r>
            <a:r>
              <a:rPr lang="en-GB" b="0" dirty="0" smtClean="0"/>
              <a:t>(reduced ecological impacts).</a:t>
            </a:r>
            <a:endParaRPr lang="en-GB" b="0" dirty="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7</a:t>
            </a:fld>
            <a:endParaRPr lang="fr-FR" dirty="0"/>
          </a:p>
        </p:txBody>
      </p:sp>
      <p:sp>
        <p:nvSpPr>
          <p:cNvPr id="7" name="Rectangle 6"/>
          <p:cNvSpPr/>
          <p:nvPr/>
        </p:nvSpPr>
        <p:spPr>
          <a:xfrm rot="16200000">
            <a:off x="6303135" y="3215915"/>
            <a:ext cx="5220072" cy="461665"/>
          </a:xfrm>
          <a:prstGeom prst="rect">
            <a:avLst/>
          </a:prstGeom>
        </p:spPr>
        <p:txBody>
          <a:bodyPr wrap="square">
            <a:spAutoFit/>
          </a:bodyPr>
          <a:lstStyle/>
          <a:p>
            <a:pPr>
              <a:tabLst>
                <a:tab pos="92075" algn="l"/>
              </a:tabLst>
            </a:pPr>
            <a:r>
              <a:rPr lang="en-GB" sz="1200" dirty="0" smtClean="0"/>
              <a:t>* </a:t>
            </a:r>
            <a:r>
              <a:rPr lang="en-GB" sz="1200" u="sng" dirty="0" smtClean="0"/>
              <a:t>Source</a:t>
            </a:r>
            <a:r>
              <a:rPr lang="en-GB" sz="1200" dirty="0" smtClean="0"/>
              <a:t>: Aman, M. M., G. B. Jasmon, et al. (2013). Analysis of the performance of domestic lighting lamps. </a:t>
            </a:r>
            <a:r>
              <a:rPr lang="en-GB" sz="1200" i="1" dirty="0" smtClean="0"/>
              <a:t>Energy Policy</a:t>
            </a:r>
            <a:r>
              <a:rPr lang="en-GB" sz="1200" dirty="0" smtClean="0"/>
              <a:t> 52(0), pp. 482-500.</a:t>
            </a:r>
            <a:endParaRPr lang="en-GB" sz="1200" dirty="0"/>
          </a:p>
        </p:txBody>
      </p:sp>
      <p:sp>
        <p:nvSpPr>
          <p:cNvPr id="10"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1" name="Espace réservé de la date 12"/>
          <p:cNvSpPr>
            <a:spLocks noGrp="1"/>
          </p:cNvSpPr>
          <p:nvPr>
            <p:ph type="dt" sz="half" idx="10"/>
          </p:nvPr>
        </p:nvSpPr>
        <p:spPr>
          <a:xfrm>
            <a:off x="539552" y="6381328"/>
            <a:ext cx="870010" cy="360000"/>
          </a:xfrm>
        </p:spPr>
        <p:txBody>
          <a:bodyPr/>
          <a:lstStyle/>
          <a:p>
            <a:r>
              <a:rPr lang="fr-FR" smtClean="0"/>
              <a:t>10/06/2016</a:t>
            </a:r>
            <a:endParaRPr lang="fr-FR"/>
          </a:p>
        </p:txBody>
      </p:sp>
      <p:sp>
        <p:nvSpPr>
          <p:cNvPr id="8" name="Titre 7"/>
          <p:cNvSpPr>
            <a:spLocks noGrp="1"/>
          </p:cNvSpPr>
          <p:nvPr>
            <p:ph type="title"/>
          </p:nvPr>
        </p:nvSpPr>
        <p:spPr>
          <a:xfrm>
            <a:off x="1475656" y="620688"/>
            <a:ext cx="7668344" cy="504056"/>
          </a:xfrm>
        </p:spPr>
        <p:txBody>
          <a:bodyPr>
            <a:noAutofit/>
          </a:bodyPr>
          <a:lstStyle/>
          <a:p>
            <a:r>
              <a:rPr lang="en-GB" sz="2800" dirty="0" smtClean="0"/>
              <a:t>Lighting in the world</a:t>
            </a:r>
            <a:endParaRPr lang="en-GB" sz="2800"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484784"/>
            <a:ext cx="8640960" cy="4896544"/>
          </a:xfrm>
        </p:spPr>
        <p:txBody>
          <a:bodyPr>
            <a:normAutofit/>
          </a:bodyPr>
          <a:lstStyle/>
          <a:p>
            <a:pPr>
              <a:buNone/>
            </a:pPr>
            <a:r>
              <a:rPr lang="en-GB" sz="2000" b="0" dirty="0" smtClean="0"/>
              <a:t>Fuel combustion dominated the long history of lighting:</a:t>
            </a:r>
          </a:p>
          <a:p>
            <a:endParaRPr lang="en-GB" sz="1400" b="0" dirty="0" smtClean="0"/>
          </a:p>
          <a:p>
            <a:r>
              <a:rPr lang="en-GB" sz="2000" b="0" dirty="0" smtClean="0">
                <a:solidFill>
                  <a:srgbClr val="FF0000"/>
                </a:solidFill>
              </a:rPr>
              <a:t>4,500 years ago</a:t>
            </a:r>
            <a:r>
              <a:rPr lang="en-GB" sz="2000" b="0" dirty="0" smtClean="0"/>
              <a:t>: in modern day </a:t>
            </a:r>
            <a:r>
              <a:rPr lang="en-GB" sz="2000" b="0" dirty="0" smtClean="0">
                <a:solidFill>
                  <a:srgbClr val="002060"/>
                </a:solidFill>
              </a:rPr>
              <a:t>Iraq</a:t>
            </a:r>
            <a:r>
              <a:rPr lang="en-GB" sz="2000" b="0" dirty="0" smtClean="0"/>
              <a:t> </a:t>
            </a:r>
            <a:r>
              <a:rPr lang="en-GB" sz="2000" b="0" dirty="0" smtClean="0">
                <a:solidFill>
                  <a:srgbClr val="FF0000"/>
                </a:solidFill>
              </a:rPr>
              <a:t>oil lamps </a:t>
            </a:r>
            <a:r>
              <a:rPr lang="en-GB" sz="2000" b="0" dirty="0" smtClean="0"/>
              <a:t>were used to burn oils made from olives and seeds.</a:t>
            </a:r>
          </a:p>
          <a:p>
            <a:endParaRPr lang="en-GB" sz="2000" b="0" dirty="0" smtClean="0"/>
          </a:p>
          <a:p>
            <a:endParaRPr lang="en-GB" sz="2000" b="0" dirty="0" smtClean="0"/>
          </a:p>
          <a:p>
            <a:endParaRPr lang="en-GB" sz="2400" b="0" dirty="0" smtClean="0"/>
          </a:p>
          <a:p>
            <a:endParaRPr lang="en-GB" sz="2000" b="0" dirty="0" smtClean="0"/>
          </a:p>
          <a:p>
            <a:endParaRPr lang="en-GB" sz="2000" b="0" dirty="0" smtClean="0"/>
          </a:p>
          <a:p>
            <a:endParaRPr lang="en-GB" sz="2800" b="0" dirty="0" smtClean="0"/>
          </a:p>
          <a:p>
            <a:endParaRPr lang="en-GB" sz="2000" b="0" dirty="0" smtClean="0"/>
          </a:p>
          <a:p>
            <a:r>
              <a:rPr lang="en-GB" sz="2000" b="0" dirty="0" smtClean="0">
                <a:solidFill>
                  <a:srgbClr val="FF0000"/>
                </a:solidFill>
              </a:rPr>
              <a:t>2,000 </a:t>
            </a:r>
            <a:r>
              <a:rPr lang="en-GB" sz="2000" b="0" dirty="0" smtClean="0"/>
              <a:t>years ago: the first </a:t>
            </a:r>
            <a:r>
              <a:rPr lang="en-GB" sz="2000" b="0" dirty="0" smtClean="0">
                <a:solidFill>
                  <a:srgbClr val="FF0000"/>
                </a:solidFill>
              </a:rPr>
              <a:t>candles</a:t>
            </a:r>
            <a:r>
              <a:rPr lang="en-GB" sz="2000" b="0" dirty="0" smtClean="0"/>
              <a:t> appeared in Rome.</a:t>
            </a:r>
          </a:p>
          <a:p>
            <a:endParaRPr lang="en-GB" sz="1200" b="0" dirty="0" smtClean="0"/>
          </a:p>
        </p:txBody>
      </p:sp>
      <p:sp>
        <p:nvSpPr>
          <p:cNvPr id="4" name="Espace réservé du numéro de diapositive 3"/>
          <p:cNvSpPr>
            <a:spLocks noGrp="1"/>
          </p:cNvSpPr>
          <p:nvPr>
            <p:ph type="sldNum" sz="quarter" idx="12"/>
          </p:nvPr>
        </p:nvSpPr>
        <p:spPr/>
        <p:txBody>
          <a:bodyPr/>
          <a:lstStyle/>
          <a:p>
            <a:fld id="{3A5F5595-61AE-4AA6-B423-33EDBD1DAE12}" type="slidenum">
              <a:rPr lang="fr-FR" smtClean="0"/>
              <a:pPr/>
              <a:t>8</a:t>
            </a:fld>
            <a:endParaRPr lang="fr-FR" dirty="0"/>
          </a:p>
        </p:txBody>
      </p:sp>
      <p:sp>
        <p:nvSpPr>
          <p:cNvPr id="6" name="Rectangle 5"/>
          <p:cNvSpPr/>
          <p:nvPr/>
        </p:nvSpPr>
        <p:spPr>
          <a:xfrm>
            <a:off x="0" y="6165304"/>
            <a:ext cx="8172400" cy="230832"/>
          </a:xfrm>
          <a:prstGeom prst="rect">
            <a:avLst/>
          </a:prstGeom>
        </p:spPr>
        <p:txBody>
          <a:bodyPr wrap="square">
            <a:spAutoFit/>
          </a:bodyPr>
          <a:lstStyle/>
          <a:p>
            <a:pPr algn="r"/>
            <a:r>
              <a:rPr lang="en-GB" sz="900" u="sng" dirty="0" smtClean="0"/>
              <a:t>Sources</a:t>
            </a:r>
            <a:r>
              <a:rPr lang="en-GB" sz="900" dirty="0" smtClean="0"/>
              <a:t>: Bowers, B. (1980); Freeberg (2013). References available from </a:t>
            </a:r>
            <a:r>
              <a:rPr lang="en-GB" sz="900" dirty="0" smtClean="0">
                <a:hlinkClick r:id="rId3"/>
              </a:rPr>
              <a:t>https://gossart.wp.mines-telecom.fr/files/2014/07/Gossart-paper_STRN.pdf</a:t>
            </a:r>
            <a:r>
              <a:rPr lang="en-GB" sz="900" dirty="0" smtClean="0"/>
              <a:t>. </a:t>
            </a:r>
            <a:endParaRPr lang="fr-FR" sz="900" dirty="0"/>
          </a:p>
        </p:txBody>
      </p:sp>
      <p:sp>
        <p:nvSpPr>
          <p:cNvPr id="8" name="Titre 7"/>
          <p:cNvSpPr>
            <a:spLocks noGrp="1"/>
          </p:cNvSpPr>
          <p:nvPr>
            <p:ph type="title"/>
          </p:nvPr>
        </p:nvSpPr>
        <p:spPr>
          <a:xfrm>
            <a:off x="1475656" y="620688"/>
            <a:ext cx="7668344" cy="504056"/>
          </a:xfrm>
        </p:spPr>
        <p:txBody>
          <a:bodyPr>
            <a:normAutofit/>
          </a:bodyPr>
          <a:lstStyle/>
          <a:p>
            <a:r>
              <a:rPr lang="en-GB" sz="2400" dirty="0" smtClean="0"/>
              <a:t>Lighting in a nutshell: Stage 1 </a:t>
            </a:r>
            <a:r>
              <a:rPr lang="en-GB" sz="2400" b="0" dirty="0" smtClean="0"/>
              <a:t>(</a:t>
            </a:r>
            <a:r>
              <a:rPr lang="en-GB" sz="2400" b="0" dirty="0" smtClean="0">
                <a:solidFill>
                  <a:srgbClr val="FF0000"/>
                </a:solidFill>
              </a:rPr>
              <a:t>flame-based lighting</a:t>
            </a:r>
            <a:r>
              <a:rPr lang="en-GB" sz="2400" b="0" dirty="0" smtClean="0"/>
              <a:t>)</a:t>
            </a:r>
            <a:endParaRPr lang="en-GB" sz="2400" b="0" dirty="0"/>
          </a:p>
        </p:txBody>
      </p:sp>
      <p:grpSp>
        <p:nvGrpSpPr>
          <p:cNvPr id="2" name="Groupe 10"/>
          <p:cNvGrpSpPr/>
          <p:nvPr/>
        </p:nvGrpSpPr>
        <p:grpSpPr>
          <a:xfrm>
            <a:off x="467544" y="2924944"/>
            <a:ext cx="4371002" cy="2216697"/>
            <a:chOff x="1835696" y="2636912"/>
            <a:chExt cx="4371002" cy="2216697"/>
          </a:xfrm>
        </p:grpSpPr>
        <p:pic>
          <p:nvPicPr>
            <p:cNvPr id="15362" name="Picture 2" descr="An Iraqi Yazidi carries an oil lamp as he throws clothes at the the tomb of Sheikh Adi bin Musafir (962-1152), renovator of the Yazidi religion, at Lalesh temple situated in a valley near Dohuk, 430 Kilometers (260 miles) northwest of Baghdad, during the community &amp;amp;acute;s congregation ritual, late 09 October 2006. On the third day of ceremonies of the Eid al-Jamaa, Yazidis continued to visit the temple of Lalesh, the holiest site for Yazidis and one of the oldest continuously visited religious sites in Iraq. Yazidis, who are believed to number about 1.2 million in the world through a very secretive community which normally shuns all outsiders, are meeting for the first time in three years due to the volatile situation in the war torn country. The Yazidi religious sect is a syncretic combination of Zoroastrian, Manichaean, Jewish, Nestorian Christian, and Islamic elements. AFP PHOTO/SAFIN HAMED"/>
            <p:cNvPicPr>
              <a:picLocks noChangeAspect="1" noChangeArrowheads="1"/>
            </p:cNvPicPr>
            <p:nvPr/>
          </p:nvPicPr>
          <p:blipFill>
            <a:blip r:embed="rId4" cstate="email"/>
            <a:srcRect/>
            <a:stretch>
              <a:fillRect/>
            </a:stretch>
          </p:blipFill>
          <p:spPr bwMode="auto">
            <a:xfrm>
              <a:off x="1835696" y="2636912"/>
              <a:ext cx="4007106" cy="2216697"/>
            </a:xfrm>
            <a:prstGeom prst="rect">
              <a:avLst/>
            </a:prstGeom>
            <a:noFill/>
          </p:spPr>
        </p:pic>
        <p:sp>
          <p:nvSpPr>
            <p:cNvPr id="10" name="Rectangle 9"/>
            <p:cNvSpPr/>
            <p:nvPr/>
          </p:nvSpPr>
          <p:spPr>
            <a:xfrm rot="16200000">
              <a:off x="4929826" y="3575230"/>
              <a:ext cx="2215190" cy="338554"/>
            </a:xfrm>
            <a:prstGeom prst="rect">
              <a:avLst/>
            </a:prstGeom>
          </p:spPr>
          <p:txBody>
            <a:bodyPr wrap="square">
              <a:spAutoFit/>
            </a:bodyPr>
            <a:lstStyle/>
            <a:p>
              <a:r>
                <a:rPr lang="en-GB" sz="800" u="sng" dirty="0" smtClean="0"/>
                <a:t>Source</a:t>
              </a:r>
              <a:r>
                <a:rPr lang="en-GB" sz="800" dirty="0" smtClean="0"/>
                <a:t>: </a:t>
              </a:r>
              <a:r>
                <a:rPr lang="en-GB" sz="800" dirty="0" smtClean="0">
                  <a:hlinkClick r:id="rId5"/>
                </a:rPr>
                <a:t>http://www.religion.dk/viden/hvem-er-yazidierne</a:t>
              </a:r>
              <a:r>
                <a:rPr lang="en-GB" sz="800" dirty="0" smtClean="0"/>
                <a:t>.</a:t>
              </a:r>
            </a:p>
          </p:txBody>
        </p:sp>
      </p:grpSp>
      <p:grpSp>
        <p:nvGrpSpPr>
          <p:cNvPr id="5" name="Groupe 14"/>
          <p:cNvGrpSpPr/>
          <p:nvPr/>
        </p:nvGrpSpPr>
        <p:grpSpPr>
          <a:xfrm>
            <a:off x="6453261" y="4005064"/>
            <a:ext cx="2690739" cy="1999166"/>
            <a:chOff x="6453263" y="3284984"/>
            <a:chExt cx="2690739" cy="1999166"/>
          </a:xfrm>
        </p:grpSpPr>
        <p:pic>
          <p:nvPicPr>
            <p:cNvPr id="15364" name="Picture 4" descr="http://www.smith.edu/hsc/museum/ancient_inventions/images/candles1.jpg"/>
            <p:cNvPicPr>
              <a:picLocks noChangeAspect="1" noChangeArrowheads="1"/>
            </p:cNvPicPr>
            <p:nvPr/>
          </p:nvPicPr>
          <p:blipFill>
            <a:blip r:embed="rId6" cstate="email"/>
            <a:srcRect/>
            <a:stretch>
              <a:fillRect/>
            </a:stretch>
          </p:blipFill>
          <p:spPr bwMode="auto">
            <a:xfrm>
              <a:off x="6588224" y="3573016"/>
              <a:ext cx="2117052" cy="1659633"/>
            </a:xfrm>
            <a:prstGeom prst="rect">
              <a:avLst/>
            </a:prstGeom>
            <a:noFill/>
          </p:spPr>
        </p:pic>
        <p:sp>
          <p:nvSpPr>
            <p:cNvPr id="13" name="Rectangle 12"/>
            <p:cNvSpPr/>
            <p:nvPr/>
          </p:nvSpPr>
          <p:spPr>
            <a:xfrm rot="16200000">
              <a:off x="8021599" y="4161746"/>
              <a:ext cx="1783142" cy="461665"/>
            </a:xfrm>
            <a:prstGeom prst="rect">
              <a:avLst/>
            </a:prstGeom>
          </p:spPr>
          <p:txBody>
            <a:bodyPr wrap="square">
              <a:spAutoFit/>
            </a:bodyPr>
            <a:lstStyle/>
            <a:p>
              <a:r>
                <a:rPr lang="en-GB" sz="800" u="sng" dirty="0" smtClean="0"/>
                <a:t>Source</a:t>
              </a:r>
              <a:r>
                <a:rPr lang="en-GB" sz="800" dirty="0" smtClean="0"/>
                <a:t>: </a:t>
              </a:r>
              <a:r>
                <a:rPr lang="en-GB" sz="800" dirty="0" smtClean="0">
                  <a:hlinkClick r:id="rId7"/>
                </a:rPr>
                <a:t>http://www.smith.edu/hsc/museum/ancient_inventions/candles2.html</a:t>
              </a:r>
              <a:r>
                <a:rPr lang="en-GB" sz="800" dirty="0" smtClean="0"/>
                <a:t>. </a:t>
              </a:r>
            </a:p>
          </p:txBody>
        </p:sp>
        <p:sp>
          <p:nvSpPr>
            <p:cNvPr id="14" name="Rectangle 13"/>
            <p:cNvSpPr/>
            <p:nvPr/>
          </p:nvSpPr>
          <p:spPr>
            <a:xfrm>
              <a:off x="6453263" y="3284984"/>
              <a:ext cx="2690737" cy="276999"/>
            </a:xfrm>
            <a:prstGeom prst="rect">
              <a:avLst/>
            </a:prstGeom>
          </p:spPr>
          <p:txBody>
            <a:bodyPr wrap="none">
              <a:spAutoFit/>
            </a:bodyPr>
            <a:lstStyle/>
            <a:p>
              <a:r>
                <a:rPr lang="fr-FR" sz="1200" dirty="0" err="1" smtClean="0"/>
                <a:t>Tallow</a:t>
              </a:r>
              <a:r>
                <a:rPr lang="fr-FR" sz="1200" dirty="0" smtClean="0"/>
                <a:t> </a:t>
              </a:r>
              <a:r>
                <a:rPr lang="fr-FR" sz="1200" dirty="0" err="1" smtClean="0"/>
                <a:t>candles</a:t>
              </a:r>
              <a:r>
                <a:rPr lang="fr-FR" sz="1200" dirty="0" smtClean="0"/>
                <a:t> (</a:t>
              </a:r>
              <a:r>
                <a:rPr lang="fr-FR" sz="1200" dirty="0" err="1" smtClean="0"/>
                <a:t>rendered</a:t>
              </a:r>
              <a:r>
                <a:rPr lang="fr-FR" sz="1200" dirty="0" smtClean="0"/>
                <a:t> animal fat) </a:t>
              </a:r>
              <a:endParaRPr lang="en-GB" sz="1200" dirty="0"/>
            </a:p>
          </p:txBody>
        </p:sp>
      </p:grpSp>
      <p:sp>
        <p:nvSpPr>
          <p:cNvPr id="17"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8" name="Espace réservé de la date 12"/>
          <p:cNvSpPr>
            <a:spLocks noGrp="1"/>
          </p:cNvSpPr>
          <p:nvPr>
            <p:ph type="dt" sz="half" idx="10"/>
          </p:nvPr>
        </p:nvSpPr>
        <p:spPr>
          <a:xfrm>
            <a:off x="539552" y="6381328"/>
            <a:ext cx="870010" cy="360000"/>
          </a:xfrm>
        </p:spPr>
        <p:txBody>
          <a:bodyPr/>
          <a:lstStyle/>
          <a:p>
            <a:r>
              <a:rPr lang="fr-FR" smtClean="0"/>
              <a:t>10/06/2016</a:t>
            </a: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96752"/>
            <a:ext cx="7200800" cy="1124316"/>
          </a:xfrm>
        </p:spPr>
        <p:txBody>
          <a:bodyPr>
            <a:normAutofit/>
          </a:bodyPr>
          <a:lstStyle/>
          <a:p>
            <a:pPr>
              <a:lnSpc>
                <a:spcPct val="150000"/>
              </a:lnSpc>
            </a:pPr>
            <a:r>
              <a:rPr lang="en-GB" sz="2200" b="0" dirty="0" smtClean="0">
                <a:solidFill>
                  <a:srgbClr val="FF0000"/>
                </a:solidFill>
              </a:rPr>
              <a:t>200</a:t>
            </a:r>
            <a:r>
              <a:rPr lang="en-GB" sz="2200" b="0" dirty="0" smtClean="0"/>
              <a:t> years ago: first </a:t>
            </a:r>
            <a:r>
              <a:rPr lang="en-GB" sz="2200" b="0" dirty="0" smtClean="0">
                <a:solidFill>
                  <a:srgbClr val="FF0000"/>
                </a:solidFill>
              </a:rPr>
              <a:t>gasworks</a:t>
            </a:r>
            <a:r>
              <a:rPr lang="en-GB" sz="2200" b="0" dirty="0" smtClean="0"/>
              <a:t> established in Freiburg by Wilhelm August Lampadius (German mineralogist).</a:t>
            </a:r>
            <a:endParaRPr lang="en-GB" sz="2200"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9</a:t>
            </a:fld>
            <a:endParaRPr lang="fr-FR"/>
          </a:p>
        </p:txBody>
      </p:sp>
      <p:pic>
        <p:nvPicPr>
          <p:cNvPr id="84994" name="Picture 2" descr="https://upload.wikimedia.org/wikipedia/commons/thumb/3/3c/Gaslamp_lampadius.jpg/1280px-Gaslamp_lampadius.jpg"/>
          <p:cNvPicPr>
            <a:picLocks noChangeAspect="1" noChangeArrowheads="1"/>
          </p:cNvPicPr>
          <p:nvPr/>
        </p:nvPicPr>
        <p:blipFill>
          <a:blip r:embed="rId2" cstate="email"/>
          <a:srcRect/>
          <a:stretch>
            <a:fillRect/>
          </a:stretch>
        </p:blipFill>
        <p:spPr bwMode="auto">
          <a:xfrm>
            <a:off x="3779912" y="2636912"/>
            <a:ext cx="4375911" cy="3281934"/>
          </a:xfrm>
          <a:prstGeom prst="rect">
            <a:avLst/>
          </a:prstGeom>
          <a:noFill/>
        </p:spPr>
      </p:pic>
      <p:pic>
        <p:nvPicPr>
          <p:cNvPr id="84996" name="Picture 4" descr="https://upload.wikimedia.org/wikipedia/commons/d/d7/DBP_1991_1537-R.JPG"/>
          <p:cNvPicPr>
            <a:picLocks noChangeAspect="1" noChangeArrowheads="1"/>
          </p:cNvPicPr>
          <p:nvPr/>
        </p:nvPicPr>
        <p:blipFill>
          <a:blip r:embed="rId3" cstate="email"/>
          <a:srcRect/>
          <a:stretch>
            <a:fillRect/>
          </a:stretch>
        </p:blipFill>
        <p:spPr bwMode="auto">
          <a:xfrm>
            <a:off x="107504" y="2636912"/>
            <a:ext cx="3257550" cy="1943101"/>
          </a:xfrm>
          <a:prstGeom prst="rect">
            <a:avLst/>
          </a:prstGeom>
          <a:noFill/>
        </p:spPr>
      </p:pic>
      <p:sp>
        <p:nvSpPr>
          <p:cNvPr id="9" name="Rectangle 8"/>
          <p:cNvSpPr/>
          <p:nvPr/>
        </p:nvSpPr>
        <p:spPr>
          <a:xfrm>
            <a:off x="3059832" y="6021288"/>
            <a:ext cx="5184576" cy="276999"/>
          </a:xfrm>
          <a:prstGeom prst="rect">
            <a:avLst/>
          </a:prstGeom>
        </p:spPr>
        <p:txBody>
          <a:bodyPr wrap="square">
            <a:spAutoFit/>
          </a:bodyPr>
          <a:lstStyle/>
          <a:p>
            <a:pPr algn="r"/>
            <a:r>
              <a:rPr lang="en-GB" sz="1200" u="sng" dirty="0" smtClean="0"/>
              <a:t>Source</a:t>
            </a:r>
            <a:r>
              <a:rPr lang="en-GB" sz="1200" dirty="0" smtClean="0"/>
              <a:t>: </a:t>
            </a:r>
            <a:r>
              <a:rPr lang="en-GB" sz="1200" dirty="0" smtClean="0">
                <a:hlinkClick r:id="rId4"/>
              </a:rPr>
              <a:t>https://de.wikipedia.org/wiki/Wilhelm_August_Lampadius</a:t>
            </a:r>
            <a:r>
              <a:rPr lang="en-GB" sz="1200" dirty="0" smtClean="0"/>
              <a:t>. </a:t>
            </a:r>
            <a:endParaRPr lang="en-GB" sz="1200" dirty="0"/>
          </a:p>
        </p:txBody>
      </p:sp>
      <p:sp>
        <p:nvSpPr>
          <p:cNvPr id="10" name="Titre 7"/>
          <p:cNvSpPr txBox="1">
            <a:spLocks/>
          </p:cNvSpPr>
          <p:nvPr/>
        </p:nvSpPr>
        <p:spPr>
          <a:xfrm>
            <a:off x="1475656" y="620688"/>
            <a:ext cx="7668344" cy="50405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2"/>
                </a:solidFill>
                <a:effectLst/>
                <a:uLnTx/>
                <a:uFillTx/>
                <a:latin typeface="+mj-lt"/>
                <a:ea typeface="+mj-ea"/>
                <a:cs typeface="+mj-cs"/>
              </a:rPr>
              <a:t>Lighting in a nutshell: Stage 1 </a:t>
            </a:r>
            <a:r>
              <a:rPr kumimoji="0" lang="en-GB" sz="2400" b="0" i="0" u="none" strike="noStrike" kern="1200" cap="none" spc="0" normalizeH="0" baseline="0" noProof="0" dirty="0" smtClean="0">
                <a:ln>
                  <a:noFill/>
                </a:ln>
                <a:solidFill>
                  <a:schemeClr val="tx2"/>
                </a:solidFill>
                <a:effectLst/>
                <a:uLnTx/>
                <a:uFillTx/>
                <a:latin typeface="+mj-lt"/>
                <a:ea typeface="+mj-ea"/>
                <a:cs typeface="+mj-cs"/>
              </a:rPr>
              <a:t>(</a:t>
            </a:r>
            <a:r>
              <a:rPr kumimoji="0" lang="en-GB" sz="2400" b="0" i="0" u="none" strike="noStrike" kern="1200" cap="none" spc="0" normalizeH="0" baseline="0" noProof="0" dirty="0" smtClean="0">
                <a:ln>
                  <a:noFill/>
                </a:ln>
                <a:solidFill>
                  <a:srgbClr val="FF0000"/>
                </a:solidFill>
                <a:effectLst/>
                <a:uLnTx/>
                <a:uFillTx/>
                <a:latin typeface="+mj-lt"/>
                <a:ea typeface="+mj-ea"/>
                <a:cs typeface="+mj-cs"/>
              </a:rPr>
              <a:t>flame-based lighting</a:t>
            </a:r>
            <a:r>
              <a:rPr kumimoji="0" lang="en-GB" sz="2400" b="0" i="0" u="none" strike="noStrike" kern="1200" cap="none" spc="0" normalizeH="0" baseline="0" noProof="0" dirty="0" smtClean="0">
                <a:ln>
                  <a:noFill/>
                </a:ln>
                <a:solidFill>
                  <a:schemeClr val="tx2"/>
                </a:solidFill>
                <a:effectLst/>
                <a:uLnTx/>
                <a:uFillTx/>
                <a:latin typeface="+mj-lt"/>
                <a:ea typeface="+mj-ea"/>
                <a:cs typeface="+mj-cs"/>
              </a:rPr>
              <a:t>)</a:t>
            </a:r>
            <a:endParaRPr kumimoji="0" lang="en-GB"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1" name="Espace réservé du pied de page 4"/>
          <p:cNvSpPr>
            <a:spLocks noGrp="1"/>
          </p:cNvSpPr>
          <p:nvPr>
            <p:ph type="ftr" sz="quarter" idx="11"/>
          </p:nvPr>
        </p:nvSpPr>
        <p:spPr>
          <a:xfrm>
            <a:off x="4067944" y="6381328"/>
            <a:ext cx="4104456" cy="360000"/>
          </a:xfrm>
        </p:spPr>
        <p:txBody>
          <a:bodyPr/>
          <a:lstStyle/>
          <a:p>
            <a:r>
              <a:rPr lang="fr-FR" dirty="0" smtClean="0"/>
              <a:t>Télécom École de Management</a:t>
            </a:r>
            <a:endParaRPr lang="fr-FR" dirty="0"/>
          </a:p>
        </p:txBody>
      </p:sp>
      <p:sp>
        <p:nvSpPr>
          <p:cNvPr id="13" name="Espace réservé de la date 12"/>
          <p:cNvSpPr>
            <a:spLocks noGrp="1"/>
          </p:cNvSpPr>
          <p:nvPr>
            <p:ph type="dt" sz="half" idx="10"/>
          </p:nvPr>
        </p:nvSpPr>
        <p:spPr>
          <a:xfrm>
            <a:off x="539552" y="6381328"/>
            <a:ext cx="870010" cy="360000"/>
          </a:xfrm>
        </p:spPr>
        <p:txBody>
          <a:bodyPr/>
          <a:lstStyle/>
          <a:p>
            <a:r>
              <a:rPr lang="fr-FR" smtClean="0"/>
              <a:t>10/06/2016</a:t>
            </a: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Télécom Bretagne">
  <a:themeElements>
    <a:clrScheme name="Personnalisé 1">
      <a:dk1>
        <a:sysClr val="windowText" lastClr="000000"/>
      </a:dk1>
      <a:lt1>
        <a:sysClr val="window" lastClr="FFFFFF"/>
      </a:lt1>
      <a:dk2>
        <a:srgbClr val="7A1452"/>
      </a:dk2>
      <a:lt2>
        <a:srgbClr val="B8B8B8"/>
      </a:lt2>
      <a:accent1>
        <a:srgbClr val="001489"/>
      </a:accent1>
      <a:accent2>
        <a:srgbClr val="6D5047"/>
      </a:accent2>
      <a:accent3>
        <a:srgbClr val="7A1452"/>
      </a:accent3>
      <a:accent4>
        <a:srgbClr val="7A1452"/>
      </a:accent4>
      <a:accent5>
        <a:srgbClr val="7A1452"/>
      </a:accent5>
      <a:accent6>
        <a:srgbClr val="7A1452"/>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4507</TotalTime>
  <Words>1633</Words>
  <Application>Microsoft Office PowerPoint</Application>
  <PresentationFormat>Affichage à l'écran (4:3)</PresentationFormat>
  <Paragraphs>305</Paragraphs>
  <Slides>42</Slides>
  <Notes>4</Notes>
  <HiddenSlides>6</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Modèle Télécom Bretagne</vt:lpstr>
      <vt:lpstr>Diapositive 1</vt:lpstr>
      <vt:lpstr>Institut Mines-Télécom</vt:lpstr>
      <vt:lpstr>Diapositive 3</vt:lpstr>
      <vt:lpstr>The social aspects of ecological transitions: The case of lighting</vt:lpstr>
      <vt:lpstr>Diapositive 5</vt:lpstr>
      <vt:lpstr>Diapositive 6</vt:lpstr>
      <vt:lpstr>Lighting in the world</vt:lpstr>
      <vt:lpstr>Lighting in a nutshell: Stage 1 (flame-based lighting)</vt:lpstr>
      <vt:lpstr>200 years ago: first gasworks established in Freiburg by Wilhelm August Lampadius (German mineralogist).</vt:lpstr>
      <vt:lpstr>Lighting in a nutshell: Stage 2 (electricity-based lighting)</vt:lpstr>
      <vt:lpstr>What is the environmental future of lighting?</vt:lpstr>
      <vt:lpstr>The ecological impacts of the lighting transition</vt:lpstr>
      <vt:lpstr>The ecological impacts of the lighting transition</vt:lpstr>
      <vt:lpstr>The ecological impacts of the lighting transition</vt:lpstr>
      <vt:lpstr>The ecological impacts of the lighting transition</vt:lpstr>
      <vt:lpstr>Current lighting systems: more heat than light!</vt:lpstr>
      <vt:lpstr>Diapositive 17</vt:lpstr>
      <vt:lpstr>Diapositive 18</vt:lpstr>
      <vt:lpstr>LEDs generate electronic waste</vt:lpstr>
      <vt:lpstr>What will drive the ecological transition of lighting?</vt:lpstr>
      <vt:lpstr>The multilevel perspective (MLP) on ecological transitions</vt:lpstr>
      <vt:lpstr>How can we learn more from these aspects?</vt:lpstr>
      <vt:lpstr>Diapositive 23</vt:lpstr>
      <vt:lpstr>Diapositive 24</vt:lpstr>
      <vt:lpstr>Diapositive 25</vt:lpstr>
      <vt:lpstr>Diapositive 26</vt:lpstr>
      <vt:lpstr>Past lighting transitions</vt:lpstr>
      <vt:lpstr>The social aspects of past lighting transitions</vt:lpstr>
      <vt:lpstr>Lighting and socialising in the 19th c.</vt:lpstr>
      <vt:lpstr>Two main categories of lighting</vt:lpstr>
      <vt:lpstr>Flame-based light: carbon compounds are heated, become incandescent.</vt:lpstr>
      <vt:lpstr>Argand lamp (1780)</vt:lpstr>
      <vt:lpstr>The consequences of the diffusion of gas light</vt:lpstr>
      <vt:lpstr>Electricity-based light</vt:lpstr>
      <vt:lpstr>Electrification (=&gt; IL, CFL, LED, …)</vt:lpstr>
      <vt:lpstr>Ecological &amp; social issues?</vt:lpstr>
      <vt:lpstr>Electricity consumption of lighting (USA)</vt:lpstr>
      <vt:lpstr>Electricity consumption of lighting (USA)</vt:lpstr>
      <vt:lpstr>Evolution of the energy consumed by street lighting in the USA</vt:lpstr>
      <vt:lpstr>Electricity consumption of lighting (EU)</vt:lpstr>
      <vt:lpstr>What will drive the ecological transition of lighting?</vt:lpstr>
      <vt:lpstr>Diapositive 42</vt:lpstr>
    </vt:vector>
  </TitlesOfParts>
  <Company>Institut Mines-Télécom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RRI 2016 - S14</dc:title>
  <dc:creator>Cédric Gossart</dc:creator>
  <cp:lastModifiedBy>Gossart</cp:lastModifiedBy>
  <cp:revision>1458</cp:revision>
  <dcterms:created xsi:type="dcterms:W3CDTF">2013-01-04T16:51:24Z</dcterms:created>
  <dcterms:modified xsi:type="dcterms:W3CDTF">2016-06-08T23:55:57Z</dcterms:modified>
</cp:coreProperties>
</file>