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33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5" r:id="rId12"/>
    <p:sldId id="337" r:id="rId13"/>
    <p:sldId id="313" r:id="rId14"/>
    <p:sldId id="314" r:id="rId15"/>
    <p:sldId id="316" r:id="rId16"/>
    <p:sldId id="317" r:id="rId17"/>
    <p:sldId id="318" r:id="rId18"/>
    <p:sldId id="323" r:id="rId19"/>
    <p:sldId id="319" r:id="rId20"/>
    <p:sldId id="334" r:id="rId21"/>
    <p:sldId id="324" r:id="rId22"/>
    <p:sldId id="338" r:id="rId23"/>
    <p:sldId id="325" r:id="rId24"/>
    <p:sldId id="340" r:id="rId25"/>
    <p:sldId id="339" r:id="rId26"/>
    <p:sldId id="31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82C"/>
    <a:srgbClr val="B8B8B8"/>
    <a:srgbClr val="6D5047"/>
    <a:srgbClr val="A8B50A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0" autoAdjust="0"/>
    <p:restoredTop sz="89371" autoAdjust="0"/>
  </p:normalViewPr>
  <p:slideViewPr>
    <p:cSldViewPr>
      <p:cViewPr varScale="1">
        <p:scale>
          <a:sx n="94" d="100"/>
          <a:sy n="94" d="100"/>
        </p:scale>
        <p:origin x="-1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1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14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2492896"/>
            <a:ext cx="5112568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4077072"/>
            <a:ext cx="5112568" cy="1296144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B8B8B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BE16-9CE1-47D4-87B9-84CF13045996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373" y="768344"/>
            <a:ext cx="1535009" cy="2008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805263"/>
            <a:ext cx="9144000" cy="107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527914" y="54452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5402691" y="54452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7277468" y="54452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796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6" y="1556793"/>
            <a:ext cx="7211144" cy="403244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BF0-7ABD-4D5F-83BB-F2856A25D410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20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076-1FB3-483B-B9B6-1E68DBF981C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11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136" y="6448251"/>
            <a:ext cx="765448" cy="365125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-1"/>
            <a:ext cx="1835697" cy="830057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2348880"/>
            <a:ext cx="4966320" cy="1251570"/>
          </a:xfrm>
        </p:spPr>
        <p:txBody>
          <a:bodyPr anchor="t"/>
          <a:lstStyle>
            <a:lvl1pPr>
              <a:defRPr>
                <a:solidFill>
                  <a:srgbClr val="6D504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968552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B8B8B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27914" y="1844824"/>
            <a:ext cx="1874777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402691" y="1844824"/>
            <a:ext cx="18747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277468" y="1844824"/>
            <a:ext cx="1874777" cy="288032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902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984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0A7C-2B93-42A1-932B-623B4586657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2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6779-D8E2-4516-8486-D261ED2E4297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477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DD0-6008-4B5B-99CB-9F8E8EBDEBD9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143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CA34-D6F0-4243-B31D-F009171F145C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C6D1-CC20-4E77-B932-275A909C7ED2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514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5E8-C835-46FA-B82F-F89D9D6706D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944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84053"/>
            <a:ext cx="1402632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6384053"/>
            <a:ext cx="410445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66" y="6381328"/>
            <a:ext cx="533086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6" y="1556793"/>
            <a:ext cx="7211144" cy="44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6381328"/>
            <a:ext cx="870010" cy="360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44" y="6381328"/>
            <a:ext cx="4104456" cy="360000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92696"/>
            <a:ext cx="46754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692696"/>
            <a:ext cx="46754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692696"/>
            <a:ext cx="467544" cy="360040"/>
          </a:xfrm>
          <a:prstGeom prst="rect">
            <a:avLst/>
          </a:prstGeom>
          <a:solidFill>
            <a:srgbClr val="6D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6381328"/>
            <a:ext cx="25202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/>
              <a:t>Institut Mines-Télécom</a:t>
            </a:r>
            <a:endParaRPr lang="fr-FR" sz="10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6042676"/>
            <a:ext cx="719724" cy="7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ockholmresilience.org/research/planetary-boundaries/planetary-boundaries/about-the-research/the-nine-planetary-boundaries.html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ines-telecom.f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edric.Gossart@telecom-em.eu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gossart.wp.mines-telecom.f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hyperlink" Target="https://www.researchgate.net/profile/Cedric_Gossa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688632" cy="1512168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r-FR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numérique à l’épreuve des inégalités environnementales</a:t>
            </a:r>
            <a:endParaRPr lang="en-GB" noProof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491880" y="3645024"/>
            <a:ext cx="5112568" cy="1296144"/>
          </a:xfr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fr-FR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Cédric</a:t>
            </a:r>
            <a:r>
              <a:rPr 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GOSSART</a:t>
            </a:r>
          </a:p>
          <a:p>
            <a:pPr lvl="0" algn="ctr">
              <a:spcBef>
                <a:spcPct val="0"/>
              </a:spcBef>
              <a:buClrTx/>
              <a:buSzTx/>
              <a:defRPr/>
            </a:pPr>
            <a:endParaRPr lang="en-US" dirty="0" smtClean="0"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buClrTx/>
              <a:buSzTx/>
              <a:defRPr/>
            </a:pPr>
            <a:r>
              <a:rPr lang="en-US" b="0" dirty="0" smtClean="0">
                <a:cs typeface="Arial" panose="020B0604020202020204" pitchFamily="34" charset="0"/>
              </a:rPr>
              <a:t>MCF HDR, TEM</a:t>
            </a: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3203848" y="6525344"/>
            <a:ext cx="5940152" cy="332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1600" i="1" dirty="0" err="1" smtClean="0">
                <a:solidFill>
                  <a:srgbClr val="B8B8B8"/>
                </a:solidFill>
                <a:cs typeface="Arial" panose="020B0604020202020204" pitchFamily="34" charset="0"/>
              </a:rPr>
              <a:t>Séminaire</a:t>
            </a:r>
            <a:r>
              <a:rPr lang="en-US" sz="1600" i="1" dirty="0" smtClean="0">
                <a:solidFill>
                  <a:srgbClr val="B8B8B8"/>
                </a:solidFill>
                <a:cs typeface="Arial" panose="020B0604020202020204" pitchFamily="34" charset="0"/>
              </a:rPr>
              <a:t> du </a:t>
            </a:r>
            <a:r>
              <a:rPr lang="en-US" sz="1600" i="1" dirty="0" err="1" smtClean="0">
                <a:solidFill>
                  <a:srgbClr val="B8B8B8"/>
                </a:solidFill>
                <a:cs typeface="Arial" panose="020B0604020202020204" pitchFamily="34" charset="0"/>
              </a:rPr>
              <a:t>Ladyss</a:t>
            </a:r>
            <a:r>
              <a:rPr lang="en-US" sz="1600" i="1" dirty="0" smtClean="0">
                <a:solidFill>
                  <a:srgbClr val="B8B8B8"/>
                </a:solidFill>
                <a:cs typeface="Arial" panose="020B0604020202020204" pitchFamily="34" charset="0"/>
              </a:rPr>
              <a:t>, 15/12/2016.</a:t>
            </a:r>
          </a:p>
        </p:txBody>
      </p:sp>
      <p:pic>
        <p:nvPicPr>
          <p:cNvPr id="4098" name="Picture 2" descr="See original 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645024"/>
            <a:ext cx="259228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(3) : La vulgarisation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125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TIC et environnement : typologie des interactions.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Les faces cachées de l’immatérialité : </a:t>
            </a:r>
          </a:p>
          <a:p>
            <a:pPr lvl="1"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déchets d’équipements électriques et électroniques :</a:t>
            </a:r>
          </a:p>
          <a:p>
            <a:pPr lvl="2">
              <a:lnSpc>
                <a:spcPct val="110000"/>
              </a:lnSpc>
            </a:pPr>
            <a:r>
              <a:rPr lang="fr-FR" dirty="0" err="1" smtClean="0">
                <a:solidFill>
                  <a:schemeClr val="tx2"/>
                </a:solidFill>
              </a:rPr>
              <a:t>Bahers</a:t>
            </a:r>
            <a:r>
              <a:rPr lang="fr-FR" dirty="0" smtClean="0">
                <a:solidFill>
                  <a:schemeClr val="tx2"/>
                </a:solidFill>
              </a:rPr>
              <a:t>, J.-B., I. </a:t>
            </a:r>
            <a:r>
              <a:rPr lang="fr-FR" dirty="0" err="1" smtClean="0">
                <a:solidFill>
                  <a:schemeClr val="tx2"/>
                </a:solidFill>
              </a:rPr>
              <a:t>Capurso</a:t>
            </a:r>
            <a:r>
              <a:rPr lang="fr-FR" dirty="0" smtClean="0">
                <a:solidFill>
                  <a:schemeClr val="tx2"/>
                </a:solidFill>
              </a:rPr>
              <a:t>, et al. (2015). Réseaux et environnement : Regards croisés sur les filières de gestion des DEEE à Toulouse et à Milan. </a:t>
            </a:r>
            <a:r>
              <a:rPr lang="fr-FR" i="1" dirty="0" smtClean="0">
                <a:solidFill>
                  <a:schemeClr val="tx2"/>
                </a:solidFill>
              </a:rPr>
              <a:t>Flux</a:t>
            </a:r>
            <a:r>
              <a:rPr lang="fr-FR" dirty="0" smtClean="0">
                <a:solidFill>
                  <a:schemeClr val="tx2"/>
                </a:solidFill>
              </a:rPr>
              <a:t> 2015/1(99): 32-46.</a:t>
            </a:r>
          </a:p>
          <a:p>
            <a:pPr lvl="1">
              <a:lnSpc>
                <a:spcPct val="110000"/>
              </a:lnSpc>
            </a:pPr>
            <a:r>
              <a:rPr lang="fr-FR" dirty="0" smtClean="0">
                <a:solidFill>
                  <a:schemeClr val="tx2"/>
                </a:solidFill>
              </a:rPr>
              <a:t>Les autres impacts écologiques :</a:t>
            </a:r>
          </a:p>
          <a:p>
            <a:pPr lvl="2">
              <a:lnSpc>
                <a:spcPct val="110000"/>
              </a:lnSpc>
            </a:pPr>
            <a:r>
              <a:rPr lang="fr-FR" dirty="0" smtClean="0">
                <a:solidFill>
                  <a:schemeClr val="tx2"/>
                </a:solidFill>
              </a:rPr>
              <a:t>ÉcoInfo (2012). </a:t>
            </a:r>
            <a:r>
              <a:rPr lang="fr-FR" i="1" dirty="0" smtClean="0">
                <a:solidFill>
                  <a:schemeClr val="tx2"/>
                </a:solidFill>
              </a:rPr>
              <a:t>Impacts écologiques des TIC : Les faces cachées de l'immatérialité</a:t>
            </a:r>
            <a:r>
              <a:rPr lang="fr-FR" dirty="0" smtClean="0">
                <a:solidFill>
                  <a:schemeClr val="tx2"/>
                </a:solidFill>
              </a:rPr>
              <a:t>. Les </a:t>
            </a:r>
            <a:r>
              <a:rPr lang="fr-FR" dirty="0" err="1" smtClean="0">
                <a:solidFill>
                  <a:schemeClr val="tx2"/>
                </a:solidFill>
              </a:rPr>
              <a:t>Ulis</a:t>
            </a:r>
            <a:r>
              <a:rPr lang="fr-FR" dirty="0" smtClean="0">
                <a:solidFill>
                  <a:schemeClr val="tx2"/>
                </a:solidFill>
              </a:rPr>
              <a:t>, EDP Sciences.</a:t>
            </a:r>
          </a:p>
          <a:p>
            <a:pPr lvl="1"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effets rebonds du numérique :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chemeClr val="tx2"/>
                </a:solidFill>
              </a:rPr>
              <a:t>Gossart, C. (2015). Rebound Effects and ICT: A Review of the Literature. In </a:t>
            </a:r>
            <a:r>
              <a:rPr lang="en-US" i="1" dirty="0" smtClean="0">
                <a:solidFill>
                  <a:schemeClr val="tx2"/>
                </a:solidFill>
              </a:rPr>
              <a:t>ICT Innovations for Sustainability</a:t>
            </a:r>
            <a:r>
              <a:rPr lang="en-US" dirty="0" smtClean="0">
                <a:solidFill>
                  <a:schemeClr val="tx2"/>
                </a:solidFill>
              </a:rPr>
              <a:t>, L. M. Hilty and B. Aebischer, Springer International Publishing. 310: 435-448.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ZoneTexte 7"/>
          <p:cNvSpPr txBox="1"/>
          <p:nvPr/>
        </p:nvSpPr>
        <p:spPr>
          <a:xfrm>
            <a:off x="1043608" y="1628800"/>
            <a:ext cx="741682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2. FRONTIERES PLANETAIRES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ET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NUMERIQUE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‘</a:t>
            </a:r>
            <a:r>
              <a:rPr lang="es-ES" dirty="0" err="1" smtClean="0"/>
              <a:t>Planetary</a:t>
            </a:r>
            <a:r>
              <a:rPr lang="es-ES" dirty="0" smtClean="0"/>
              <a:t> </a:t>
            </a:r>
            <a:r>
              <a:rPr lang="es-ES" dirty="0" err="1" smtClean="0"/>
              <a:t>boundaries</a:t>
            </a:r>
            <a:r>
              <a:rPr lang="es-ES" dirty="0" smtClean="0"/>
              <a:t>’ ?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30302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b="0" dirty="0" smtClean="0"/>
              <a:t>The planetary boundaries framework defines “a safe operating space for humanity based on the intrinsic biophysical processes that regulate the stability of the Earth System”.</a:t>
            </a:r>
            <a:endParaRPr lang="es-ES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 rot="16200000">
            <a:off x="6120244" y="2925525"/>
            <a:ext cx="5616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err="1" smtClean="0"/>
              <a:t>Source</a:t>
            </a:r>
            <a:r>
              <a:rPr lang="es-ES" sz="1100" dirty="0" smtClean="0"/>
              <a:t> : </a:t>
            </a:r>
            <a:r>
              <a:rPr lang="es-ES" sz="1100" dirty="0" smtClean="0">
                <a:hlinkClick r:id="rId2"/>
              </a:rPr>
              <a:t>http://www.stockholmresilience.org/research/planetary-boundaries/planetary-boundaries/about-the-research/the-nine-planetary-boundaries.html</a:t>
            </a:r>
            <a:r>
              <a:rPr lang="es-ES" sz="1100" dirty="0" smtClean="0"/>
              <a:t>. </a:t>
            </a:r>
            <a:endParaRPr lang="es-ES" sz="1100" dirty="0"/>
          </a:p>
        </p:txBody>
      </p:sp>
      <p:pic>
        <p:nvPicPr>
          <p:cNvPr id="1026" name="Picture 2" descr="http://www.stockholmresilience.org/images/18.3110ee8c1495db74432636f/1459560224012/PB_FIG33_media_11jan2015_web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852936"/>
            <a:ext cx="8156362" cy="348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</a:t>
            </a:r>
            <a:r>
              <a:rPr lang="en-GB" dirty="0" err="1" smtClean="0"/>
              <a:t>abordées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 err="1" smtClean="0"/>
              <a:t>papier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7571184" cy="2160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0" dirty="0" smtClean="0"/>
              <a:t>Quid de la contribution du </a:t>
            </a:r>
            <a:r>
              <a:rPr lang="en-GB" b="0" dirty="0" err="1" smtClean="0"/>
              <a:t>numérique</a:t>
            </a:r>
            <a:r>
              <a:rPr lang="en-GB" b="0" dirty="0" smtClean="0"/>
              <a:t> au non </a:t>
            </a:r>
            <a:r>
              <a:rPr lang="en-GB" b="0" dirty="0" err="1" smtClean="0"/>
              <a:t>dépassement</a:t>
            </a:r>
            <a:r>
              <a:rPr lang="en-GB" b="0" dirty="0" smtClean="0"/>
              <a:t> des FP </a:t>
            </a:r>
            <a:r>
              <a:rPr lang="en-GB" b="0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endParaRPr lang="fr-FR" b="0" dirty="0" smtClean="0"/>
          </a:p>
          <a:p>
            <a:pPr marL="514350" indent="-514350">
              <a:buFont typeface="+mj-lt"/>
              <a:buAutoNum type="alphaUcPeriod"/>
            </a:pPr>
            <a:r>
              <a:rPr lang="en-GB" b="0" dirty="0" smtClean="0"/>
              <a:t>Quid de la prise en </a:t>
            </a:r>
            <a:r>
              <a:rPr lang="en-GB" b="0" dirty="0" err="1" smtClean="0"/>
              <a:t>compte</a:t>
            </a:r>
            <a:r>
              <a:rPr lang="en-GB" b="0" dirty="0" smtClean="0"/>
              <a:t> des FP </a:t>
            </a:r>
            <a:r>
              <a:rPr lang="en-GB" b="0" dirty="0" err="1" smtClean="0"/>
              <a:t>dans</a:t>
            </a:r>
            <a:r>
              <a:rPr lang="en-GB" b="0" dirty="0" smtClean="0"/>
              <a:t> les </a:t>
            </a:r>
            <a:r>
              <a:rPr lang="en-GB" b="0" dirty="0" err="1" smtClean="0"/>
              <a:t>travaux</a:t>
            </a:r>
            <a:r>
              <a:rPr lang="en-GB" b="0" dirty="0" smtClean="0"/>
              <a:t> en management ? *</a:t>
            </a:r>
          </a:p>
          <a:p>
            <a:endParaRPr lang="en-GB" b="0" dirty="0" smtClean="0"/>
          </a:p>
          <a:p>
            <a:endParaRPr lang="en-GB" b="0" dirty="0" smtClean="0"/>
          </a:p>
          <a:p>
            <a:endParaRPr lang="en-GB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627784" y="5949280"/>
            <a:ext cx="543609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sz="900" dirty="0" smtClean="0"/>
              <a:t>*  </a:t>
            </a:r>
            <a:r>
              <a:rPr lang="en-GB" sz="900" dirty="0" err="1" smtClean="0"/>
              <a:t>Voir</a:t>
            </a:r>
            <a:r>
              <a:rPr lang="en-GB" sz="900" dirty="0" smtClean="0"/>
              <a:t> : Whiteman</a:t>
            </a:r>
            <a:r>
              <a:rPr lang="en-GB" sz="900" dirty="0" smtClean="0"/>
              <a:t>, G., B. Walker, et al. (2013). Planetary Boundaries: Ecological Foundations for Corporate Sustainability. </a:t>
            </a:r>
            <a:r>
              <a:rPr lang="en-GB" sz="900" i="1" dirty="0" smtClean="0"/>
              <a:t>Journal of Management Studies </a:t>
            </a:r>
            <a:r>
              <a:rPr lang="en-GB" sz="900" dirty="0" smtClean="0"/>
              <a:t>50(2): 307-336.</a:t>
            </a:r>
            <a:endParaRPr lang="en-GB" sz="9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3528" y="3501008"/>
            <a:ext cx="882047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soulevée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discussion avec </a:t>
            </a:r>
            <a:r>
              <a:rPr kumimoji="0" lang="en-GB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Alexandre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67544" y="4581128"/>
            <a:ext cx="757118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mesure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agenda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politique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basé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FP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peut-il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générer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inégalités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environnementales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n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Numérique</a:t>
            </a:r>
            <a:r>
              <a:rPr lang="en-GB" dirty="0" smtClean="0"/>
              <a:t> et </a:t>
            </a:r>
            <a:r>
              <a:rPr lang="en-GB" dirty="0" err="1" smtClean="0"/>
              <a:t>environnement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20" y="1556792"/>
            <a:ext cx="91341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3768" y="594928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u="sng" dirty="0" smtClean="0"/>
              <a:t>Source</a:t>
            </a:r>
            <a:r>
              <a:rPr lang="en-GB" sz="900" dirty="0" smtClean="0"/>
              <a:t> : </a:t>
            </a:r>
            <a:r>
              <a:rPr lang="en-GB" sz="900" dirty="0" err="1" smtClean="0"/>
              <a:t>adapté</a:t>
            </a:r>
            <a:r>
              <a:rPr lang="en-GB" sz="900" dirty="0" smtClean="0"/>
              <a:t> de Hilty, L., 2008. </a:t>
            </a:r>
            <a:r>
              <a:rPr lang="en-GB" sz="900" i="1" dirty="0" smtClean="0"/>
              <a:t>Information technology and sustainability: Essays on the relationships between information technology and sustainable development</a:t>
            </a:r>
            <a:r>
              <a:rPr lang="en-GB" sz="900" dirty="0" smtClean="0"/>
              <a:t>. Books on Demand, Norderstedt.</a:t>
            </a:r>
            <a:endParaRPr lang="en-GB" sz="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29650" y="0"/>
            <a:ext cx="51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093296"/>
            <a:ext cx="8207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u="sng" dirty="0" smtClean="0"/>
              <a:t>Source</a:t>
            </a:r>
            <a:r>
              <a:rPr lang="en-GB" sz="800" dirty="0" smtClean="0"/>
              <a:t> : Whiteman</a:t>
            </a:r>
            <a:r>
              <a:rPr lang="en-GB" sz="800" dirty="0" smtClean="0"/>
              <a:t>, G., B. Walker, et al. (2013). Planetary Boundaries: Ecological Foundations for Corporate Sustainability. </a:t>
            </a:r>
            <a:r>
              <a:rPr lang="en-GB" sz="800" i="1" dirty="0" smtClean="0"/>
              <a:t>Journal of Management Studies </a:t>
            </a:r>
            <a:r>
              <a:rPr lang="en-GB" sz="800" dirty="0" smtClean="0"/>
              <a:t>50(2): 307-336.</a:t>
            </a:r>
            <a:endParaRPr lang="en-GB" sz="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784"/>
            <a:ext cx="9135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1124316"/>
          </a:xfrm>
        </p:spPr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études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les </a:t>
            </a:r>
            <a:r>
              <a:rPr lang="en-GB" dirty="0" err="1" smtClean="0"/>
              <a:t>entreprises</a:t>
            </a:r>
            <a:r>
              <a:rPr lang="en-GB" dirty="0" smtClean="0"/>
              <a:t> &amp; les FP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91550" y="0"/>
            <a:ext cx="5524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340768"/>
            <a:ext cx="6115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Numérique</a:t>
            </a:r>
            <a:r>
              <a:rPr lang="en-GB" dirty="0" smtClean="0"/>
              <a:t> et </a:t>
            </a:r>
            <a:r>
              <a:rPr lang="en-GB" dirty="0" err="1" smtClean="0"/>
              <a:t>Frontières</a:t>
            </a:r>
            <a:r>
              <a:rPr lang="en-GB" dirty="0" smtClean="0"/>
              <a:t> </a:t>
            </a:r>
            <a:r>
              <a:rPr lang="en-GB" dirty="0" err="1" smtClean="0"/>
              <a:t>planétaires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485884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romanLcPeriod"/>
            </a:pPr>
            <a:r>
              <a:rPr lang="en-GB" b="0" dirty="0" err="1" smtClean="0"/>
              <a:t>Réduire</a:t>
            </a:r>
            <a:r>
              <a:rPr lang="en-GB" b="0" dirty="0" smtClean="0"/>
              <a:t> les impacts </a:t>
            </a:r>
            <a:r>
              <a:rPr lang="en-GB" b="0" dirty="0" err="1" smtClean="0"/>
              <a:t>écologiques</a:t>
            </a:r>
            <a:r>
              <a:rPr lang="en-GB" b="0" dirty="0" smtClean="0"/>
              <a:t> du </a:t>
            </a:r>
            <a:r>
              <a:rPr lang="en-GB" b="0" dirty="0" err="1" smtClean="0"/>
              <a:t>numérique</a:t>
            </a:r>
            <a:r>
              <a:rPr lang="en-GB" b="0" dirty="0" smtClean="0"/>
              <a:t> ;</a:t>
            </a:r>
            <a:endParaRPr lang="fr-FR" b="0" dirty="0" smtClean="0"/>
          </a:p>
          <a:p>
            <a:pPr marL="457200" indent="-457200">
              <a:lnSpc>
                <a:spcPct val="200000"/>
              </a:lnSpc>
              <a:buFont typeface="+mj-lt"/>
              <a:buAutoNum type="romanLcPeriod"/>
            </a:pPr>
            <a:endParaRPr lang="en-GB" sz="1400" b="0" dirty="0" smtClean="0"/>
          </a:p>
          <a:p>
            <a:pPr marL="514350" indent="-514350">
              <a:lnSpc>
                <a:spcPct val="200000"/>
              </a:lnSpc>
              <a:buFont typeface="+mj-lt"/>
              <a:buAutoNum type="romanLcPeriod"/>
            </a:pPr>
            <a:r>
              <a:rPr lang="en-GB" b="0" dirty="0" err="1" smtClean="0"/>
              <a:t>Favoriser</a:t>
            </a:r>
            <a:r>
              <a:rPr lang="en-GB" b="0" dirty="0" smtClean="0"/>
              <a:t> la surveillance des </a:t>
            </a:r>
            <a:r>
              <a:rPr lang="en-GB" b="0" dirty="0" err="1" smtClean="0"/>
              <a:t>écosystèmes</a:t>
            </a:r>
            <a:r>
              <a:rPr lang="en-GB" b="0" dirty="0" smtClean="0"/>
              <a:t> </a:t>
            </a:r>
            <a:r>
              <a:rPr lang="en-GB" b="0" dirty="0" err="1" smtClean="0"/>
              <a:t>naturels</a:t>
            </a:r>
            <a:r>
              <a:rPr lang="en-GB" b="0" dirty="0" smtClean="0"/>
              <a:t> pour aider à la prise de </a:t>
            </a:r>
            <a:r>
              <a:rPr lang="en-GB" b="0" dirty="0" err="1" smtClean="0"/>
              <a:t>décisions</a:t>
            </a:r>
            <a:r>
              <a:rPr lang="en-GB" b="0" dirty="0" smtClean="0"/>
              <a:t> par </a:t>
            </a:r>
            <a:r>
              <a:rPr lang="en-GB" b="0" dirty="0" err="1" smtClean="0"/>
              <a:t>toutes</a:t>
            </a:r>
            <a:r>
              <a:rPr lang="en-GB" b="0" dirty="0" smtClean="0"/>
              <a:t> les parties </a:t>
            </a:r>
            <a:r>
              <a:rPr lang="en-GB" b="0" dirty="0" err="1" smtClean="0"/>
              <a:t>prenantes</a:t>
            </a:r>
            <a:r>
              <a:rPr lang="en-GB" b="0" dirty="0" smtClean="0"/>
              <a:t> </a:t>
            </a:r>
            <a:r>
              <a:rPr lang="en-GB" b="0" dirty="0" smtClean="0"/>
              <a:t>;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LcPeriod"/>
            </a:pPr>
            <a:endParaRPr lang="en-GB" sz="1600" b="0" dirty="0" smtClean="0"/>
          </a:p>
          <a:p>
            <a:pPr marL="514350" indent="-514350">
              <a:lnSpc>
                <a:spcPct val="200000"/>
              </a:lnSpc>
              <a:buFont typeface="+mj-lt"/>
              <a:buAutoNum type="romanLcPeriod"/>
            </a:pPr>
            <a:r>
              <a:rPr lang="en-GB" b="0" dirty="0" err="1" smtClean="0"/>
              <a:t>Fournir</a:t>
            </a:r>
            <a:r>
              <a:rPr lang="en-GB" b="0" dirty="0" smtClean="0"/>
              <a:t> </a:t>
            </a:r>
            <a:r>
              <a:rPr lang="en-GB" b="0" dirty="0" err="1" smtClean="0"/>
              <a:t>d’autres</a:t>
            </a:r>
            <a:r>
              <a:rPr lang="en-GB" b="0" dirty="0" smtClean="0"/>
              <a:t> services </a:t>
            </a:r>
            <a:r>
              <a:rPr lang="en-GB" b="0" dirty="0" err="1" smtClean="0"/>
              <a:t>environnementaux</a:t>
            </a:r>
            <a:r>
              <a:rPr lang="en-GB" b="0" dirty="0" smtClean="0"/>
              <a:t>.</a:t>
            </a:r>
            <a:endParaRPr lang="en-GB" b="0" dirty="0" smtClean="0"/>
          </a:p>
          <a:p>
            <a:pPr marL="971550" lvl="1" indent="-514350">
              <a:lnSpc>
                <a:spcPct val="200000"/>
              </a:lnSpc>
              <a:buFont typeface="+mj-lt"/>
              <a:buAutoNum type="romanLcPeriod"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560840" cy="1124316"/>
          </a:xfrm>
        </p:spPr>
        <p:txBody>
          <a:bodyPr/>
          <a:lstStyle/>
          <a:p>
            <a:r>
              <a:rPr lang="en-GB" b="0" dirty="0" err="1" smtClean="0"/>
              <a:t>i</a:t>
            </a:r>
            <a:r>
              <a:rPr lang="en-GB" b="0" dirty="0" smtClean="0"/>
              <a:t>) </a:t>
            </a:r>
            <a:r>
              <a:rPr lang="en-GB" b="0" dirty="0" err="1" smtClean="0"/>
              <a:t>Réduire</a:t>
            </a:r>
            <a:r>
              <a:rPr lang="en-GB" b="0" dirty="0" smtClean="0"/>
              <a:t> </a:t>
            </a:r>
            <a:r>
              <a:rPr lang="en-GB" b="0" dirty="0" smtClean="0"/>
              <a:t>les impacts </a:t>
            </a:r>
            <a:r>
              <a:rPr lang="en-GB" b="0" dirty="0" err="1" smtClean="0"/>
              <a:t>écologiques</a:t>
            </a:r>
            <a:r>
              <a:rPr lang="en-GB" b="0" dirty="0" smtClean="0"/>
              <a:t> du </a:t>
            </a:r>
            <a:r>
              <a:rPr lang="en-GB" b="0" dirty="0" err="1" smtClean="0"/>
              <a:t>numérique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</a:t>
            </a:r>
            <a:r>
              <a:rPr lang="fr-FR" dirty="0" smtClean="0"/>
              <a:t>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17021"/>
            <a:ext cx="9126408" cy="44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Pour une transition écologique du numérique</a:t>
            </a:r>
            <a:endParaRPr lang="en-GB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277" y="1412776"/>
            <a:ext cx="924637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40768"/>
            <a:ext cx="3347864" cy="34563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b="0" dirty="0" smtClean="0"/>
              <a:t>ii) </a:t>
            </a:r>
            <a:r>
              <a:rPr lang="en-GB" b="0" dirty="0" err="1" smtClean="0"/>
              <a:t>Favoriser</a:t>
            </a:r>
            <a:r>
              <a:rPr lang="en-GB" b="0" dirty="0" smtClean="0"/>
              <a:t> </a:t>
            </a:r>
            <a:r>
              <a:rPr lang="en-GB" b="0" dirty="0" smtClean="0"/>
              <a:t>la surveillance des </a:t>
            </a:r>
            <a:r>
              <a:rPr lang="en-GB" b="0" dirty="0" err="1" smtClean="0"/>
              <a:t>écosystèmes</a:t>
            </a:r>
            <a:r>
              <a:rPr lang="en-GB" b="0" dirty="0" smtClean="0"/>
              <a:t> </a:t>
            </a:r>
            <a:r>
              <a:rPr lang="en-GB" b="0" dirty="0" err="1" smtClean="0"/>
              <a:t>naturels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0"/>
            <a:ext cx="56521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0"/>
            <a:ext cx="4104456" cy="692696"/>
          </a:xfrm>
        </p:spPr>
        <p:txBody>
          <a:bodyPr/>
          <a:lstStyle/>
          <a:p>
            <a:pPr algn="ctr"/>
            <a:r>
              <a:rPr lang="fr-FR" smtClean="0"/>
              <a:t>Institut Mines-Télécom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Espace réservé du contenu 7" descr="image_pp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836712"/>
            <a:ext cx="7344816" cy="54199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76056" y="2348880"/>
            <a:ext cx="25922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020272" y="0"/>
            <a:ext cx="2123728" cy="70788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26 engineering &amp; business </a:t>
            </a:r>
            <a:r>
              <a:rPr lang="fr-FR" sz="2000" dirty="0" err="1" smtClean="0">
                <a:solidFill>
                  <a:srgbClr val="0070C0"/>
                </a:solidFill>
              </a:rPr>
              <a:t>schools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gossart\Documents\zStock\IMT\logos &amp; autres PR docs\Logo_IMT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619672" cy="145998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5733256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hlinkClick r:id="rId4"/>
              </a:rPr>
              <a:t>http://www.mines-telecom.fr/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11" idx="1"/>
          </p:cNvCxnSpPr>
          <p:nvPr/>
        </p:nvCxnSpPr>
        <p:spPr>
          <a:xfrm flipH="1">
            <a:off x="3491880" y="2420888"/>
            <a:ext cx="1584176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7488832" cy="1124316"/>
          </a:xfrm>
        </p:spPr>
        <p:txBody>
          <a:bodyPr/>
          <a:lstStyle/>
          <a:p>
            <a:pPr algn="ctr"/>
            <a:r>
              <a:rPr lang="en-GB" b="0" dirty="0" smtClean="0"/>
              <a:t>iii) </a:t>
            </a:r>
            <a:r>
              <a:rPr lang="en-GB" b="0" dirty="0" err="1" smtClean="0"/>
              <a:t>Fournir</a:t>
            </a:r>
            <a:r>
              <a:rPr lang="en-GB" b="0" dirty="0" smtClean="0"/>
              <a:t> </a:t>
            </a:r>
            <a:r>
              <a:rPr lang="en-GB" b="0" dirty="0" err="1" smtClean="0"/>
              <a:t>d’autres</a:t>
            </a:r>
            <a:r>
              <a:rPr lang="en-GB" b="0" dirty="0" smtClean="0"/>
              <a:t> services </a:t>
            </a:r>
            <a:r>
              <a:rPr lang="en-GB" b="0" dirty="0" err="1" smtClean="0"/>
              <a:t>environnementaux</a:t>
            </a:r>
            <a:endParaRPr lang="fr-FR" b="0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7488832" cy="502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6200000">
            <a:off x="6379967" y="3329263"/>
            <a:ext cx="511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</a:t>
            </a:r>
            <a:r>
              <a:rPr lang="fr-FR" sz="1050" dirty="0" smtClean="0"/>
              <a:t>Gossart, C. et R. Garello (2015). Technologies numériques et environnement. </a:t>
            </a:r>
            <a:r>
              <a:rPr lang="fr-FR" sz="1050" i="1" dirty="0" smtClean="0"/>
              <a:t>Revue de l'électricité et de l'électronique</a:t>
            </a:r>
            <a:r>
              <a:rPr lang="fr-FR" sz="1050" dirty="0" smtClean="0"/>
              <a:t> 4: 39-44.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/>
              <a:t>Comment rendre compte des contributions du numériques aux défis des FP ?</a:t>
            </a:r>
            <a:endParaRPr lang="en-GB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9" y="3572951"/>
            <a:ext cx="3779912" cy="32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7000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ZoneTexte 7"/>
          <p:cNvSpPr txBox="1"/>
          <p:nvPr/>
        </p:nvSpPr>
        <p:spPr>
          <a:xfrm>
            <a:off x="1043608" y="1628800"/>
            <a:ext cx="741682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3. </a:t>
            </a:r>
            <a:r>
              <a:rPr lang="es-ES" sz="2800" b="1" dirty="0" smtClean="0">
                <a:solidFill>
                  <a:schemeClr val="bg1"/>
                </a:solidFill>
              </a:rPr>
              <a:t>FRONTIERES </a:t>
            </a:r>
            <a:r>
              <a:rPr lang="es-ES" sz="2800" b="1" dirty="0" smtClean="0">
                <a:solidFill>
                  <a:schemeClr val="bg1"/>
                </a:solidFill>
              </a:rPr>
              <a:t>PLANETAIRES, INEGALITES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ET </a:t>
            </a:r>
            <a:endParaRPr lang="es-E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NUMERIQUE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28"/>
            <a:ext cx="7211144" cy="5482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FP et </a:t>
            </a:r>
            <a:r>
              <a:rPr lang="en-GB" dirty="0" err="1" smtClean="0"/>
              <a:t>inégalités</a:t>
            </a:r>
            <a:r>
              <a:rPr lang="en-GB" dirty="0" smtClean="0"/>
              <a:t> : </a:t>
            </a:r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sont</a:t>
            </a:r>
            <a:r>
              <a:rPr lang="en-GB" dirty="0" smtClean="0"/>
              <a:t> les </a:t>
            </a:r>
            <a:r>
              <a:rPr lang="en-GB" dirty="0" err="1" smtClean="0"/>
              <a:t>enjeux</a:t>
            </a:r>
            <a:r>
              <a:rPr lang="en-GB" dirty="0" smtClean="0"/>
              <a:t> </a:t>
            </a:r>
            <a:r>
              <a:rPr lang="en-GB" dirty="0" err="1" smtClean="0"/>
              <a:t>sociaux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836712"/>
            <a:ext cx="612068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6750570" y="3606732"/>
            <a:ext cx="4355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u="sng" dirty="0" smtClean="0"/>
              <a:t>Source</a:t>
            </a:r>
            <a:r>
              <a:rPr lang="en-GB" sz="1000" dirty="0" smtClean="0"/>
              <a:t>: Leach, M., J. </a:t>
            </a:r>
            <a:r>
              <a:rPr lang="en-GB" sz="1000" dirty="0" err="1" smtClean="0"/>
              <a:t>Rockström</a:t>
            </a:r>
            <a:r>
              <a:rPr lang="en-GB" sz="1000" dirty="0" smtClean="0"/>
              <a:t>, et al. (2012). Transforming Innovation for Sustainability. </a:t>
            </a:r>
            <a:r>
              <a:rPr lang="en-GB" sz="1000" i="1" dirty="0" smtClean="0"/>
              <a:t>Ecology and Society </a:t>
            </a:r>
            <a:r>
              <a:rPr lang="en-GB" sz="1000" dirty="0" smtClean="0"/>
              <a:t>17(2).</a:t>
            </a:r>
            <a:endParaRPr lang="en-GB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ZoneTexte 7"/>
          <p:cNvSpPr txBox="1"/>
          <p:nvPr/>
        </p:nvSpPr>
        <p:spPr>
          <a:xfrm>
            <a:off x="1043608" y="1628800"/>
            <a:ext cx="741682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 smtClean="0">
                <a:solidFill>
                  <a:schemeClr val="bg1"/>
                </a:solidFill>
              </a:rPr>
              <a:t>4. </a:t>
            </a:r>
            <a:r>
              <a:rPr lang="es-ES" sz="2800" b="1" dirty="0" smtClean="0">
                <a:solidFill>
                  <a:schemeClr val="bg1"/>
                </a:solidFill>
              </a:rPr>
              <a:t>EN GUISE DE CONCLUSION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Quelques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à </a:t>
            </a:r>
            <a:r>
              <a:rPr lang="es-ES" dirty="0" err="1" smtClean="0"/>
              <a:t>discuter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556793"/>
            <a:ext cx="8208912" cy="448588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b="0" dirty="0" smtClean="0"/>
              <a:t>Quid de la </a:t>
            </a:r>
            <a:r>
              <a:rPr lang="es-ES" b="0" dirty="0" err="1" smtClean="0"/>
              <a:t>répartition</a:t>
            </a:r>
            <a:r>
              <a:rPr lang="es-ES" b="0" dirty="0" smtClean="0"/>
              <a:t> des </a:t>
            </a:r>
            <a:r>
              <a:rPr lang="es-ES" b="0" dirty="0" err="1" smtClean="0"/>
              <a:t>responsabilités</a:t>
            </a:r>
            <a:r>
              <a:rPr lang="es-ES" b="0" dirty="0" smtClean="0"/>
              <a:t> </a:t>
            </a:r>
            <a:r>
              <a:rPr lang="es-ES" b="0" dirty="0" err="1" smtClean="0"/>
              <a:t>dans</a:t>
            </a:r>
            <a:r>
              <a:rPr lang="es-ES" b="0" dirty="0" smtClean="0"/>
              <a:t> le </a:t>
            </a:r>
            <a:r>
              <a:rPr lang="es-ES" b="0" dirty="0" err="1" smtClean="0"/>
              <a:t>dépassement</a:t>
            </a:r>
            <a:r>
              <a:rPr lang="es-ES" b="0" dirty="0" smtClean="0"/>
              <a:t> des FP ?</a:t>
            </a:r>
          </a:p>
          <a:p>
            <a:pPr marL="457200" indent="-457200">
              <a:buFont typeface="+mj-lt"/>
              <a:buAutoNum type="arabicPeriod"/>
            </a:pPr>
            <a:endParaRPr lang="es-ES" b="0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0" dirty="0" smtClean="0"/>
              <a:t>La Chine </a:t>
            </a:r>
            <a:r>
              <a:rPr lang="es-ES" b="0" dirty="0" err="1" smtClean="0"/>
              <a:t>dispose</a:t>
            </a:r>
            <a:r>
              <a:rPr lang="es-ES" b="0" dirty="0" smtClean="0"/>
              <a:t>-t-elle </a:t>
            </a:r>
            <a:r>
              <a:rPr lang="es-ES" b="0" dirty="0" err="1" smtClean="0"/>
              <a:t>d’un</a:t>
            </a:r>
            <a:r>
              <a:rPr lang="es-ES" b="0" dirty="0" smtClean="0"/>
              <a:t> </a:t>
            </a:r>
            <a:r>
              <a:rPr lang="es-ES" b="0" dirty="0" err="1" smtClean="0"/>
              <a:t>droit</a:t>
            </a:r>
            <a:r>
              <a:rPr lang="es-ES" b="0" dirty="0" smtClean="0"/>
              <a:t> à </a:t>
            </a:r>
            <a:r>
              <a:rPr lang="es-ES" b="0" dirty="0" err="1" smtClean="0"/>
              <a:t>émettre</a:t>
            </a:r>
            <a:r>
              <a:rPr lang="es-ES" b="0" dirty="0" smtClean="0"/>
              <a:t> des GES ?</a:t>
            </a:r>
          </a:p>
          <a:p>
            <a:pPr marL="457200" indent="-457200">
              <a:buFont typeface="+mj-lt"/>
              <a:buAutoNum type="arabicPeriod"/>
            </a:pPr>
            <a:endParaRPr lang="es-ES" b="0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0" dirty="0" smtClean="0"/>
              <a:t>Le concept de FP </a:t>
            </a:r>
            <a:r>
              <a:rPr lang="es-ES" b="0" dirty="0" err="1" smtClean="0"/>
              <a:t>est-il</a:t>
            </a:r>
            <a:r>
              <a:rPr lang="es-ES" b="0" dirty="0" smtClean="0"/>
              <a:t> </a:t>
            </a:r>
            <a:r>
              <a:rPr lang="es-ES" b="0" dirty="0" err="1" smtClean="0"/>
              <a:t>intéressant</a:t>
            </a:r>
            <a:r>
              <a:rPr lang="es-ES" b="0" dirty="0" smtClean="0"/>
              <a:t> </a:t>
            </a:r>
            <a:r>
              <a:rPr lang="es-ES" b="0" dirty="0" err="1" smtClean="0"/>
              <a:t>pour</a:t>
            </a:r>
            <a:r>
              <a:rPr lang="es-ES" b="0" dirty="0" smtClean="0"/>
              <a:t> vos disciplines </a:t>
            </a:r>
            <a:r>
              <a:rPr lang="es-ES" b="0" dirty="0" err="1" smtClean="0"/>
              <a:t>respectives</a:t>
            </a:r>
            <a:r>
              <a:rPr lang="es-ES" b="0" dirty="0" smtClean="0"/>
              <a:t> </a:t>
            </a:r>
            <a:r>
              <a:rPr lang="es-ES" b="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s-ES" b="0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0" dirty="0" err="1" smtClean="0"/>
              <a:t>Quels</a:t>
            </a:r>
            <a:r>
              <a:rPr lang="es-ES" b="0" dirty="0" smtClean="0"/>
              <a:t> </a:t>
            </a:r>
            <a:r>
              <a:rPr lang="es-ES" b="0" dirty="0" err="1" smtClean="0"/>
              <a:t>sujets</a:t>
            </a:r>
            <a:r>
              <a:rPr lang="es-ES" b="0" dirty="0" smtClean="0"/>
              <a:t> de </a:t>
            </a:r>
            <a:r>
              <a:rPr lang="es-ES" b="0" dirty="0" err="1" smtClean="0"/>
              <a:t>recherche</a:t>
            </a:r>
            <a:r>
              <a:rPr lang="es-ES" b="0" dirty="0" smtClean="0"/>
              <a:t> </a:t>
            </a:r>
            <a:r>
              <a:rPr lang="es-ES" b="0" dirty="0" err="1" smtClean="0"/>
              <a:t>interdisciplinaires</a:t>
            </a:r>
            <a:r>
              <a:rPr lang="es-ES" b="0" dirty="0" smtClean="0"/>
              <a:t> </a:t>
            </a:r>
            <a:r>
              <a:rPr lang="es-ES" b="0" dirty="0" err="1" smtClean="0"/>
              <a:t>autour</a:t>
            </a:r>
            <a:r>
              <a:rPr lang="es-ES" b="0" dirty="0" smtClean="0"/>
              <a:t> des FP ?</a:t>
            </a:r>
          </a:p>
          <a:p>
            <a:pPr marL="457200" indent="-457200">
              <a:buFont typeface="+mj-lt"/>
              <a:buAutoNum type="arabicPeriod"/>
            </a:pPr>
            <a:endParaRPr lang="es-ES" b="0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0" dirty="0" smtClean="0"/>
              <a:t>… </a:t>
            </a:r>
          </a:p>
          <a:p>
            <a:pPr marL="457200" indent="-457200">
              <a:buFont typeface="+mj-lt"/>
              <a:buAutoNum type="arabicPeriod"/>
            </a:pPr>
            <a:endParaRPr lang="es-ES" b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265113" indent="-265113" algn="ctr" fontAlgn="base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en-GB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Merci</a:t>
            </a:r>
            <a:r>
              <a:rPr lang="en-GB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pour </a:t>
            </a:r>
            <a:r>
              <a:rPr lang="en-GB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votre</a:t>
            </a:r>
            <a:r>
              <a:rPr lang="en-GB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attention.</a:t>
            </a:r>
            <a:endParaRPr lang="en-GB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293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hlinkClick r:id="rId2"/>
              </a:rPr>
              <a:t>http://gossart.wp.mines-telecom.fr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hlinkClick r:id="rId3"/>
              </a:rPr>
              <a:t>Cedric.Gossart@telecom-em.eu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Publications </a:t>
            </a:r>
            <a:r>
              <a:rPr lang="fr-FR" dirty="0" smtClean="0"/>
              <a:t>téléchargeables sur </a:t>
            </a:r>
            <a:r>
              <a:rPr lang="fr-FR" dirty="0" smtClean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www.researchgate.net/profile/Cedric_Gossart</a:t>
            </a:r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268760"/>
            <a:ext cx="71427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4067944" y="6453336"/>
            <a:ext cx="4104456" cy="287992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fr-FR" sz="1000" dirty="0" smtClean="0">
                <a:solidFill>
                  <a:schemeClr val="bg1"/>
                </a:solidFill>
              </a:rPr>
              <a:t>Le numérique à l’épreuve des inégalités environnementales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e la date 12"/>
          <p:cNvSpPr txBox="1">
            <a:spLocks/>
          </p:cNvSpPr>
          <p:nvPr/>
        </p:nvSpPr>
        <p:spPr>
          <a:xfrm>
            <a:off x="539552" y="6453336"/>
            <a:ext cx="870010" cy="2879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09/09/2015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466" y="6453336"/>
            <a:ext cx="533086" cy="287992"/>
          </a:xfrm>
          <a:prstGeom prst="rect">
            <a:avLst/>
          </a:prstGeom>
        </p:spPr>
        <p:txBody>
          <a:bodyPr/>
          <a:lstStyle/>
          <a:p>
            <a:pPr algn="ctr"/>
            <a:fld id="{3A5F5595-61AE-4AA6-B423-33EDBD1DAE12}" type="slidenum">
              <a:rPr lang="fr-FR" sz="1000" b="1" smtClean="0">
                <a:solidFill>
                  <a:schemeClr val="bg1"/>
                </a:solidFill>
              </a:rPr>
              <a:pPr algn="ctr"/>
              <a:t>26</a:t>
            </a:fld>
            <a:endParaRPr lang="fr-FR" sz="105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gossart\Documents\zStock\IMT\logos &amp; autres PR docs\Logo_IMT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4581128"/>
            <a:ext cx="1619672" cy="145998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4653136"/>
            <a:ext cx="3021480" cy="13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r-FR" smtClean="0"/>
              <a:t>Modèle de présentation Télécom Ecole de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ZoneTexte 7"/>
          <p:cNvSpPr txBox="1"/>
          <p:nvPr/>
        </p:nvSpPr>
        <p:spPr>
          <a:xfrm>
            <a:off x="1979712" y="16288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1. INTRODUCTION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7668344" cy="1124316"/>
          </a:xfrm>
        </p:spPr>
        <p:txBody>
          <a:bodyPr/>
          <a:lstStyle/>
          <a:p>
            <a:r>
              <a:rPr lang="fr-FR" dirty="0" smtClean="0"/>
              <a:t>Introduction (1): Les contributions théoriques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1628799"/>
            <a:ext cx="8568952" cy="44138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Routines organisationnelles et comportement environnemental des firmes.</a:t>
            </a:r>
          </a:p>
          <a:p>
            <a:pPr>
              <a:lnSpc>
                <a:spcPct val="2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facteurs de verrouillage des éco-innovations.</a:t>
            </a:r>
          </a:p>
          <a:p>
            <a:endParaRPr lang="fr-FR" sz="1800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La construction d’une méthode d’identification des domaines technologiques des éco-TIC. </a:t>
            </a:r>
          </a:p>
          <a:p>
            <a:pPr>
              <a:lnSpc>
                <a:spcPct val="110000"/>
              </a:lnSpc>
            </a:pPr>
            <a:endParaRPr lang="fr-FR" sz="2400" b="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La construction d’une méthode permettant d’identifier si les brevets sont des obstacles à l’éco-innovation.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Routines et </a:t>
            </a:r>
            <a:r>
              <a:rPr lang="en-US" sz="2300" dirty="0" err="1" smtClean="0"/>
              <a:t>environnement</a:t>
            </a:r>
            <a:endParaRPr lang="en-US" sz="23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7B77-6EDB-4625-ACAA-58255332BCFF}" type="datetime1">
              <a:rPr lang="fr-FR" smtClean="0"/>
              <a:pPr/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060848"/>
            <a:ext cx="7210425" cy="37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771800" y="5949280"/>
            <a:ext cx="540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u="sng" dirty="0" smtClean="0"/>
              <a:t>Source</a:t>
            </a:r>
            <a:r>
              <a:rPr lang="en-US" sz="1050" dirty="0" smtClean="0"/>
              <a:t> : Gossart, C. (2004). </a:t>
            </a:r>
            <a:r>
              <a:rPr lang="en-US" sz="1050" i="1" dirty="0" smtClean="0"/>
              <a:t>Routines and Firms' HSE </a:t>
            </a:r>
            <a:r>
              <a:rPr lang="en-US" sz="1050" i="1" dirty="0" err="1" smtClean="0"/>
              <a:t>Behaviour</a:t>
            </a:r>
            <a:r>
              <a:rPr lang="en-US" sz="1050" i="1" dirty="0" smtClean="0"/>
              <a:t>: The cases of European and North African oil refineries</a:t>
            </a:r>
            <a:r>
              <a:rPr lang="en-US" sz="1050" dirty="0" smtClean="0"/>
              <a:t>. </a:t>
            </a:r>
            <a:r>
              <a:rPr lang="en-US" sz="1050" dirty="0" err="1" smtClean="0"/>
              <a:t>Thèse</a:t>
            </a:r>
            <a:r>
              <a:rPr lang="en-US" sz="1050" dirty="0" smtClean="0"/>
              <a:t> de </a:t>
            </a:r>
            <a:r>
              <a:rPr lang="en-US" sz="1050" dirty="0" err="1" smtClean="0"/>
              <a:t>doctorat</a:t>
            </a:r>
            <a:r>
              <a:rPr lang="en-US" sz="1050" dirty="0" smtClean="0"/>
              <a:t>, page 27.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971600" y="155679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ea typeface="+mj-ea"/>
                <a:cs typeface="+mj-cs"/>
              </a:rPr>
              <a:t>Modélisation</a:t>
            </a:r>
            <a:r>
              <a:rPr lang="en-US" dirty="0" smtClean="0">
                <a:ea typeface="+mj-ea"/>
                <a:cs typeface="+mj-cs"/>
              </a:rPr>
              <a:t> d’un </a:t>
            </a:r>
            <a:r>
              <a:rPr lang="en-US" dirty="0" err="1" smtClean="0">
                <a:ea typeface="+mj-ea"/>
                <a:cs typeface="+mj-cs"/>
              </a:rPr>
              <a:t>comportement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routinier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4464496" cy="11243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facteurs de verrouillage des éco-innovations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268760"/>
            <a:ext cx="8402310" cy="5112569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Les facteurs coût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Les économies d’échelle (ICE, pesticides chimiques)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Les niches technologiques :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Infrastructures incompatibles (ZEV, LED, EnR)</a:t>
            </a:r>
          </a:p>
          <a:p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Les parties prenantes :</a:t>
            </a:r>
          </a:p>
          <a:p>
            <a:pPr lvl="1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Institutions (définissent les cadres d’action des acteurs)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Législateur : Prescription de BAT (e.g. panneaux solaires cristallins) </a:t>
            </a:r>
          </a:p>
          <a:p>
            <a:pPr lvl="2"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Production d’électricité : soutien de systèmes centralisés favorables aux énergies carbonées. Logique = toute demande est satisfaite par un système concurrentiel visant à faire baisser les prix.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5875911" y="2852591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Cecere G., N. Corrocher, C. Gossart, M. </a:t>
            </a:r>
            <a:r>
              <a:rPr lang="en-US" sz="1050" dirty="0" err="1" smtClean="0"/>
              <a:t>Özman</a:t>
            </a:r>
            <a:r>
              <a:rPr lang="en-US" sz="1050" dirty="0" smtClean="0"/>
              <a:t> (2014). Lock-in and path dependence: An evolutionary approach to eco-innovations. </a:t>
            </a:r>
            <a:r>
              <a:rPr lang="en-US" sz="1050" i="1" dirty="0" smtClean="0"/>
              <a:t>Journal of Evolutionary Economics</a:t>
            </a:r>
            <a:r>
              <a:rPr lang="en-US" sz="1050" dirty="0" smtClean="0"/>
              <a:t> 24(5): 1037-1065.</a:t>
            </a:r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5688632" cy="1124316"/>
          </a:xfrm>
        </p:spPr>
        <p:txBody>
          <a:bodyPr>
            <a:normAutofit fontScale="90000"/>
          </a:bodyPr>
          <a:lstStyle/>
          <a:p>
            <a:pPr lvl="0"/>
            <a:r>
              <a:rPr lang="fr-FR" dirty="0" smtClean="0">
                <a:solidFill>
                  <a:srgbClr val="7A1452"/>
                </a:solidFill>
              </a:rPr>
              <a:t>Méthode d’identification des domaines technologiques des éco-TIC</a:t>
            </a:r>
            <a:endParaRPr lang="fr-FR" dirty="0">
              <a:solidFill>
                <a:srgbClr val="7A145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4176465"/>
          </a:xfrm>
        </p:spPr>
        <p:txBody>
          <a:bodyPr>
            <a:normAutofit/>
          </a:bodyPr>
          <a:lstStyle/>
          <a:p>
            <a:r>
              <a:rPr lang="fr-FR" b="0" dirty="0" smtClean="0">
                <a:solidFill>
                  <a:schemeClr val="tx2"/>
                </a:solidFill>
              </a:rPr>
              <a:t>Constitutions d’un ensemble de brevets d’éco-TIC ;</a:t>
            </a:r>
          </a:p>
          <a:p>
            <a:endParaRPr lang="fr-FR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Identification des domaines technologiques constituant le secteur émergent des éco-TIC par une analyse des réseaux ;</a:t>
            </a:r>
          </a:p>
          <a:p>
            <a:endParaRPr lang="fr-FR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solidFill>
                  <a:schemeClr val="tx2"/>
                </a:solidFill>
              </a:rPr>
              <a:t>Évaluation de la capacité des TIC à engendrer l’éco-innovation.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5875911" y="2852591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Source</a:t>
            </a:r>
            <a:r>
              <a:rPr lang="en-US" sz="1050" dirty="0" smtClean="0"/>
              <a:t> : Cecere G., N. Corrocher, C. Gossart, M. </a:t>
            </a:r>
            <a:r>
              <a:rPr lang="en-US" sz="1050" dirty="0" err="1" smtClean="0"/>
              <a:t>Özman</a:t>
            </a:r>
            <a:r>
              <a:rPr lang="en-US" sz="1050" dirty="0" smtClean="0"/>
              <a:t> (2014). Technological pervasiveness and variety of innovators in Green ICT: A patent-based analysis. </a:t>
            </a:r>
            <a:r>
              <a:rPr lang="en-US" sz="1050" i="1" dirty="0" smtClean="0"/>
              <a:t>Research Policy </a:t>
            </a:r>
            <a:r>
              <a:rPr lang="en-US" sz="1050" dirty="0" smtClean="0"/>
              <a:t>43(10): 1827-1839.</a:t>
            </a:r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300" dirty="0" smtClean="0"/>
              <a:t>Méthode d’identification des brevets comme  obstacles à l’éco-innovation</a:t>
            </a:r>
            <a:endParaRPr lang="fr-FR" sz="23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Certaines entreprises utilisent leurs brevets pour décourager l’innovation d’autres entreprises, notamment les PME. Une stratégie consiste alors à déposer des brevets sans grande valeur.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Exemple : le secteur des logiciels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Qu’en est-il dans le secteur de l’éclairage LED ?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Question de recherche : les brevets découragent-ils l’éco-innovation dans le secteur des LED ?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Hypothèse testée : Les brevets LED litigieux sont sans grande valeur.</a:t>
            </a:r>
          </a:p>
          <a:p>
            <a:pPr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Conclusions : 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Les brevets LED litigieux sont de bonne qualité.</a:t>
            </a:r>
          </a:p>
          <a:p>
            <a:pPr lvl="1">
              <a:lnSpc>
                <a:spcPct val="150000"/>
              </a:lnSpc>
            </a:pPr>
            <a:r>
              <a:rPr lang="fr-FR" b="0" dirty="0" smtClean="0">
                <a:solidFill>
                  <a:schemeClr val="tx2"/>
                </a:solidFill>
              </a:rPr>
              <a:t>Ce constat nous conduit à rejeter l’hypothèse testée.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75656" y="428"/>
            <a:ext cx="7488832" cy="1124316"/>
          </a:xfrm>
        </p:spPr>
        <p:txBody>
          <a:bodyPr/>
          <a:lstStyle/>
          <a:p>
            <a:r>
              <a:rPr lang="fr-FR" dirty="0" smtClean="0"/>
              <a:t>Introduction (2): </a:t>
            </a:r>
            <a:r>
              <a:rPr lang="en-US" dirty="0" smtClean="0"/>
              <a:t>Les contributions </a:t>
            </a:r>
            <a:r>
              <a:rPr lang="en-US" dirty="0" err="1" smtClean="0"/>
              <a:t>empiriques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Thèse</a:t>
            </a:r>
            <a:r>
              <a:rPr lang="fr-FR" b="0" dirty="0" smtClean="0">
                <a:solidFill>
                  <a:schemeClr val="tx2"/>
                </a:solidFill>
              </a:rPr>
              <a:t> : le comportement environnemental des raffineries pétrolières.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tx2"/>
                </a:solidFill>
              </a:rPr>
              <a:t>ECOPATENTS</a:t>
            </a:r>
            <a:r>
              <a:rPr lang="fr-FR" b="0" dirty="0" smtClean="0">
                <a:solidFill>
                  <a:schemeClr val="tx2"/>
                </a:solidFill>
              </a:rPr>
              <a:t>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Exploration d’un secteur peu étudié : qui sont les innovateurs ? Les interactions ? Les dynamiques d’innovation ? Les principaux domaines technologiques ? …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Forte capacité des TIC à l’éco-innovation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Éco-TIC très mal identifiées dans les systèmes de brevets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cycLED:</a:t>
            </a:r>
            <a:endParaRPr lang="fr-FR" b="0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Qui sont les innovateurs ? Que font-ils  ? …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Obstacles à l’éco-innovation dans le secteur de l’éclairage LED 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Recommandations stratégiques et politiques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fr-FR" b="0" dirty="0" smtClean="0">
              <a:solidFill>
                <a:schemeClr val="tx2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870010" cy="360000"/>
          </a:xfrm>
        </p:spPr>
        <p:txBody>
          <a:bodyPr/>
          <a:lstStyle/>
          <a:p>
            <a:r>
              <a:rPr lang="fr-FR" smtClean="0"/>
              <a:t>03/12/2015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44" y="6381328"/>
            <a:ext cx="4104456" cy="360000"/>
          </a:xfrm>
        </p:spPr>
        <p:txBody>
          <a:bodyPr/>
          <a:lstStyle/>
          <a:p>
            <a:r>
              <a:rPr lang="fr-FR" dirty="0" smtClean="0"/>
              <a:t>Le numérique à l’épreuve des inégalités environnementales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66" y="6381328"/>
            <a:ext cx="533086" cy="360000"/>
          </a:xfrm>
        </p:spPr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53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Télécom Bretagne">
  <a:themeElements>
    <a:clrScheme name="Personnalisé 1">
      <a:dk1>
        <a:sysClr val="windowText" lastClr="000000"/>
      </a:dk1>
      <a:lt1>
        <a:sysClr val="window" lastClr="FFFFFF"/>
      </a:lt1>
      <a:dk2>
        <a:srgbClr val="7A1452"/>
      </a:dk2>
      <a:lt2>
        <a:srgbClr val="B8B8B8"/>
      </a:lt2>
      <a:accent1>
        <a:srgbClr val="001489"/>
      </a:accent1>
      <a:accent2>
        <a:srgbClr val="6D5047"/>
      </a:accent2>
      <a:accent3>
        <a:srgbClr val="7A1452"/>
      </a:accent3>
      <a:accent4>
        <a:srgbClr val="7A1452"/>
      </a:accent4>
      <a:accent5>
        <a:srgbClr val="7A1452"/>
      </a:accent5>
      <a:accent6>
        <a:srgbClr val="7A1452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1277</Words>
  <Application>Microsoft Office PowerPoint</Application>
  <PresentationFormat>Affichage à l'écran (4:3)</PresentationFormat>
  <Paragraphs>192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Modèle Télécom Bretagne</vt:lpstr>
      <vt:lpstr>Le numérique à l’épreuve des inégalités environnementales</vt:lpstr>
      <vt:lpstr>Institut Mines-Télécom</vt:lpstr>
      <vt:lpstr>Diapositive 3</vt:lpstr>
      <vt:lpstr>Introduction (1): Les contributions théoriques</vt:lpstr>
      <vt:lpstr>Routines et environnement</vt:lpstr>
      <vt:lpstr>Les facteurs de verrouillage des éco-innovations</vt:lpstr>
      <vt:lpstr>Méthode d’identification des domaines technologiques des éco-TIC</vt:lpstr>
      <vt:lpstr>Méthode d’identification des brevets comme  obstacles à l’éco-innovation</vt:lpstr>
      <vt:lpstr>Introduction (2): Les contributions empiriques</vt:lpstr>
      <vt:lpstr>Introduction (3) : La vulgarisation</vt:lpstr>
      <vt:lpstr>Diapositive 11</vt:lpstr>
      <vt:lpstr>‘Planetary boundaries’ ?</vt:lpstr>
      <vt:lpstr>Questions abordées dans le papier</vt:lpstr>
      <vt:lpstr>Numérique et environnement</vt:lpstr>
      <vt:lpstr>Les études sur les entreprises &amp; les FP</vt:lpstr>
      <vt:lpstr>Numérique et Frontières planétaires</vt:lpstr>
      <vt:lpstr>i) Réduire les impacts écologiques du numérique</vt:lpstr>
      <vt:lpstr>Pour une transition écologique du numérique</vt:lpstr>
      <vt:lpstr>ii) Favoriser la surveillance des écosystèmes naturels</vt:lpstr>
      <vt:lpstr>iii) Fournir d’autres services environnementaux</vt:lpstr>
      <vt:lpstr>Comment rendre compte des contributions du numériques aux défis des FP ?</vt:lpstr>
      <vt:lpstr>Diapositive 22</vt:lpstr>
      <vt:lpstr>FP et inégalités : où sont les enjeux sociaux ?</vt:lpstr>
      <vt:lpstr>Diapositive 24</vt:lpstr>
      <vt:lpstr>Quelques questions à discuter…</vt:lpstr>
      <vt:lpstr>Diapositive 26</vt:lpstr>
    </vt:vector>
  </TitlesOfParts>
  <Company>Institut Mines-Télécom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Ladyss</dc:title>
  <dc:creator>Cédric Gossart</dc:creator>
  <cp:lastModifiedBy>Gossart</cp:lastModifiedBy>
  <cp:revision>1200</cp:revision>
  <dcterms:created xsi:type="dcterms:W3CDTF">2013-01-04T16:51:24Z</dcterms:created>
  <dcterms:modified xsi:type="dcterms:W3CDTF">2016-12-15T00:25:26Z</dcterms:modified>
</cp:coreProperties>
</file>