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0" r:id="rId1"/>
    <p:sldMasterId id="2147483656" r:id="rId2"/>
    <p:sldMasterId id="2147483668" r:id="rId3"/>
    <p:sldMasterId id="2147483704" r:id="rId4"/>
  </p:sldMasterIdLst>
  <p:notesMasterIdLst>
    <p:notesMasterId r:id="rId27"/>
  </p:notesMasterIdLst>
  <p:sldIdLst>
    <p:sldId id="450" r:id="rId5"/>
    <p:sldId id="488" r:id="rId6"/>
    <p:sldId id="519" r:id="rId7"/>
    <p:sldId id="518" r:id="rId8"/>
    <p:sldId id="511" r:id="rId9"/>
    <p:sldId id="512" r:id="rId10"/>
    <p:sldId id="513" r:id="rId11"/>
    <p:sldId id="526" r:id="rId12"/>
    <p:sldId id="520" r:id="rId13"/>
    <p:sldId id="521" r:id="rId14"/>
    <p:sldId id="522" r:id="rId15"/>
    <p:sldId id="523" r:id="rId16"/>
    <p:sldId id="524" r:id="rId17"/>
    <p:sldId id="525" r:id="rId18"/>
    <p:sldId id="514" r:id="rId19"/>
    <p:sldId id="510" r:id="rId20"/>
    <p:sldId id="516" r:id="rId21"/>
    <p:sldId id="527" r:id="rId22"/>
    <p:sldId id="508" r:id="rId23"/>
    <p:sldId id="507" r:id="rId24"/>
    <p:sldId id="517" r:id="rId25"/>
    <p:sldId id="487" r:id="rId26"/>
  </p:sldIdLst>
  <p:sldSz cx="9144000" cy="6858000" type="screen4x3"/>
  <p:notesSz cx="6797675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5">
          <p15:clr>
            <a:srgbClr val="A4A3A4"/>
          </p15:clr>
        </p15:guide>
        <p15:guide id="2" orient="horz" pos="1019">
          <p15:clr>
            <a:srgbClr val="A4A3A4"/>
          </p15:clr>
        </p15:guide>
        <p15:guide id="3" pos="5600">
          <p15:clr>
            <a:srgbClr val="A4A3A4"/>
          </p15:clr>
        </p15:guide>
        <p15:guide id="4" pos="768">
          <p15:clr>
            <a:srgbClr val="A4A3A4"/>
          </p15:clr>
        </p15:guide>
        <p15:guide id="5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99CC"/>
    <a:srgbClr val="5F2F47"/>
    <a:srgbClr val="009999"/>
    <a:srgbClr val="10080C"/>
    <a:srgbClr val="4E263A"/>
    <a:srgbClr val="6D3551"/>
    <a:srgbClr val="C181A1"/>
    <a:srgbClr val="E6CCD9"/>
    <a:srgbClr val="8F86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3" autoAdjust="0"/>
    <p:restoredTop sz="95688" autoAdjust="0"/>
  </p:normalViewPr>
  <p:slideViewPr>
    <p:cSldViewPr>
      <p:cViewPr>
        <p:scale>
          <a:sx n="75" d="100"/>
          <a:sy n="75" d="100"/>
        </p:scale>
        <p:origin x="1116" y="444"/>
      </p:cViewPr>
      <p:guideLst>
        <p:guide orient="horz" pos="3845"/>
        <p:guide orient="horz" pos="1019"/>
        <p:guide pos="5600"/>
        <p:guide pos="768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57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4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2D211C8-44EA-4616-A618-43B222E3C78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/>
          </a:p>
        </p:txBody>
      </p:sp>
      <p:sp>
        <p:nvSpPr>
          <p:cNvPr id="768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F4D0689-A4E4-41C2-8CC4-5D9B08FBCA86}" type="slidenum">
              <a:rPr lang="fr-FR" smtClean="0">
                <a:solidFill>
                  <a:srgbClr val="000000"/>
                </a:solidFill>
              </a:rPr>
              <a:pPr/>
              <a:t>0</a:t>
            </a:fld>
            <a:endParaRPr lang="fr-F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Source</a:t>
            </a:r>
            <a:r>
              <a:rPr lang="fr-FR" baseline="0" dirty="0" smtClean="0"/>
              <a:t> : NASA, sonde Cassini, http://www.liberation.fr/sciences/2017/04/23/une-photo-de-la-terre-et-22-plongeons-a-travers-les-anneaux-de-saturne_1564693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D211C8-44EA-4616-A618-43B222E3C78D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9539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Source</a:t>
            </a:r>
            <a:r>
              <a:rPr lang="fr-FR" baseline="0" dirty="0" smtClean="0"/>
              <a:t> : NASA, sonde Cassini, http://www.liberation.fr/sciences/2017/04/23/une-photo-de-la-terre-et-22-plongeons-a-travers-les-anneaux-de-saturne_1564693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D211C8-44EA-4616-A618-43B222E3C78D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1451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Source</a:t>
            </a:r>
            <a:r>
              <a:rPr lang="fr-FR" baseline="0" dirty="0" smtClean="0"/>
              <a:t> : NASA, sonde Cassini, http://www.liberation.fr/sciences/2017/04/23/une-photo-de-la-terre-et-22-plongeons-a-travers-les-anneaux-de-saturne_1564693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D211C8-44EA-4616-A618-43B222E3C78D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6766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/>
          </a:p>
        </p:txBody>
      </p:sp>
      <p:sp>
        <p:nvSpPr>
          <p:cNvPr id="768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F4D0689-A4E4-41C2-8CC4-5D9B08FBCA86}" type="slidenum">
              <a:rPr lang="fr-FR" smtClean="0">
                <a:solidFill>
                  <a:srgbClr val="000000"/>
                </a:solidFill>
              </a:rPr>
              <a:pPr/>
              <a:t>21</a:t>
            </a:fld>
            <a:endParaRPr lang="fr-F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direction ou services                         &lt;pied de page&gt;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page </a:t>
            </a:r>
            <a:fld id="{C00D9774-9433-4C28-9642-93A70D5F112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7E5E8-C835-46FA-B82F-F89D9D6706DF}" type="datetime1">
              <a:rPr lang="fr-FR" smtClean="0"/>
              <a:pPr/>
              <a:t>08/11/2017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fr-FR" smtClean="0"/>
              <a:t>Télécom Ecole de Management</a:t>
            </a:r>
          </a:p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38446BB9-5624-474A-8B57-59DC76F8B27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944116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442686" y="1556793"/>
            <a:ext cx="7211144" cy="403244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5BF0-7ABD-4D5F-83BB-F2856A25D410}" type="datetime1">
              <a:rPr lang="fr-FR" smtClean="0"/>
              <a:pPr/>
              <a:t>08/11/2017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fr-FR" smtClean="0"/>
              <a:t>Télécom Ecole de Management</a:t>
            </a:r>
          </a:p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38446BB9-5624-474A-8B57-59DC76F8B27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202409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692696"/>
            <a:ext cx="2057400" cy="5433467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92696"/>
            <a:ext cx="6019800" cy="5433467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9076-1FB3-483B-B9B6-1E68DBF981CF}" type="datetime1">
              <a:rPr lang="fr-FR" smtClean="0"/>
              <a:pPr/>
              <a:t>08/11/2017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Télécom Ecole de Management</a:t>
            </a:r>
          </a:p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38446BB9-5624-474A-8B57-59DC76F8B27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13481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140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3888" y="2492896"/>
            <a:ext cx="5112568" cy="1362075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563888" y="4077072"/>
            <a:ext cx="5112568" cy="1296144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B8B8B8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BE16-9CE1-47D4-87B9-84CF13045996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</a:p>
          <a:p>
            <a:pPr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38446BB9-5624-474A-8B57-59DC76F8B27C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73" y="768344"/>
            <a:ext cx="1535009" cy="20089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805263"/>
            <a:ext cx="9144000" cy="1075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27914" y="5445224"/>
            <a:ext cx="1874777" cy="288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02691" y="5445224"/>
            <a:ext cx="1874777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77468" y="5445224"/>
            <a:ext cx="1874777" cy="288032"/>
          </a:xfrm>
          <a:prstGeom prst="rect">
            <a:avLst/>
          </a:prstGeom>
          <a:solidFill>
            <a:srgbClr val="6D5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96991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g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91880" y="2348880"/>
            <a:ext cx="4966320" cy="1251570"/>
          </a:xfrm>
        </p:spPr>
        <p:txBody>
          <a:bodyPr anchor="t"/>
          <a:lstStyle>
            <a:lvl1pPr>
              <a:defRPr>
                <a:solidFill>
                  <a:srgbClr val="6D5047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491880" y="3886200"/>
            <a:ext cx="4968552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B8B8B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3527914" y="1844824"/>
            <a:ext cx="1874777" cy="288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02691" y="1844824"/>
            <a:ext cx="1874777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77468" y="1844824"/>
            <a:ext cx="1874777" cy="288032"/>
          </a:xfrm>
          <a:prstGeom prst="rect">
            <a:avLst/>
          </a:prstGeom>
          <a:solidFill>
            <a:srgbClr val="6D5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7B77-6EDB-4625-ACAA-58255332BCFF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</a:p>
          <a:p>
            <a:pPr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38446BB9-5624-474A-8B57-59DC76F8B27C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02574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7B77-6EDB-4625-ACAA-58255332BCFF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5F331C9D-18A8-4E6A-BF1F-AA5EE00E1FF2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41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0A7C-2B93-42A1-932B-623B4586657F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</a:p>
          <a:p>
            <a:pPr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38446BB9-5624-474A-8B57-59DC76F8B27C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199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6779-D8E2-4516-8486-D261ED2E4297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</a:p>
          <a:p>
            <a:pPr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38446BB9-5624-474A-8B57-59DC76F8B27C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7188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E3DD0-6008-4B5B-99CB-9F8E8EBDEBD9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</a:p>
          <a:p>
            <a:pPr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38446BB9-5624-474A-8B57-59DC76F8B27C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3941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0CA34-D6F0-4243-B31D-F009171F145C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</a:p>
          <a:p>
            <a:pPr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38446BB9-5624-474A-8B57-59DC76F8B27C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1131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140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3888" y="2492896"/>
            <a:ext cx="5112568" cy="1362075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563888" y="4077072"/>
            <a:ext cx="5112568" cy="1296144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B8B8B8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BE16-9CE1-47D4-87B9-84CF13045996}" type="datetime1">
              <a:rPr lang="fr-FR" smtClean="0"/>
              <a:pPr/>
              <a:t>08/11/2017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Télécom Ecole de Management</a:t>
            </a:r>
          </a:p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38446BB9-5624-474A-8B57-59DC76F8B27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73" y="768344"/>
            <a:ext cx="1535009" cy="20089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805263"/>
            <a:ext cx="9144000" cy="1075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527914" y="5445224"/>
            <a:ext cx="1874777" cy="288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5402691" y="5445224"/>
            <a:ext cx="1874777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7277468" y="5445224"/>
            <a:ext cx="1874777" cy="288032"/>
          </a:xfrm>
          <a:prstGeom prst="rect">
            <a:avLst/>
          </a:prstGeom>
          <a:solidFill>
            <a:srgbClr val="6D5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796991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3050"/>
            <a:ext cx="1989857" cy="7796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48574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C6D1-CC20-4E77-B932-275A909C7ED2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</a:p>
          <a:p>
            <a:pPr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38446BB9-5624-474A-8B57-59DC76F8B27C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41910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7E5E8-C835-46FA-B82F-F89D9D6706DF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</a:p>
          <a:p>
            <a:pPr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38446BB9-5624-474A-8B57-59DC76F8B27C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4116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442686" y="1556793"/>
            <a:ext cx="7211144" cy="403244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5BF0-7ABD-4D5F-83BB-F2856A25D410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</a:p>
          <a:p>
            <a:pPr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38446BB9-5624-474A-8B57-59DC76F8B27C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2409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692696"/>
            <a:ext cx="2057400" cy="5433467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92696"/>
            <a:ext cx="6019800" cy="5433467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9076-1FB3-483B-B9B6-1E68DBF981CF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</a:p>
          <a:p>
            <a:pPr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38446BB9-5624-474A-8B57-59DC76F8B27C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3481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140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3888" y="2492896"/>
            <a:ext cx="5112568" cy="1362075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563888" y="4077072"/>
            <a:ext cx="5112568" cy="1296144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B8B8B8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BE16-9CE1-47D4-87B9-84CF13045996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</a:p>
          <a:p>
            <a:pPr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38446BB9-5624-474A-8B57-59DC76F8B27C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73" y="768344"/>
            <a:ext cx="1535009" cy="20089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805263"/>
            <a:ext cx="9144000" cy="1075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27914" y="5445224"/>
            <a:ext cx="1874777" cy="288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02691" y="5445224"/>
            <a:ext cx="1874777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77468" y="5445224"/>
            <a:ext cx="1874777" cy="288032"/>
          </a:xfrm>
          <a:prstGeom prst="rect">
            <a:avLst/>
          </a:prstGeom>
          <a:solidFill>
            <a:srgbClr val="6D5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96991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g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91880" y="2348880"/>
            <a:ext cx="4966320" cy="1251570"/>
          </a:xfrm>
        </p:spPr>
        <p:txBody>
          <a:bodyPr anchor="t"/>
          <a:lstStyle>
            <a:lvl1pPr>
              <a:defRPr>
                <a:solidFill>
                  <a:srgbClr val="6D5047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491880" y="3886200"/>
            <a:ext cx="4968552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B8B8B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3527914" y="1844824"/>
            <a:ext cx="1874777" cy="288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02691" y="1844824"/>
            <a:ext cx="1874777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77468" y="1844824"/>
            <a:ext cx="1874777" cy="288032"/>
          </a:xfrm>
          <a:prstGeom prst="rect">
            <a:avLst/>
          </a:prstGeom>
          <a:solidFill>
            <a:srgbClr val="6D5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7B77-6EDB-4625-ACAA-58255332BCFF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</a:p>
          <a:p>
            <a:pPr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38446BB9-5624-474A-8B57-59DC76F8B27C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02574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7B77-6EDB-4625-ACAA-58255332BCFF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5F331C9D-18A8-4E6A-BF1F-AA5EE00E1FF2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41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0A7C-2B93-42A1-932B-623B4586657F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</a:p>
          <a:p>
            <a:pPr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38446BB9-5624-474A-8B57-59DC76F8B27C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199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6779-D8E2-4516-8486-D261ED2E4297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</a:p>
          <a:p>
            <a:pPr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38446BB9-5624-474A-8B57-59DC76F8B27C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7188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E3DD0-6008-4B5B-99CB-9F8E8EBDEBD9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</a:p>
          <a:p>
            <a:pPr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38446BB9-5624-474A-8B57-59DC76F8B27C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3941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g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91880" y="2348880"/>
            <a:ext cx="4966320" cy="1251570"/>
          </a:xfrm>
        </p:spPr>
        <p:txBody>
          <a:bodyPr anchor="t"/>
          <a:lstStyle>
            <a:lvl1pPr>
              <a:defRPr>
                <a:solidFill>
                  <a:srgbClr val="6D5047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491880" y="3886200"/>
            <a:ext cx="4968552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B8B8B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3527914" y="1844824"/>
            <a:ext cx="1874777" cy="288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402691" y="1844824"/>
            <a:ext cx="1874777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277468" y="1844824"/>
            <a:ext cx="1874777" cy="288032"/>
          </a:xfrm>
          <a:prstGeom prst="rect">
            <a:avLst/>
          </a:prstGeom>
          <a:solidFill>
            <a:srgbClr val="6D5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7B77-6EDB-4625-ACAA-58255332BCFF}" type="datetime1">
              <a:rPr lang="fr-FR" smtClean="0"/>
              <a:pPr/>
              <a:t>08/11/2017</a:t>
            </a:fld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Télécom Ecole de Management</a:t>
            </a:r>
          </a:p>
          <a:p>
            <a:pPr>
              <a:defRPr/>
            </a:pPr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38446BB9-5624-474A-8B57-59DC76F8B27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902574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0CA34-D6F0-4243-B31D-F009171F145C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</a:p>
          <a:p>
            <a:pPr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38446BB9-5624-474A-8B57-59DC76F8B27C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1131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3050"/>
            <a:ext cx="1989857" cy="7796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48574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C6D1-CC20-4E77-B932-275A909C7ED2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</a:p>
          <a:p>
            <a:pPr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38446BB9-5624-474A-8B57-59DC76F8B27C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41910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7E5E8-C835-46FA-B82F-F89D9D6706DF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</a:p>
          <a:p>
            <a:pPr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38446BB9-5624-474A-8B57-59DC76F8B27C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4116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442686" y="1556793"/>
            <a:ext cx="7211144" cy="403244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5BF0-7ABD-4D5F-83BB-F2856A25D410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</a:p>
          <a:p>
            <a:pPr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38446BB9-5624-474A-8B57-59DC76F8B27C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2409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692696"/>
            <a:ext cx="2057400" cy="5433467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92696"/>
            <a:ext cx="6019800" cy="5433467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9076-1FB3-483B-B9B6-1E68DBF981CF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</a:p>
          <a:p>
            <a:pPr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38446BB9-5624-474A-8B57-59DC76F8B27C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3481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7B77-6EDB-4625-ACAA-58255332BCFF}" type="datetime1">
              <a:rPr lang="fr-FR" smtClean="0"/>
              <a:pPr/>
              <a:t>08/11/2017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Télécom Ecole de Management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5F331C9D-18A8-4E6A-BF1F-AA5EE00E1FF2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841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0A7C-2B93-42A1-932B-623B4586657F}" type="datetime1">
              <a:rPr lang="fr-FR" smtClean="0"/>
              <a:pPr/>
              <a:t>08/11/2017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fr-FR" smtClean="0"/>
              <a:t>Télécom Ecole de Management</a:t>
            </a:r>
          </a:p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38446BB9-5624-474A-8B57-59DC76F8B27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2199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6779-D8E2-4516-8486-D261ED2E4297}" type="datetime1">
              <a:rPr lang="fr-FR" smtClean="0"/>
              <a:pPr/>
              <a:t>08/11/2017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fr-FR" smtClean="0"/>
              <a:t>Télécom Ecole de Management</a:t>
            </a:r>
          </a:p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38446BB9-5624-474A-8B57-59DC76F8B27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77188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E3DD0-6008-4B5B-99CB-9F8E8EBDEBD9}" type="datetime1">
              <a:rPr lang="fr-FR" smtClean="0"/>
              <a:pPr/>
              <a:t>08/11/2017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fr-FR" smtClean="0"/>
              <a:t>Télécom Ecole de Management</a:t>
            </a:r>
          </a:p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38446BB9-5624-474A-8B57-59DC76F8B27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43941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0CA34-D6F0-4243-B31D-F009171F145C}" type="datetime1">
              <a:rPr lang="fr-FR" smtClean="0"/>
              <a:pPr/>
              <a:t>08/11/2017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Télécom Ecole de Management</a:t>
            </a:r>
          </a:p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38446BB9-5624-474A-8B57-59DC76F8B27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51131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3050"/>
            <a:ext cx="1989857" cy="7796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48574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C6D1-CC20-4E77-B932-275A909C7ED2}" type="datetime1">
              <a:rPr lang="fr-FR" smtClean="0"/>
              <a:pPr/>
              <a:t>08/11/2017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fr-FR" smtClean="0"/>
              <a:t>Télécom Ecole de Management</a:t>
            </a:r>
          </a:p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page </a:t>
            </a:r>
            <a:fld id="{38446BB9-5624-474A-8B57-59DC76F8B27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141910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36863" y="1236663"/>
            <a:ext cx="6053137" cy="1963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36863" y="4237038"/>
            <a:ext cx="6053137" cy="1866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00188" y="6453188"/>
            <a:ext cx="6653212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dirty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direction ou services                         &lt;pied de page&gt;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76263" y="6453188"/>
            <a:ext cx="9239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dirty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page </a:t>
            </a:r>
            <a:fld id="{7A1C9DA2-6039-4DFA-BA50-E57404E3646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4102" name="Image 5" descr="Baselinetransparent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101013" y="6743700"/>
            <a:ext cx="1008062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 2" pitchFamily="18" charset="2"/>
        <a:defRPr sz="2400" b="1">
          <a:solidFill>
            <a:srgbClr val="A7517B"/>
          </a:solidFill>
          <a:latin typeface="+mn-lt"/>
          <a:ea typeface="+mn-ea"/>
          <a:cs typeface="+mn-cs"/>
        </a:defRPr>
      </a:lvl1pPr>
      <a:lvl2pPr marL="2730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 2" pitchFamily="18" charset="2"/>
        <a:defRPr sz="1200" b="1">
          <a:solidFill>
            <a:schemeClr val="tx2"/>
          </a:solidFill>
          <a:latin typeface="+mn-lt"/>
        </a:defRPr>
      </a:lvl2pPr>
      <a:lvl3pPr marL="54292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 2" pitchFamily="18" charset="2"/>
        <a:defRPr sz="1200" b="1">
          <a:solidFill>
            <a:schemeClr val="tx2"/>
          </a:solidFill>
          <a:latin typeface="+mn-lt"/>
        </a:defRPr>
      </a:lvl3pPr>
      <a:lvl4pPr marL="1371600" indent="6032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 2" pitchFamily="18" charset="2"/>
        <a:defRPr sz="1200" b="1">
          <a:solidFill>
            <a:schemeClr val="tx2"/>
          </a:solidFill>
          <a:latin typeface="+mn-lt"/>
        </a:defRPr>
      </a:lvl4pPr>
      <a:lvl5pPr marL="1828800" indent="111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 2" pitchFamily="18" charset="2"/>
        <a:defRPr sz="1200" b="1">
          <a:solidFill>
            <a:schemeClr val="tx2"/>
          </a:solidFill>
          <a:latin typeface="+mn-lt"/>
        </a:defRPr>
      </a:lvl5pPr>
      <a:lvl6pPr marL="2286000" indent="11113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 2" pitchFamily="18" charset="2"/>
        <a:defRPr sz="1200" b="1">
          <a:solidFill>
            <a:schemeClr val="tx2"/>
          </a:solidFill>
          <a:latin typeface="+mn-lt"/>
        </a:defRPr>
      </a:lvl6pPr>
      <a:lvl7pPr marL="2743200" indent="11113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 2" pitchFamily="18" charset="2"/>
        <a:defRPr sz="1200" b="1">
          <a:solidFill>
            <a:schemeClr val="tx2"/>
          </a:solidFill>
          <a:latin typeface="+mn-lt"/>
        </a:defRPr>
      </a:lvl7pPr>
      <a:lvl8pPr marL="3200400" indent="11113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 2" pitchFamily="18" charset="2"/>
        <a:defRPr sz="1200" b="1">
          <a:solidFill>
            <a:schemeClr val="tx2"/>
          </a:solidFill>
          <a:latin typeface="+mn-lt"/>
        </a:defRPr>
      </a:lvl8pPr>
      <a:lvl9pPr marL="3657600" indent="11113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 2" pitchFamily="18" charset="2"/>
        <a:defRPr sz="1200" b="1">
          <a:solidFill>
            <a:schemeClr val="tx2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384053"/>
            <a:ext cx="1402632" cy="3600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dirty="0"/>
          </a:p>
        </p:txBody>
      </p:sp>
      <p:sp>
        <p:nvSpPr>
          <p:cNvPr id="14" name="Rectangle 13"/>
          <p:cNvSpPr/>
          <p:nvPr/>
        </p:nvSpPr>
        <p:spPr>
          <a:xfrm>
            <a:off x="4067944" y="6384053"/>
            <a:ext cx="4104456" cy="360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66" y="6381328"/>
            <a:ext cx="533086" cy="3600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effectLst/>
              </a:defRPr>
            </a:lvl1pPr>
          </a:lstStyle>
          <a:p>
            <a:pPr>
              <a:defRPr/>
            </a:pPr>
            <a:r>
              <a:rPr lang="fr-FR" smtClean="0"/>
              <a:t>page </a:t>
            </a:r>
            <a:fld id="{38446BB9-5624-474A-8B57-59DC76F8B27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75656" y="428"/>
            <a:ext cx="7211144" cy="11243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442686" y="1556793"/>
            <a:ext cx="7211144" cy="4485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39552" y="6381328"/>
            <a:ext cx="870010" cy="3600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46A7B77-6EDB-4625-ACAA-58255332BCFF}" type="datetime1">
              <a:rPr lang="fr-FR" smtClean="0"/>
              <a:pPr/>
              <a:t>08/11/2017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67944" y="6381328"/>
            <a:ext cx="4104456" cy="360000"/>
          </a:xfrm>
          <a:prstGeom prst="rect">
            <a:avLst/>
          </a:prstGeom>
          <a:noFill/>
        </p:spPr>
        <p:txBody>
          <a:bodyPr vert="horz" lIns="91440" tIns="45720" rIns="144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Télécom Ecole de Management</a:t>
            </a:r>
          </a:p>
          <a:p>
            <a:pPr>
              <a:defRPr/>
            </a:pP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692696"/>
            <a:ext cx="467544" cy="3600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67544" y="692696"/>
            <a:ext cx="467544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935088" y="692696"/>
            <a:ext cx="467544" cy="360040"/>
          </a:xfrm>
          <a:prstGeom prst="rect">
            <a:avLst/>
          </a:prstGeom>
          <a:solidFill>
            <a:srgbClr val="6D5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475656" y="6381328"/>
            <a:ext cx="2520280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/>
              <a:t>Institut Mines-Télécom</a:t>
            </a:r>
            <a:endParaRPr lang="fr-FR" sz="10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42676"/>
            <a:ext cx="719724" cy="71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4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SzPct val="100000"/>
        <a:buFont typeface="Wingdings" pitchFamily="2" charset="2"/>
        <a:buChar char="n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spcBef>
          <a:spcPct val="20000"/>
        </a:spcBef>
        <a:buClr>
          <a:srgbClr val="6D5047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─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384053"/>
            <a:ext cx="1402632" cy="3600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67944" y="6384053"/>
            <a:ext cx="4104456" cy="360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dirty="0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66" y="6381328"/>
            <a:ext cx="533086" cy="3600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effectLst/>
              </a:defRPr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38446BB9-5624-474A-8B57-59DC76F8B27C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75656" y="428"/>
            <a:ext cx="7211144" cy="11243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442686" y="1556793"/>
            <a:ext cx="7211144" cy="4485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39552" y="6381328"/>
            <a:ext cx="870010" cy="3600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46A7B77-6EDB-4625-ACAA-58255332BCFF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67944" y="6381328"/>
            <a:ext cx="4104456" cy="360000"/>
          </a:xfrm>
          <a:prstGeom prst="rect">
            <a:avLst/>
          </a:prstGeom>
          <a:noFill/>
        </p:spPr>
        <p:txBody>
          <a:bodyPr vert="horz" lIns="91440" tIns="45720" rIns="144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</a:p>
          <a:p>
            <a:pPr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92696"/>
            <a:ext cx="467544" cy="3600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544" y="692696"/>
            <a:ext cx="467544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35088" y="692696"/>
            <a:ext cx="467544" cy="360040"/>
          </a:xfrm>
          <a:prstGeom prst="rect">
            <a:avLst/>
          </a:prstGeom>
          <a:solidFill>
            <a:srgbClr val="6D5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75656" y="6381328"/>
            <a:ext cx="2520280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prstClr val="white"/>
                </a:solidFill>
              </a:rPr>
              <a:t>Institut Mines-Télécom</a:t>
            </a:r>
            <a:endParaRPr lang="fr-FR" sz="1000" dirty="0">
              <a:solidFill>
                <a:prstClr val="white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42676"/>
            <a:ext cx="719724" cy="71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4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SzPct val="100000"/>
        <a:buFont typeface="Wingdings" pitchFamily="2" charset="2"/>
        <a:buChar char="n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spcBef>
          <a:spcPct val="20000"/>
        </a:spcBef>
        <a:buClr>
          <a:srgbClr val="6D5047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─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384053"/>
            <a:ext cx="1402632" cy="3600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67944" y="6384053"/>
            <a:ext cx="4104456" cy="360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dirty="0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66" y="6381328"/>
            <a:ext cx="533086" cy="3600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effectLst/>
              </a:defRPr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38446BB9-5624-474A-8B57-59DC76F8B27C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75656" y="428"/>
            <a:ext cx="7211144" cy="11243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442686" y="1556793"/>
            <a:ext cx="7211144" cy="4485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39552" y="6381328"/>
            <a:ext cx="870010" cy="3600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46A7B77-6EDB-4625-ACAA-58255332BCFF}" type="datetime1">
              <a:rPr lang="fr-FR" smtClean="0">
                <a:solidFill>
                  <a:prstClr val="white"/>
                </a:solidFill>
              </a:rPr>
              <a:pPr/>
              <a:t>08/11/2017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67944" y="6381328"/>
            <a:ext cx="4104456" cy="360000"/>
          </a:xfrm>
          <a:prstGeom prst="rect">
            <a:avLst/>
          </a:prstGeom>
          <a:noFill/>
        </p:spPr>
        <p:txBody>
          <a:bodyPr vert="horz" lIns="91440" tIns="45720" rIns="14400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</a:p>
          <a:p>
            <a:pPr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92696"/>
            <a:ext cx="467544" cy="3600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544" y="692696"/>
            <a:ext cx="467544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35088" y="692696"/>
            <a:ext cx="467544" cy="360040"/>
          </a:xfrm>
          <a:prstGeom prst="rect">
            <a:avLst/>
          </a:prstGeom>
          <a:solidFill>
            <a:srgbClr val="6D5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75656" y="6381328"/>
            <a:ext cx="2520280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prstClr val="white"/>
                </a:solidFill>
              </a:rPr>
              <a:t>Institut Mines-Télécom</a:t>
            </a:r>
            <a:endParaRPr lang="fr-FR" sz="1000" dirty="0">
              <a:solidFill>
                <a:prstClr val="white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42676"/>
            <a:ext cx="719724" cy="71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4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SzPct val="100000"/>
        <a:buFont typeface="Wingdings" pitchFamily="2" charset="2"/>
        <a:buChar char="n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spcBef>
          <a:spcPct val="20000"/>
        </a:spcBef>
        <a:buClr>
          <a:srgbClr val="6D5047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─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7.png"/><Relationship Id="rId2" Type="http://schemas.openxmlformats.org/officeDocument/2006/relationships/hyperlink" Target="http://terminal.revues.org/930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hyperlink" Target="http://terminal.revues.org/160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digitalsocinno.wp.imt.fr/" TargetMode="External"/><Relationship Id="rId3" Type="http://schemas.openxmlformats.org/officeDocument/2006/relationships/image" Target="../media/image41.png"/><Relationship Id="rId7" Type="http://schemas.openxmlformats.org/officeDocument/2006/relationships/image" Target="../media/image2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innovacion-soci.webs.upv.es/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hyperlink" Target="https://ssrn.com/abstract=3056352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hyperlink" Target="https://ssrn.com/abstract=3022739" TargetMode="Externa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image" Target="../media/image54.png"/><Relationship Id="rId7" Type="http://schemas.openxmlformats.org/officeDocument/2006/relationships/image" Target="../media/image57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jpeg"/><Relationship Id="rId5" Type="http://schemas.openxmlformats.org/officeDocument/2006/relationships/image" Target="../media/image27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jpeg"/><Relationship Id="rId12" Type="http://schemas.openxmlformats.org/officeDocument/2006/relationships/hyperlink" Target="https://digitalsocinno.wp.imt.fr/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hyperlink" Target="https://gossart.wp.imt.fr/" TargetMode="External"/><Relationship Id="rId5" Type="http://schemas.openxmlformats.org/officeDocument/2006/relationships/image" Target="../media/image5.jpeg"/><Relationship Id="rId10" Type="http://schemas.openxmlformats.org/officeDocument/2006/relationships/image" Target="../media/image76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hyperlink" Target="http://www.ladyss.com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dirty="0" smtClean="0"/>
              <a:t>Télécom Ecole de Management</a:t>
            </a:r>
          </a:p>
          <a:p>
            <a:endParaRPr lang="fr-FR" dirty="0" smtClean="0"/>
          </a:p>
        </p:txBody>
      </p:sp>
      <p:sp>
        <p:nvSpPr>
          <p:cNvPr id="52228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page </a:t>
            </a:r>
            <a:fld id="{BB35464B-3098-4FB7-9A7D-7756DE45B1BD}" type="slidenum">
              <a:rPr lang="fr-FR" smtClean="0"/>
              <a:pPr/>
              <a:t>0</a:t>
            </a:fld>
            <a:endParaRPr lang="fr-FR" smtClean="0"/>
          </a:p>
        </p:txBody>
      </p:sp>
      <p:pic>
        <p:nvPicPr>
          <p:cNvPr id="52229" name="Picture 2" descr="C:\Users\horreaux\Desktop\logos\AACSB_low_res_blue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425700" y="6021388"/>
            <a:ext cx="544513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Titre 1"/>
          <p:cNvSpPr txBox="1">
            <a:spLocks/>
          </p:cNvSpPr>
          <p:nvPr/>
        </p:nvSpPr>
        <p:spPr bwMode="auto">
          <a:xfrm>
            <a:off x="1477963" y="4724400"/>
            <a:ext cx="76660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4400">
              <a:lnSpc>
                <a:spcPct val="150000"/>
              </a:lnSpc>
            </a:pPr>
            <a:endParaRPr lang="fr-FR" sz="2800" i="1">
              <a:solidFill>
                <a:srgbClr val="6D5047"/>
              </a:solidFill>
            </a:endParaRPr>
          </a:p>
        </p:txBody>
      </p:sp>
      <p:pic>
        <p:nvPicPr>
          <p:cNvPr id="52232" name="Picture 11" descr="M:\Promotion et Développement\Communication\Charte graphique et logos\Logo AMBA\AMBA-logo-Acc-Colour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3863" y="6040438"/>
            <a:ext cx="1527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4" name="Titre 1"/>
          <p:cNvSpPr txBox="1">
            <a:spLocks/>
          </p:cNvSpPr>
          <p:nvPr/>
        </p:nvSpPr>
        <p:spPr bwMode="auto">
          <a:xfrm>
            <a:off x="423863" y="3042043"/>
            <a:ext cx="3384376" cy="191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200000"/>
              </a:lnSpc>
            </a:pPr>
            <a:r>
              <a:rPr lang="fr-FR" sz="2800" b="1" dirty="0" smtClean="0">
                <a:solidFill>
                  <a:schemeClr val="accent2"/>
                </a:solidFill>
              </a:rPr>
              <a:t>Cédric GOSSART</a:t>
            </a:r>
          </a:p>
          <a:p>
            <a:pPr algn="ctr" eaLnBrk="0" hangingPunct="0">
              <a:lnSpc>
                <a:spcPct val="300000"/>
              </a:lnSpc>
            </a:pPr>
            <a:r>
              <a:rPr lang="fr-FR" sz="2000" i="1" dirty="0" smtClean="0">
                <a:solidFill>
                  <a:schemeClr val="accent2"/>
                </a:solidFill>
              </a:rPr>
              <a:t>Département DEFI</a:t>
            </a:r>
          </a:p>
          <a:p>
            <a:pPr algn="ctr" eaLnBrk="0" hangingPunct="0">
              <a:lnSpc>
                <a:spcPct val="300000"/>
              </a:lnSpc>
            </a:pPr>
            <a:endParaRPr lang="fr-FR" sz="2400" b="1" i="1" dirty="0" smtClean="0">
              <a:solidFill>
                <a:schemeClr val="accent2"/>
              </a:solidFill>
            </a:endParaRPr>
          </a:p>
          <a:p>
            <a:pPr algn="ctr" defTabSz="914400" eaLnBrk="0" hangingPunct="0">
              <a:lnSpc>
                <a:spcPct val="300000"/>
              </a:lnSpc>
            </a:pPr>
            <a:endParaRPr lang="fr-FR" sz="2800" i="1" dirty="0">
              <a:solidFill>
                <a:srgbClr val="847573"/>
              </a:solidFill>
            </a:endParaRPr>
          </a:p>
          <a:p>
            <a:pPr algn="ctr" defTabSz="914400" eaLnBrk="0" hangingPunct="0">
              <a:lnSpc>
                <a:spcPct val="300000"/>
              </a:lnSpc>
            </a:pPr>
            <a:r>
              <a:rPr lang="fr-FR" sz="2800" i="1" dirty="0" smtClean="0">
                <a:solidFill>
                  <a:srgbClr val="847573"/>
                </a:solidFill>
              </a:rPr>
              <a:t>  </a:t>
            </a:r>
            <a:endParaRPr lang="fr-FR" sz="2400" b="1" dirty="0">
              <a:solidFill>
                <a:srgbClr val="847573"/>
              </a:solidFill>
            </a:endParaRPr>
          </a:p>
        </p:txBody>
      </p:sp>
      <p:pic>
        <p:nvPicPr>
          <p:cNvPr id="11" name="Image 10" descr="IMT_logo_RV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8887" y="5733256"/>
            <a:ext cx="2145113" cy="1124744"/>
          </a:xfrm>
          <a:prstGeom prst="rect">
            <a:avLst/>
          </a:prstGeom>
        </p:spPr>
      </p:pic>
      <p:pic>
        <p:nvPicPr>
          <p:cNvPr id="12" name="Picture 2" descr="Résultat de recherche d'images pour &quot;aacsb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5805264"/>
            <a:ext cx="1685428" cy="948334"/>
          </a:xfrm>
          <a:prstGeom prst="rect">
            <a:avLst/>
          </a:prstGeom>
          <a:noFill/>
        </p:spPr>
      </p:pic>
      <p:sp>
        <p:nvSpPr>
          <p:cNvPr id="10" name="Titre 1"/>
          <p:cNvSpPr txBox="1">
            <a:spLocks/>
          </p:cNvSpPr>
          <p:nvPr/>
        </p:nvSpPr>
        <p:spPr bwMode="auto">
          <a:xfrm>
            <a:off x="3923928" y="198512"/>
            <a:ext cx="4443111" cy="218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50000"/>
              </a:lnSpc>
            </a:pPr>
            <a:r>
              <a:rPr lang="fr-FR" sz="3600" b="1" dirty="0" smtClean="0">
                <a:solidFill>
                  <a:srgbClr val="C00000"/>
                </a:solidFill>
              </a:rPr>
              <a:t>Retour sur un séjour d’étude</a:t>
            </a:r>
          </a:p>
          <a:p>
            <a:pPr algn="ctr" eaLnBrk="0" hangingPunct="0">
              <a:lnSpc>
                <a:spcPct val="150000"/>
              </a:lnSpc>
              <a:spcBef>
                <a:spcPts val="1200"/>
              </a:spcBef>
            </a:pPr>
            <a:r>
              <a:rPr lang="fr-FR" sz="2000" dirty="0" smtClean="0">
                <a:solidFill>
                  <a:srgbClr val="C00000"/>
                </a:solidFill>
              </a:rPr>
              <a:t>(novembre 2016 – juin 2017)</a:t>
            </a:r>
            <a:endParaRPr lang="fr-FR" sz="2000" dirty="0">
              <a:solidFill>
                <a:srgbClr val="C0000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99" t="24800" r="38189" b="21650"/>
          <a:stretch/>
        </p:blipFill>
        <p:spPr>
          <a:xfrm>
            <a:off x="5064745" y="2759968"/>
            <a:ext cx="2161476" cy="23454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428"/>
            <a:ext cx="7211144" cy="980300"/>
          </a:xfrm>
        </p:spPr>
        <p:txBody>
          <a:bodyPr/>
          <a:lstStyle/>
          <a:p>
            <a:r>
              <a:rPr lang="fr-FR" dirty="0" smtClean="0"/>
              <a:t>… pour poursuivre les activités en cours …</a:t>
            </a:r>
            <a:endParaRPr lang="fr-FR" dirty="0"/>
          </a:p>
        </p:txBody>
      </p:sp>
      <p:pic>
        <p:nvPicPr>
          <p:cNvPr id="6" name="Espace réservé du contenu 5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64116" y="2996952"/>
            <a:ext cx="4579884" cy="2756871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31C9D-18A8-4E6A-BF1F-AA5EE00E1FF2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9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96164" y="5857189"/>
            <a:ext cx="3249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2"/>
              </a:rPr>
              <a:t>http://</a:t>
            </a:r>
            <a:r>
              <a:rPr lang="fr-FR" dirty="0" smtClean="0">
                <a:hlinkClick r:id="rId2"/>
              </a:rPr>
              <a:t>terminal.revues.org/930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8" name="Image 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30938"/>
            <a:ext cx="4501651" cy="25220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4467" y="3859230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4"/>
              </a:rPr>
              <a:t>http://</a:t>
            </a:r>
            <a:r>
              <a:rPr lang="fr-FR" dirty="0" smtClean="0">
                <a:hlinkClick r:id="rId4"/>
              </a:rPr>
              <a:t>terminal.revues.org/1605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242" name="Picture 2" descr="Résultat de recherche d'images pour &quot;online&quot;">
            <a:hlinkClick r:id="rId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481673"/>
            <a:ext cx="1639225" cy="164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6150" y="428"/>
            <a:ext cx="1847850" cy="304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1737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428"/>
            <a:ext cx="5820494" cy="1124316"/>
          </a:xfrm>
        </p:spPr>
        <p:txBody>
          <a:bodyPr/>
          <a:lstStyle/>
          <a:p>
            <a:r>
              <a:rPr lang="fr-FR" dirty="0" smtClean="0"/>
              <a:t>… pour collecter des données sur les ISN en France et les analyser …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538" y="1484784"/>
            <a:ext cx="3938951" cy="294959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31C9D-18A8-4E6A-BF1F-AA5EE00E1FF2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10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242985"/>
            <a:ext cx="3995936" cy="352043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794414"/>
            <a:ext cx="2952750" cy="1219200"/>
          </a:xfrm>
          <a:prstGeom prst="rect">
            <a:avLst/>
          </a:prstGeom>
        </p:spPr>
      </p:pic>
      <p:pic>
        <p:nvPicPr>
          <p:cNvPr id="11" name="Picture 2" descr="Résultat de recherche d'images pour &quot;digital social innovations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07" y="993783"/>
            <a:ext cx="2328193" cy="210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6150" y="428"/>
            <a:ext cx="1847850" cy="304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8687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428"/>
            <a:ext cx="7211144" cy="985686"/>
          </a:xfrm>
        </p:spPr>
        <p:txBody>
          <a:bodyPr/>
          <a:lstStyle/>
          <a:p>
            <a:r>
              <a:rPr lang="fr-FR" dirty="0" smtClean="0"/>
              <a:t>… et écrire sur le sujet …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31C9D-18A8-4E6A-BF1F-AA5EE00E1FF2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11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76" y="1616744"/>
            <a:ext cx="4539328" cy="25202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00" y="1874410"/>
            <a:ext cx="4226446" cy="2140516"/>
          </a:xfrm>
          <a:prstGeom prst="rect">
            <a:avLst/>
          </a:prstGeom>
        </p:spPr>
      </p:pic>
      <p:pic>
        <p:nvPicPr>
          <p:cNvPr id="9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64345" y="4095327"/>
            <a:ext cx="3305175" cy="2286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4233440"/>
            <a:ext cx="3200400" cy="200977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2875" y="460253"/>
            <a:ext cx="2295525" cy="12858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6150" y="428"/>
            <a:ext cx="1847850" cy="304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2144204" y="1256744"/>
            <a:ext cx="2632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hlinkClick r:id="rId8"/>
              </a:rPr>
              <a:t>https://digitalsocinno.wp.imt.fr</a:t>
            </a:r>
            <a:r>
              <a:rPr lang="fr-FR" sz="1400" dirty="0" smtClean="0">
                <a:hlinkClick r:id="rId8"/>
              </a:rPr>
              <a:t>/</a:t>
            </a:r>
            <a:r>
              <a:rPr lang="fr-FR" sz="1400" dirty="0" smtClean="0"/>
              <a:t> </a:t>
            </a:r>
            <a:endParaRPr lang="fr-FR" sz="14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720" y="1079126"/>
            <a:ext cx="20193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3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305228"/>
            <a:ext cx="8078045" cy="579037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… apprendre de nouvelles méthodes de recherche …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5F331C9D-18A8-4E6A-BF1F-AA5EE00E1FF2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12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0550"/>
            <a:ext cx="5541743" cy="29676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39366" y="1255745"/>
            <a:ext cx="34090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hlinkClick r:id="rId3"/>
              </a:rPr>
              <a:t>http://innovacion-soci.webs.upv.es</a:t>
            </a:r>
            <a:r>
              <a:rPr lang="fr-FR" sz="1600" dirty="0" smtClean="0">
                <a:hlinkClick r:id="rId3"/>
              </a:rPr>
              <a:t>/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042" y="4257230"/>
            <a:ext cx="4438765" cy="250886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710" y="4257230"/>
            <a:ext cx="4624494" cy="260077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2113" y="2264608"/>
            <a:ext cx="2988092" cy="171215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6150" y="428"/>
            <a:ext cx="1847850" cy="304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8028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… investir des nouvelles thématiques …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31C9D-18A8-4E6A-BF1F-AA5EE00E1FF2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13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150" y="428"/>
            <a:ext cx="1847850" cy="304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7" y="1340768"/>
            <a:ext cx="7938294" cy="1597053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688" y="3229988"/>
            <a:ext cx="3981450" cy="26765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26510" y="5966292"/>
            <a:ext cx="25458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505050"/>
                </a:solidFill>
                <a:latin typeface="NexusSansWebPro"/>
                <a:hlinkClick r:id="rId5"/>
              </a:rPr>
              <a:t>https://ssrn.com/abstract=3022739</a:t>
            </a:r>
            <a:endParaRPr lang="fr-FR" sz="12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25" y="3557901"/>
            <a:ext cx="4760565" cy="2383512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39552" y="5966292"/>
            <a:ext cx="25458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u="sng" dirty="0">
                <a:solidFill>
                  <a:srgbClr val="F5662D"/>
                </a:solidFill>
                <a:latin typeface="NexusSansWebPro"/>
                <a:hlinkClick r:id="rId7"/>
              </a:rPr>
              <a:t>https://ssrn.com/abstract=3056352</a:t>
            </a:r>
            <a:endParaRPr lang="fr-FR" sz="1200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2123728" y="2937821"/>
            <a:ext cx="0" cy="620080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95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81647" y="87289"/>
            <a:ext cx="4968552" cy="764276"/>
          </a:xfrm>
        </p:spPr>
        <p:txBody>
          <a:bodyPr>
            <a:normAutofit/>
          </a:bodyPr>
          <a:lstStyle/>
          <a:p>
            <a:r>
              <a:rPr lang="fr-FR" dirty="0" smtClean="0"/>
              <a:t>… s’adapter à la vie locale …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046" y="4167082"/>
            <a:ext cx="2952328" cy="2214246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31C9D-18A8-4E6A-BF1F-AA5EE00E1FF2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14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5900" r="18500" b="2751"/>
          <a:stretch/>
        </p:blipFill>
        <p:spPr>
          <a:xfrm>
            <a:off x="29129" y="1541441"/>
            <a:ext cx="3401917" cy="3699585"/>
          </a:xfrm>
          <a:prstGeom prst="rect">
            <a:avLst/>
          </a:prstGeom>
        </p:spPr>
      </p:pic>
      <p:pic>
        <p:nvPicPr>
          <p:cNvPr id="8" name="Espace réservé du contenu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218" y="1200334"/>
            <a:ext cx="3035829" cy="227687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6150" y="428"/>
            <a:ext cx="1847850" cy="304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Espace réservé du contenu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5" y="3209180"/>
            <a:ext cx="2796158" cy="2097119"/>
          </a:xfrm>
          <a:prstGeom prst="rect">
            <a:avLst/>
          </a:prstGeom>
        </p:spPr>
      </p:pic>
      <p:pic>
        <p:nvPicPr>
          <p:cNvPr id="7170" name="Picture 2" descr="Résultat de recherche d'images pour &quot;espagnol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546684"/>
            <a:ext cx="1606523" cy="266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ésultat de recherche d'images pour &quot;espagnol drapeau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0" y="0"/>
            <a:ext cx="1893906" cy="132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andera de la Comunidad Valenciana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190" y="5578967"/>
            <a:ext cx="1926072" cy="127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11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58848"/>
            <a:ext cx="7211144" cy="921880"/>
          </a:xfrm>
        </p:spPr>
        <p:txBody>
          <a:bodyPr>
            <a:normAutofit/>
          </a:bodyPr>
          <a:lstStyle/>
          <a:p>
            <a:r>
              <a:rPr lang="fr-FR" dirty="0" smtClean="0"/>
              <a:t>… tout en prenant des nouvelles du pays …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t="3212" r="5368" b="5663"/>
          <a:stretch/>
        </p:blipFill>
        <p:spPr>
          <a:xfrm>
            <a:off x="0" y="1344852"/>
            <a:ext cx="5328593" cy="4086680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31C9D-18A8-4E6A-BF1F-AA5EE00E1FF2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15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2201" r="8263" b="13251"/>
          <a:stretch/>
        </p:blipFill>
        <p:spPr>
          <a:xfrm>
            <a:off x="4884316" y="4005064"/>
            <a:ext cx="4259312" cy="285293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2201" r="5113" b="12201"/>
          <a:stretch/>
        </p:blipFill>
        <p:spPr>
          <a:xfrm>
            <a:off x="5388492" y="1539120"/>
            <a:ext cx="3648405" cy="230425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6150" y="428"/>
            <a:ext cx="1847850" cy="304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974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428"/>
            <a:ext cx="7812360" cy="1124316"/>
          </a:xfrm>
        </p:spPr>
        <p:txBody>
          <a:bodyPr/>
          <a:lstStyle/>
          <a:p>
            <a:r>
              <a:rPr lang="fr-FR" dirty="0" smtClean="0"/>
              <a:t>… mais toutes les bonnes choses ont une fin !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35863"/>
            <a:ext cx="5379127" cy="4034346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31C9D-18A8-4E6A-BF1F-AA5EE00E1FF2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16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150" y="428"/>
            <a:ext cx="1847850" cy="304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203" y="1735863"/>
            <a:ext cx="5378619" cy="403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5F331C9D-18A8-4E6A-BF1F-AA5EE00E1FF2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17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0761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0"/>
            <a:ext cx="5688632" cy="736892"/>
          </a:xfrm>
        </p:spPr>
        <p:txBody>
          <a:bodyPr>
            <a:normAutofit/>
          </a:bodyPr>
          <a:lstStyle/>
          <a:p>
            <a:r>
              <a:rPr lang="fr-FR" sz="2400" b="0" dirty="0" smtClean="0">
                <a:solidFill>
                  <a:schemeClr val="bg1"/>
                </a:solidFill>
              </a:rPr>
              <a:t>Le retour : préparer l’atterrissage…</a:t>
            </a:r>
            <a:endParaRPr lang="fr-FR" sz="2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1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…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700" y="15190"/>
            <a:ext cx="1257300" cy="3143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392" y="2607569"/>
            <a:ext cx="2768608" cy="157042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517" y="562586"/>
            <a:ext cx="4405883" cy="172362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" y="15190"/>
            <a:ext cx="4243524" cy="318264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148" y="3639297"/>
            <a:ext cx="4127376" cy="166932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7482" y="4473961"/>
            <a:ext cx="3389090" cy="2448474"/>
          </a:xfrm>
          <a:prstGeom prst="rect">
            <a:avLst/>
          </a:prstGeom>
        </p:spPr>
      </p:pic>
      <p:sp>
        <p:nvSpPr>
          <p:cNvPr id="1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466" y="6381328"/>
            <a:ext cx="533086" cy="360000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solidFill>
                  <a:prstClr val="white"/>
                </a:solidFill>
              </a:rPr>
              <a:t>18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6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FR" sz="3200" dirty="0" smtClean="0"/>
              <a:t>Plan de la présentation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19672" y="1545725"/>
            <a:ext cx="2907992" cy="4413877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fr-FR" sz="2800" b="0" dirty="0" smtClean="0"/>
              <a:t>Avant …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endParaRPr lang="fr-FR" sz="2800" b="0" dirty="0"/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fr-FR" sz="2800" b="0" dirty="0" smtClean="0"/>
              <a:t>… Pendant …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endParaRPr lang="fr-FR" sz="2800" b="0" dirty="0"/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fr-FR" sz="2800" b="0" dirty="0" smtClean="0"/>
              <a:t>… Après</a:t>
            </a:r>
            <a:endParaRPr lang="fr-FR" sz="2800" b="0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solidFill>
                  <a:prstClr val="white"/>
                </a:solidFill>
              </a:rPr>
              <a:t>Télécom </a:t>
            </a:r>
            <a:r>
              <a:rPr lang="fr-FR" dirty="0">
                <a:solidFill>
                  <a:prstClr val="white"/>
                </a:solidFill>
              </a:rPr>
              <a:t>École </a:t>
            </a:r>
            <a:r>
              <a:rPr lang="fr-FR" dirty="0" smtClean="0">
                <a:solidFill>
                  <a:prstClr val="white"/>
                </a:solidFill>
              </a:rPr>
              <a:t>de Management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466" y="6381328"/>
            <a:ext cx="749110" cy="360000"/>
          </a:xfrm>
        </p:spPr>
        <p:txBody>
          <a:bodyPr/>
          <a:lstStyle/>
          <a:p>
            <a:pPr>
              <a:defRPr/>
            </a:pPr>
            <a:fld id="{5F331C9D-18A8-4E6A-BF1F-AA5EE00E1FF2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1</a:t>
            </a:fld>
            <a:endParaRPr lang="fr-FR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11760" y="286612"/>
            <a:ext cx="4966320" cy="1251570"/>
          </a:xfrm>
        </p:spPr>
        <p:txBody>
          <a:bodyPr/>
          <a:lstStyle/>
          <a:p>
            <a:r>
              <a:rPr lang="fr-FR" dirty="0" smtClean="0"/>
              <a:t>Projets envisagés dans le cadre de la chaire ISN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solidFill>
                  <a:prstClr val="white"/>
                </a:solidFill>
              </a:rPr>
              <a:t>Télécom École de Management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38446BB9-5624-474A-8B57-59DC76F8B27C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19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150" y="1538182"/>
            <a:ext cx="7561505" cy="448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0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428"/>
            <a:ext cx="7211144" cy="825638"/>
          </a:xfrm>
        </p:spPr>
        <p:txBody>
          <a:bodyPr>
            <a:normAutofit/>
          </a:bodyPr>
          <a:lstStyle/>
          <a:p>
            <a:pPr lvl="0" algn="ctr"/>
            <a:r>
              <a:rPr lang="fr-FR" sz="3200" dirty="0" smtClean="0"/>
              <a:t>Pour résumer…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7864" y="1546097"/>
            <a:ext cx="2907992" cy="730775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fr-FR" sz="2800" b="0" dirty="0" smtClean="0"/>
              <a:t>Avant…</a:t>
            </a:r>
            <a:endParaRPr lang="fr-FR" sz="2800" b="0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solidFill>
                  <a:prstClr val="white"/>
                </a:solidFill>
              </a:rPr>
              <a:t>Télécom </a:t>
            </a:r>
            <a:r>
              <a:rPr lang="fr-FR" dirty="0">
                <a:solidFill>
                  <a:prstClr val="white"/>
                </a:solidFill>
              </a:rPr>
              <a:t>École </a:t>
            </a:r>
            <a:r>
              <a:rPr lang="fr-FR" dirty="0" smtClean="0">
                <a:solidFill>
                  <a:prstClr val="white"/>
                </a:solidFill>
              </a:rPr>
              <a:t>de Management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466" y="6381328"/>
            <a:ext cx="749110" cy="360000"/>
          </a:xfrm>
        </p:spPr>
        <p:txBody>
          <a:bodyPr/>
          <a:lstStyle/>
          <a:p>
            <a:pPr>
              <a:defRPr/>
            </a:pPr>
            <a:fld id="{5F331C9D-18A8-4E6A-BF1F-AA5EE00E1FF2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20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6" name="Espace réservé de la date 12"/>
          <p:cNvSpPr>
            <a:spLocks noGrp="1"/>
          </p:cNvSpPr>
          <p:nvPr>
            <p:ph type="dt" sz="half" idx="10"/>
          </p:nvPr>
        </p:nvSpPr>
        <p:spPr>
          <a:xfrm>
            <a:off x="539552" y="6381328"/>
            <a:ext cx="870010" cy="360000"/>
          </a:xfrm>
        </p:spPr>
        <p:txBody>
          <a:bodyPr/>
          <a:lstStyle/>
          <a:p>
            <a:r>
              <a:rPr lang="fr-FR" dirty="0" smtClean="0"/>
              <a:t>07/11/2017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b="13601"/>
          <a:stretch/>
        </p:blipFill>
        <p:spPr>
          <a:xfrm rot="16200000">
            <a:off x="4949999" y="2847934"/>
            <a:ext cx="2081401" cy="1818943"/>
          </a:xfrm>
          <a:prstGeom prst="rect">
            <a:avLst/>
          </a:prstGeom>
        </p:spPr>
      </p:pic>
      <p:pic>
        <p:nvPicPr>
          <p:cNvPr id="1026" name="Picture 2" descr="Résultat de recherche d'images pour &quot;telecom Evry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831" y="1196752"/>
            <a:ext cx="2400201" cy="18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1" b="13372"/>
          <a:stretch/>
        </p:blipFill>
        <p:spPr>
          <a:xfrm>
            <a:off x="4056906" y="4913783"/>
            <a:ext cx="5112134" cy="1944217"/>
          </a:xfrm>
          <a:prstGeom prst="rect">
            <a:avLst/>
          </a:prstGeom>
        </p:spPr>
      </p:pic>
      <p:sp>
        <p:nvSpPr>
          <p:cNvPr id="10" name="Espace réservé du contenu 2"/>
          <p:cNvSpPr txBox="1">
            <a:spLocks/>
          </p:cNvSpPr>
          <p:nvPr/>
        </p:nvSpPr>
        <p:spPr>
          <a:xfrm>
            <a:off x="1475656" y="3485531"/>
            <a:ext cx="2907992" cy="879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pitchFamily="2" charset="2"/>
              <a:buChar char="n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6D5047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spcAft>
                <a:spcPts val="1200"/>
              </a:spcAft>
              <a:buNone/>
            </a:pPr>
            <a:r>
              <a:rPr lang="fr-FR" sz="2800" b="0" dirty="0" smtClean="0">
                <a:solidFill>
                  <a:schemeClr val="tx2">
                    <a:lumMod val="75000"/>
                  </a:schemeClr>
                </a:solidFill>
              </a:rPr>
              <a:t>2. </a:t>
            </a:r>
            <a:r>
              <a:rPr lang="fr-FR" sz="2800" b="0" dirty="0" smtClean="0"/>
              <a:t>… Pendant …</a:t>
            </a:r>
            <a:endParaRPr lang="fr-FR" sz="2800" b="0" dirty="0" smtClean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726043" y="5229200"/>
            <a:ext cx="2907992" cy="879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pitchFamily="2" charset="2"/>
              <a:buChar char="n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6D5047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spcAft>
                <a:spcPts val="1200"/>
              </a:spcAft>
              <a:buNone/>
            </a:pPr>
            <a:r>
              <a:rPr lang="fr-FR" sz="2800" b="0" dirty="0" smtClean="0">
                <a:solidFill>
                  <a:schemeClr val="tx2">
                    <a:lumMod val="75000"/>
                  </a:schemeClr>
                </a:solidFill>
              </a:rPr>
              <a:t>3. </a:t>
            </a:r>
            <a:r>
              <a:rPr lang="fr-FR" sz="2800" b="0" dirty="0" smtClean="0"/>
              <a:t>… Après.</a:t>
            </a:r>
            <a:endParaRPr lang="fr-FR" sz="2800" b="0" dirty="0" smtClean="0"/>
          </a:p>
        </p:txBody>
      </p:sp>
    </p:spTree>
    <p:extLst>
      <p:ext uri="{BB962C8B-B14F-4D97-AF65-F5344CB8AC3E}">
        <p14:creationId xmlns:p14="http://schemas.microsoft.com/office/powerpoint/2010/main" val="1027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dirty="0" smtClean="0">
                <a:solidFill>
                  <a:prstClr val="white"/>
                </a:solidFill>
              </a:rPr>
              <a:t>Télécom Ecole de Management</a:t>
            </a:r>
          </a:p>
          <a:p>
            <a:endParaRPr lang="fr-FR" dirty="0" smtClean="0">
              <a:solidFill>
                <a:prstClr val="white"/>
              </a:solidFill>
            </a:endParaRPr>
          </a:p>
        </p:txBody>
      </p:sp>
      <p:sp>
        <p:nvSpPr>
          <p:cNvPr id="52228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>
                <a:solidFill>
                  <a:prstClr val="white"/>
                </a:solidFill>
              </a:rPr>
              <a:t>page </a:t>
            </a:r>
            <a:fld id="{BB35464B-3098-4FB7-9A7D-7756DE45B1BD}" type="slidenum">
              <a:rPr lang="fr-FR" smtClean="0">
                <a:solidFill>
                  <a:prstClr val="white"/>
                </a:solidFill>
              </a:rPr>
              <a:pPr/>
              <a:t>21</a:t>
            </a:fld>
            <a:endParaRPr lang="fr-FR" smtClean="0">
              <a:solidFill>
                <a:prstClr val="white"/>
              </a:solidFill>
            </a:endParaRPr>
          </a:p>
        </p:txBody>
      </p:sp>
      <p:pic>
        <p:nvPicPr>
          <p:cNvPr id="52229" name="Picture 2" descr="C:\Users\horreaux\Desktop\logos\AACSB_low_res_blue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425700" y="6021388"/>
            <a:ext cx="544513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Titre 1"/>
          <p:cNvSpPr txBox="1">
            <a:spLocks/>
          </p:cNvSpPr>
          <p:nvPr/>
        </p:nvSpPr>
        <p:spPr bwMode="auto">
          <a:xfrm>
            <a:off x="1477963" y="4724400"/>
            <a:ext cx="76660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</a:pPr>
            <a:endParaRPr lang="fr-FR" sz="2800" i="1">
              <a:solidFill>
                <a:srgbClr val="6D5047"/>
              </a:solidFill>
            </a:endParaRPr>
          </a:p>
        </p:txBody>
      </p:sp>
      <p:pic>
        <p:nvPicPr>
          <p:cNvPr id="52232" name="Picture 11" descr="M:\Promotion et Développement\Communication\Charte graphique et logos\Logo AMBA\AMBA-logo-Acc-Colour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23863" y="6040438"/>
            <a:ext cx="1527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419871" y="4160614"/>
            <a:ext cx="5724129" cy="164465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2234" name="Titre 1"/>
          <p:cNvSpPr txBox="1">
            <a:spLocks/>
          </p:cNvSpPr>
          <p:nvPr/>
        </p:nvSpPr>
        <p:spPr bwMode="auto">
          <a:xfrm>
            <a:off x="3033278" y="85262"/>
            <a:ext cx="6173787" cy="70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endParaRPr lang="fr-FR" sz="1200" b="1" dirty="0" smtClean="0">
              <a:solidFill>
                <a:srgbClr val="7A1452"/>
              </a:solidFill>
            </a:endParaRPr>
          </a:p>
          <a:p>
            <a:pPr algn="ctr" eaLnBrk="0" hangingPunct="0"/>
            <a:r>
              <a:rPr lang="fr-FR" sz="3200" b="1" dirty="0" smtClean="0">
                <a:solidFill>
                  <a:srgbClr val="7A1452"/>
                </a:solidFill>
              </a:rPr>
              <a:t>¡ Gracias, y </a:t>
            </a:r>
            <a:r>
              <a:rPr lang="fr-FR" sz="3200" b="1" dirty="0" err="1" smtClean="0">
                <a:solidFill>
                  <a:srgbClr val="7A1452"/>
                </a:solidFill>
              </a:rPr>
              <a:t>viva</a:t>
            </a:r>
            <a:r>
              <a:rPr lang="fr-FR" sz="3200" b="1" dirty="0" smtClean="0">
                <a:solidFill>
                  <a:srgbClr val="7A1452"/>
                </a:solidFill>
              </a:rPr>
              <a:t> España !</a:t>
            </a:r>
            <a:endParaRPr lang="fr-FR" sz="2000" i="1" dirty="0">
              <a:solidFill>
                <a:srgbClr val="847573"/>
              </a:solidFill>
            </a:endParaRPr>
          </a:p>
          <a:p>
            <a:pPr algn="r" eaLnBrk="0" hangingPunct="0"/>
            <a:r>
              <a:rPr lang="fr-FR" sz="2000" i="1" dirty="0" smtClean="0">
                <a:solidFill>
                  <a:srgbClr val="847573"/>
                </a:solidFill>
              </a:rPr>
              <a:t>  </a:t>
            </a:r>
            <a:endParaRPr lang="fr-FR" b="1" dirty="0">
              <a:solidFill>
                <a:srgbClr val="847573"/>
              </a:solidFill>
            </a:endParaRPr>
          </a:p>
        </p:txBody>
      </p:sp>
      <p:pic>
        <p:nvPicPr>
          <p:cNvPr id="11" name="Image 10" descr="IMT_logo_RV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98887" y="5733256"/>
            <a:ext cx="2145113" cy="1124744"/>
          </a:xfrm>
          <a:prstGeom prst="rect">
            <a:avLst/>
          </a:prstGeom>
        </p:spPr>
      </p:pic>
      <p:pic>
        <p:nvPicPr>
          <p:cNvPr id="12" name="Picture 2" descr="Résultat de recherche d'images pour &quot;aacsb&quot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5805264"/>
            <a:ext cx="1685428" cy="948334"/>
          </a:xfrm>
          <a:prstGeom prst="rect">
            <a:avLst/>
          </a:prstGeom>
          <a:noFill/>
        </p:spPr>
      </p:pic>
      <p:pic>
        <p:nvPicPr>
          <p:cNvPr id="2" name="QuE ViVa EsPaN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1443" y="2803077"/>
            <a:ext cx="609600" cy="609600"/>
          </a:xfrm>
          <a:prstGeom prst="rect">
            <a:avLst/>
          </a:prstGeom>
        </p:spPr>
      </p:pic>
      <p:pic>
        <p:nvPicPr>
          <p:cNvPr id="13" name="Espace réservé du contenu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3008" y="1653682"/>
            <a:ext cx="3877854" cy="29083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51028" y="38857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fr-FR" dirty="0">
                <a:solidFill>
                  <a:srgbClr val="847573"/>
                </a:solidFill>
                <a:hlinkClick r:id="rId11"/>
              </a:rPr>
              <a:t>https://gossart.wp.imt.fr</a:t>
            </a:r>
            <a:r>
              <a:rPr lang="fr-FR" dirty="0">
                <a:solidFill>
                  <a:srgbClr val="847573"/>
                </a:solidFill>
              </a:rPr>
              <a:t> </a:t>
            </a:r>
          </a:p>
          <a:p>
            <a:pPr algn="ctr" eaLnBrk="0" hangingPunct="0"/>
            <a:endParaRPr lang="fr-FR" dirty="0">
              <a:solidFill>
                <a:srgbClr val="847573"/>
              </a:solidFill>
            </a:endParaRPr>
          </a:p>
          <a:p>
            <a:pPr algn="ctr" eaLnBrk="0" hangingPunct="0"/>
            <a:r>
              <a:rPr lang="fr-FR" dirty="0">
                <a:solidFill>
                  <a:srgbClr val="847573"/>
                </a:solidFill>
                <a:hlinkClick r:id="rId12"/>
              </a:rPr>
              <a:t>https://digitalsocinno.wp.imt.fr</a:t>
            </a:r>
            <a:r>
              <a:rPr lang="fr-FR" dirty="0">
                <a:solidFill>
                  <a:srgbClr val="847573"/>
                </a:solidFill>
              </a:rPr>
              <a:t> </a:t>
            </a:r>
            <a:r>
              <a:rPr lang="fr-FR" i="1" dirty="0">
                <a:solidFill>
                  <a:srgbClr val="847573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5F331C9D-18A8-4E6A-BF1F-AA5EE00E1FF2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2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0761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6" y="0"/>
            <a:ext cx="3053366" cy="736892"/>
          </a:xfrm>
        </p:spPr>
        <p:txBody>
          <a:bodyPr/>
          <a:lstStyle/>
          <a:p>
            <a:pPr algn="ctr"/>
            <a:r>
              <a:rPr lang="fr-FR" b="0" dirty="0" smtClean="0">
                <a:solidFill>
                  <a:schemeClr val="bg1"/>
                </a:solidFill>
              </a:rPr>
              <a:t>Pourquoi partir ?</a:t>
            </a:r>
            <a:endParaRPr lang="fr-FR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34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1. Avant  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0029" y="1640939"/>
            <a:ext cx="3024336" cy="720080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fr-FR" sz="2400" b="0" dirty="0" smtClean="0"/>
              <a:t>Avoir un projet…</a:t>
            </a:r>
          </a:p>
          <a:p>
            <a:pPr>
              <a:spcAft>
                <a:spcPts val="1200"/>
              </a:spcAft>
            </a:pPr>
            <a:endParaRPr lang="fr-FR" sz="2400" b="0" dirty="0" smtClean="0"/>
          </a:p>
          <a:p>
            <a:pPr>
              <a:spcAft>
                <a:spcPts val="1200"/>
              </a:spcAft>
            </a:pPr>
            <a:endParaRPr lang="fr-FR" sz="2400" b="0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31C9D-18A8-4E6A-BF1F-AA5EE00E1FF2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3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076" name="Picture 4" descr="Résultat de recherche d'images pour &quot;feux verts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5753" r="6123" b="7172"/>
          <a:stretch/>
        </p:blipFill>
        <p:spPr bwMode="auto">
          <a:xfrm>
            <a:off x="4968044" y="2781672"/>
            <a:ext cx="2304256" cy="171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ésultat de recherche d'images pour &quot;proje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34840"/>
            <a:ext cx="3044937" cy="93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99592" y="3408236"/>
            <a:ext cx="3400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dirty="0"/>
              <a:t>Obtenir les feux verts…</a:t>
            </a:r>
            <a:endParaRPr lang="fr-FR" sz="2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4724400"/>
            <a:ext cx="3895886" cy="2133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67105" y="5091199"/>
            <a:ext cx="3352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dirty="0" smtClean="0"/>
              <a:t>Préparer son dossier…</a:t>
            </a:r>
            <a:endParaRPr lang="fr-FR" sz="24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987" y="428"/>
            <a:ext cx="1295400" cy="3238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5325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Où aller ?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1" t="3199" r="4978" b="5280"/>
          <a:stretch/>
        </p:blipFill>
        <p:spPr>
          <a:xfrm>
            <a:off x="-508" y="2713532"/>
            <a:ext cx="4608513" cy="4104456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5F331C9D-18A8-4E6A-BF1F-AA5EE00E1FF2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4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2052" name="Picture 4" descr="Europe : car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60" y="131342"/>
            <a:ext cx="3552329" cy="184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ésultat de recherche d'images pour &quot;valencia map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172" y="2229797"/>
            <a:ext cx="2391104" cy="191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ésultat de recherche d'images pour &quot;valencia map&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76"/>
          <a:stretch/>
        </p:blipFill>
        <p:spPr bwMode="auto">
          <a:xfrm>
            <a:off x="5652120" y="4509120"/>
            <a:ext cx="1971717" cy="164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8"/>
            <a:ext cx="1295400" cy="3238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Image 7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776" y="1314996"/>
            <a:ext cx="4067944" cy="114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6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79574" y="514195"/>
            <a:ext cx="4807249" cy="538275"/>
          </a:xfrm>
        </p:spPr>
        <p:txBody>
          <a:bodyPr/>
          <a:lstStyle/>
          <a:p>
            <a:pPr algn="ctr"/>
            <a:r>
              <a:rPr lang="fr-FR" dirty="0" smtClean="0"/>
              <a:t>Trouver un toit…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5F331C9D-18A8-4E6A-BF1F-AA5EE00E1FF2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5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5122" name="Picture 2" descr="http://www.expat-valencia.com/wp-content/uploads/2015/04/Valencia-preciosisis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8"/>
            <a:ext cx="4355751" cy="29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852" y="2027164"/>
            <a:ext cx="6779370" cy="4869160"/>
          </a:xfrm>
          <a:prstGeom prst="rect">
            <a:avLst/>
          </a:prstGeom>
        </p:spPr>
      </p:pic>
      <p:pic>
        <p:nvPicPr>
          <p:cNvPr id="5124" name="Picture 4" descr="Résultat de recherche d'images pour &quot;valencia autobus 41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" y="3104423"/>
            <a:ext cx="2466011" cy="163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ésultat de recherche d'images pour &quot;valencia bici&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4"/>
          <a:stretch/>
        </p:blipFill>
        <p:spPr bwMode="auto">
          <a:xfrm>
            <a:off x="-93742" y="5122561"/>
            <a:ext cx="2832249" cy="171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987" y="428"/>
            <a:ext cx="1295400" cy="3238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7221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« El </a:t>
            </a:r>
            <a:r>
              <a:rPr lang="fr-FR" dirty="0" err="1" smtClean="0"/>
              <a:t>piso</a:t>
            </a:r>
            <a:r>
              <a:rPr lang="fr-FR" dirty="0" smtClean="0"/>
              <a:t> »…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4285936" cy="3214452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31C9D-18A8-4E6A-BF1F-AA5EE00E1FF2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6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6994" y="2411228"/>
            <a:ext cx="3955166" cy="29663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987" y="428"/>
            <a:ext cx="1295400" cy="3238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7184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page </a:t>
            </a:r>
            <a:fld id="{5F331C9D-18A8-4E6A-BF1F-AA5EE00E1FF2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7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0761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520" y="116632"/>
            <a:ext cx="4637542" cy="736892"/>
          </a:xfrm>
        </p:spPr>
        <p:txBody>
          <a:bodyPr>
            <a:noAutofit/>
          </a:bodyPr>
          <a:lstStyle/>
          <a:p>
            <a:pPr algn="ctr"/>
            <a:r>
              <a:rPr lang="fr-FR" sz="2400" b="0" dirty="0" smtClean="0">
                <a:solidFill>
                  <a:schemeClr val="bg1"/>
                </a:solidFill>
              </a:rPr>
              <a:t>Bien profiter des précieux mois passés sur place…</a:t>
            </a:r>
            <a:endParaRPr lang="fr-FR" sz="2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3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14802" y="6643"/>
            <a:ext cx="4186808" cy="764909"/>
          </a:xfrm>
        </p:spPr>
        <p:txBody>
          <a:bodyPr/>
          <a:lstStyle/>
          <a:p>
            <a:r>
              <a:rPr lang="fr-FR" dirty="0" smtClean="0"/>
              <a:t>… du temps pour lire…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white"/>
                </a:solidFill>
              </a:rPr>
              <a:t>Télécom Ecole de Management</a:t>
            </a:r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31C9D-18A8-4E6A-BF1F-AA5EE00E1FF2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8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29000" r="15350" b="5200"/>
          <a:stretch/>
        </p:blipFill>
        <p:spPr>
          <a:xfrm rot="5400000">
            <a:off x="-295856" y="2237439"/>
            <a:ext cx="3988767" cy="266814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150" y="-10841"/>
            <a:ext cx="1847850" cy="304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218" name="Picture 2" descr="http://base.socioeco.org/couvertures/page/couverture-7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42" y="138873"/>
            <a:ext cx="2247871" cy="313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875" y="356825"/>
            <a:ext cx="1676400" cy="64293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/>
          <a:srcRect b="1650"/>
          <a:stretch/>
        </p:blipFill>
        <p:spPr>
          <a:xfrm>
            <a:off x="3307509" y="3401349"/>
            <a:ext cx="2867025" cy="139580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963" y="4760732"/>
            <a:ext cx="3067050" cy="143827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493934">
            <a:off x="2807043" y="1580535"/>
            <a:ext cx="2677682" cy="72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4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us-titre">
  <a:themeElements>
    <a:clrScheme name="">
      <a:dk1>
        <a:srgbClr val="1A171B"/>
      </a:dk1>
      <a:lt1>
        <a:srgbClr val="6D5047"/>
      </a:lt1>
      <a:dk2>
        <a:srgbClr val="FFFFFF"/>
      </a:dk2>
      <a:lt2>
        <a:srgbClr val="73003A"/>
      </a:lt2>
      <a:accent1>
        <a:srgbClr val="D68126"/>
      </a:accent1>
      <a:accent2>
        <a:srgbClr val="119CC2"/>
      </a:accent2>
      <a:accent3>
        <a:srgbClr val="BAB3B1"/>
      </a:accent3>
      <a:accent4>
        <a:srgbClr val="141215"/>
      </a:accent4>
      <a:accent5>
        <a:srgbClr val="E8C1AC"/>
      </a:accent5>
      <a:accent6>
        <a:srgbClr val="0E8DB0"/>
      </a:accent6>
      <a:hlink>
        <a:srgbClr val="BB0069"/>
      </a:hlink>
      <a:folHlink>
        <a:srgbClr val="DAD001"/>
      </a:folHlink>
    </a:clrScheme>
    <a:fontScheme name="Sous-tit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ous-tit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us-titr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us-titr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us-titr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us-titr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us-titr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us-titr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us-titr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us-titr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us-titr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us-titr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us-titr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us-titre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us-titre 14">
        <a:dk1>
          <a:srgbClr val="1A171B"/>
        </a:dk1>
        <a:lt1>
          <a:srgbClr val="FFFFFF"/>
        </a:lt1>
        <a:dk2>
          <a:srgbClr val="FFFFFF"/>
        </a:dk2>
        <a:lt2>
          <a:srgbClr val="6A5B5A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141215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us-titre 15">
        <a:dk1>
          <a:srgbClr val="1A171B"/>
        </a:dk1>
        <a:lt1>
          <a:srgbClr val="FFFFFF"/>
        </a:lt1>
        <a:dk2>
          <a:srgbClr val="FFFFFF"/>
        </a:dk2>
        <a:lt2>
          <a:srgbClr val="847573"/>
        </a:lt2>
        <a:accent1>
          <a:srgbClr val="6A5B5A"/>
        </a:accent1>
        <a:accent2>
          <a:srgbClr val="333399"/>
        </a:accent2>
        <a:accent3>
          <a:srgbClr val="FFFFFF"/>
        </a:accent3>
        <a:accent4>
          <a:srgbClr val="141215"/>
        </a:accent4>
        <a:accent5>
          <a:srgbClr val="B9B5B5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dèle Télécom Bretagne">
  <a:themeElements>
    <a:clrScheme name="Personnalisé 1">
      <a:dk1>
        <a:sysClr val="windowText" lastClr="000000"/>
      </a:dk1>
      <a:lt1>
        <a:sysClr val="window" lastClr="FFFFFF"/>
      </a:lt1>
      <a:dk2>
        <a:srgbClr val="7A1452"/>
      </a:dk2>
      <a:lt2>
        <a:srgbClr val="B8B8B8"/>
      </a:lt2>
      <a:accent1>
        <a:srgbClr val="001489"/>
      </a:accent1>
      <a:accent2>
        <a:srgbClr val="6D5047"/>
      </a:accent2>
      <a:accent3>
        <a:srgbClr val="7A1452"/>
      </a:accent3>
      <a:accent4>
        <a:srgbClr val="7A1452"/>
      </a:accent4>
      <a:accent5>
        <a:srgbClr val="7A1452"/>
      </a:accent5>
      <a:accent6>
        <a:srgbClr val="7A1452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odèle Télécom Bretagne">
  <a:themeElements>
    <a:clrScheme name="Personnalisé 1">
      <a:dk1>
        <a:sysClr val="windowText" lastClr="000000"/>
      </a:dk1>
      <a:lt1>
        <a:sysClr val="window" lastClr="FFFFFF"/>
      </a:lt1>
      <a:dk2>
        <a:srgbClr val="7A1452"/>
      </a:dk2>
      <a:lt2>
        <a:srgbClr val="B8B8B8"/>
      </a:lt2>
      <a:accent1>
        <a:srgbClr val="001489"/>
      </a:accent1>
      <a:accent2>
        <a:srgbClr val="6D5047"/>
      </a:accent2>
      <a:accent3>
        <a:srgbClr val="7A1452"/>
      </a:accent3>
      <a:accent4>
        <a:srgbClr val="7A1452"/>
      </a:accent4>
      <a:accent5>
        <a:srgbClr val="7A1452"/>
      </a:accent5>
      <a:accent6>
        <a:srgbClr val="7A1452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Modèle Télécom Bretagne">
  <a:themeElements>
    <a:clrScheme name="Personnalisé 1">
      <a:dk1>
        <a:sysClr val="windowText" lastClr="000000"/>
      </a:dk1>
      <a:lt1>
        <a:sysClr val="window" lastClr="FFFFFF"/>
      </a:lt1>
      <a:dk2>
        <a:srgbClr val="7A1452"/>
      </a:dk2>
      <a:lt2>
        <a:srgbClr val="B8B8B8"/>
      </a:lt2>
      <a:accent1>
        <a:srgbClr val="001489"/>
      </a:accent1>
      <a:accent2>
        <a:srgbClr val="6D5047"/>
      </a:accent2>
      <a:accent3>
        <a:srgbClr val="7A1452"/>
      </a:accent3>
      <a:accent4>
        <a:srgbClr val="7A1452"/>
      </a:accent4>
      <a:accent5>
        <a:srgbClr val="7A1452"/>
      </a:accent5>
      <a:accent6>
        <a:srgbClr val="7A1452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TEM_2011</Template>
  <TotalTime>13403</TotalTime>
  <Words>357</Words>
  <Application>Microsoft Office PowerPoint</Application>
  <PresentationFormat>Affichage à l'écran (4:3)</PresentationFormat>
  <Paragraphs>102</Paragraphs>
  <Slides>22</Slides>
  <Notes>5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22</vt:i4>
      </vt:variant>
    </vt:vector>
  </HeadingPairs>
  <TitlesOfParts>
    <vt:vector size="31" baseType="lpstr">
      <vt:lpstr>Arial</vt:lpstr>
      <vt:lpstr>Courier New</vt:lpstr>
      <vt:lpstr>NexusSansWebPro</vt:lpstr>
      <vt:lpstr>Wingdings</vt:lpstr>
      <vt:lpstr>Wingdings 2</vt:lpstr>
      <vt:lpstr>Sous-titre</vt:lpstr>
      <vt:lpstr>Modèle Télécom Bretagne</vt:lpstr>
      <vt:lpstr>2_Modèle Télécom Bretagne</vt:lpstr>
      <vt:lpstr>3_Modèle Télécom Bretagne</vt:lpstr>
      <vt:lpstr>Présentation PowerPoint</vt:lpstr>
      <vt:lpstr>Plan de la présentation</vt:lpstr>
      <vt:lpstr>Pourquoi partir ?</vt:lpstr>
      <vt:lpstr>1. Avant  …</vt:lpstr>
      <vt:lpstr>Où aller ?</vt:lpstr>
      <vt:lpstr>Trouver un toit…</vt:lpstr>
      <vt:lpstr>« El piso »…</vt:lpstr>
      <vt:lpstr>Bien profiter des précieux mois passés sur place…</vt:lpstr>
      <vt:lpstr>… du temps pour lire…</vt:lpstr>
      <vt:lpstr>… pour poursuivre les activités en cours …</vt:lpstr>
      <vt:lpstr>… pour collecter des données sur les ISN en France et les analyser …</vt:lpstr>
      <vt:lpstr>… et écrire sur le sujet …</vt:lpstr>
      <vt:lpstr>… apprendre de nouvelles méthodes de recherche …</vt:lpstr>
      <vt:lpstr>… investir des nouvelles thématiques …</vt:lpstr>
      <vt:lpstr>… s’adapter à la vie locale …</vt:lpstr>
      <vt:lpstr>… tout en prenant des nouvelles du pays …</vt:lpstr>
      <vt:lpstr>… mais toutes les bonnes choses ont une fin !</vt:lpstr>
      <vt:lpstr>Le retour : préparer l’atterrissage…</vt:lpstr>
      <vt:lpstr> …</vt:lpstr>
      <vt:lpstr>Projets envisagés dans le cadre de la chaire ISN</vt:lpstr>
      <vt:lpstr>Pour résumer…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Cédric Gossart</cp:lastModifiedBy>
  <cp:revision>282</cp:revision>
  <dcterms:created xsi:type="dcterms:W3CDTF">2011-05-19T12:11:53Z</dcterms:created>
  <dcterms:modified xsi:type="dcterms:W3CDTF">2017-11-08T21:43:29Z</dcterms:modified>
</cp:coreProperties>
</file>